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30279975" cy="42808525"/>
  <p:notesSz cx="6858000" cy="9144000"/>
  <p:defaultTextStyle>
    <a:defPPr>
      <a:defRPr lang="fr-FR"/>
    </a:defPPr>
    <a:lvl1pPr marL="0" algn="l" defTabSz="4176431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1pPr>
    <a:lvl2pPr marL="2088215" algn="l" defTabSz="4176431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2pPr>
    <a:lvl3pPr marL="4176431" algn="l" defTabSz="4176431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3pPr>
    <a:lvl4pPr marL="6264646" algn="l" defTabSz="4176431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4pPr>
    <a:lvl5pPr marL="8352861" algn="l" defTabSz="4176431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5pPr>
    <a:lvl6pPr marL="10441076" algn="l" defTabSz="4176431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6pPr>
    <a:lvl7pPr marL="12529292" algn="l" defTabSz="4176431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7pPr>
    <a:lvl8pPr marL="14617507" algn="l" defTabSz="4176431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8pPr>
    <a:lvl9pPr marL="16705722" algn="l" defTabSz="4176431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8F165"/>
    <a:srgbClr val="81EA22"/>
    <a:srgbClr val="EF3D8E"/>
    <a:srgbClr val="EC207C"/>
    <a:srgbClr val="FF66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35" d="100"/>
          <a:sy n="35" d="100"/>
        </p:scale>
        <p:origin x="-60" y="4242"/>
      </p:cViewPr>
      <p:guideLst>
        <p:guide orient="horz" pos="13483"/>
        <p:guide pos="953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7AC330-2DCB-4925-9A27-46E185633050}" type="datetimeFigureOut">
              <a:rPr lang="fr-FR" smtClean="0"/>
              <a:pPr/>
              <a:t>04/03/2015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216150" y="685800"/>
            <a:ext cx="24257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D4377D-4DAD-4E82-A457-EA9131C0573C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176431" rtl="0" eaLnBrk="1" latinLnBrk="0" hangingPunct="1">
      <a:defRPr sz="5500" kern="1200">
        <a:solidFill>
          <a:schemeClr val="tx1"/>
        </a:solidFill>
        <a:latin typeface="+mn-lt"/>
        <a:ea typeface="+mn-ea"/>
        <a:cs typeface="+mn-cs"/>
      </a:defRPr>
    </a:lvl1pPr>
    <a:lvl2pPr marL="2088215" algn="l" defTabSz="4176431" rtl="0" eaLnBrk="1" latinLnBrk="0" hangingPunct="1">
      <a:defRPr sz="5500" kern="1200">
        <a:solidFill>
          <a:schemeClr val="tx1"/>
        </a:solidFill>
        <a:latin typeface="+mn-lt"/>
        <a:ea typeface="+mn-ea"/>
        <a:cs typeface="+mn-cs"/>
      </a:defRPr>
    </a:lvl2pPr>
    <a:lvl3pPr marL="4176431" algn="l" defTabSz="4176431" rtl="0" eaLnBrk="1" latinLnBrk="0" hangingPunct="1">
      <a:defRPr sz="5500" kern="1200">
        <a:solidFill>
          <a:schemeClr val="tx1"/>
        </a:solidFill>
        <a:latin typeface="+mn-lt"/>
        <a:ea typeface="+mn-ea"/>
        <a:cs typeface="+mn-cs"/>
      </a:defRPr>
    </a:lvl3pPr>
    <a:lvl4pPr marL="6264646" algn="l" defTabSz="4176431" rtl="0" eaLnBrk="1" latinLnBrk="0" hangingPunct="1">
      <a:defRPr sz="5500" kern="1200">
        <a:solidFill>
          <a:schemeClr val="tx1"/>
        </a:solidFill>
        <a:latin typeface="+mn-lt"/>
        <a:ea typeface="+mn-ea"/>
        <a:cs typeface="+mn-cs"/>
      </a:defRPr>
    </a:lvl4pPr>
    <a:lvl5pPr marL="8352861" algn="l" defTabSz="4176431" rtl="0" eaLnBrk="1" latinLnBrk="0" hangingPunct="1">
      <a:defRPr sz="5500" kern="1200">
        <a:solidFill>
          <a:schemeClr val="tx1"/>
        </a:solidFill>
        <a:latin typeface="+mn-lt"/>
        <a:ea typeface="+mn-ea"/>
        <a:cs typeface="+mn-cs"/>
      </a:defRPr>
    </a:lvl5pPr>
    <a:lvl6pPr marL="10441076" algn="l" defTabSz="4176431" rtl="0" eaLnBrk="1" latinLnBrk="0" hangingPunct="1">
      <a:defRPr sz="5500" kern="1200">
        <a:solidFill>
          <a:schemeClr val="tx1"/>
        </a:solidFill>
        <a:latin typeface="+mn-lt"/>
        <a:ea typeface="+mn-ea"/>
        <a:cs typeface="+mn-cs"/>
      </a:defRPr>
    </a:lvl6pPr>
    <a:lvl7pPr marL="12529292" algn="l" defTabSz="4176431" rtl="0" eaLnBrk="1" latinLnBrk="0" hangingPunct="1">
      <a:defRPr sz="5500" kern="1200">
        <a:solidFill>
          <a:schemeClr val="tx1"/>
        </a:solidFill>
        <a:latin typeface="+mn-lt"/>
        <a:ea typeface="+mn-ea"/>
        <a:cs typeface="+mn-cs"/>
      </a:defRPr>
    </a:lvl7pPr>
    <a:lvl8pPr marL="14617507" algn="l" defTabSz="4176431" rtl="0" eaLnBrk="1" latinLnBrk="0" hangingPunct="1">
      <a:defRPr sz="5500" kern="1200">
        <a:solidFill>
          <a:schemeClr val="tx1"/>
        </a:solidFill>
        <a:latin typeface="+mn-lt"/>
        <a:ea typeface="+mn-ea"/>
        <a:cs typeface="+mn-cs"/>
      </a:defRPr>
    </a:lvl8pPr>
    <a:lvl9pPr marL="16705722" algn="l" defTabSz="4176431" rtl="0" eaLnBrk="1" latinLnBrk="0" hangingPunct="1">
      <a:defRPr sz="5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D4377D-4DAD-4E82-A457-EA9131C0573C}" type="slidenum">
              <a:rPr lang="fr-FR" smtClean="0"/>
              <a:pPr/>
              <a:t>1</a:t>
            </a:fld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2270998" y="13298398"/>
            <a:ext cx="25737979" cy="917608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4541996" y="24258164"/>
            <a:ext cx="21195983" cy="1093995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0882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1764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62646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83528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04410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25292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4617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67057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C4CE2-72DC-4845-A73C-9CD1CF427821}" type="datetimeFigureOut">
              <a:rPr lang="fr-FR" smtClean="0"/>
              <a:pPr/>
              <a:t>04/03/2015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F8D3E-D7C3-4246-99A2-E8443BE947F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C4CE2-72DC-4845-A73C-9CD1CF427821}" type="datetimeFigureOut">
              <a:rPr lang="fr-FR" smtClean="0"/>
              <a:pPr/>
              <a:t>04/03/2015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F8D3E-D7C3-4246-99A2-E8443BE947F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16464734" y="2289072"/>
            <a:ext cx="5109748" cy="48694697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1135501" y="2289072"/>
            <a:ext cx="14824573" cy="48694697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C4CE2-72DC-4845-A73C-9CD1CF427821}" type="datetimeFigureOut">
              <a:rPr lang="fr-FR" smtClean="0"/>
              <a:pPr/>
              <a:t>04/03/2015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F8D3E-D7C3-4246-99A2-E8443BE947F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C4CE2-72DC-4845-A73C-9CD1CF427821}" type="datetimeFigureOut">
              <a:rPr lang="fr-FR" smtClean="0"/>
              <a:pPr/>
              <a:t>04/03/2015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F8D3E-D7C3-4246-99A2-E8443BE947F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91910" y="27508442"/>
            <a:ext cx="25737979" cy="8502249"/>
          </a:xfrm>
        </p:spPr>
        <p:txBody>
          <a:bodyPr anchor="t"/>
          <a:lstStyle>
            <a:lvl1pPr algn="l">
              <a:defRPr sz="183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2391910" y="18144085"/>
            <a:ext cx="25737979" cy="9364360"/>
          </a:xfrm>
        </p:spPr>
        <p:txBody>
          <a:bodyPr anchor="b"/>
          <a:lstStyle>
            <a:lvl1pPr marL="0" indent="0">
              <a:buNone/>
              <a:defRPr sz="9100">
                <a:solidFill>
                  <a:schemeClr val="tx1">
                    <a:tint val="75000"/>
                  </a:schemeClr>
                </a:solidFill>
              </a:defRPr>
            </a:lvl1pPr>
            <a:lvl2pPr marL="2088215" indent="0">
              <a:buNone/>
              <a:defRPr sz="8200">
                <a:solidFill>
                  <a:schemeClr val="tx1">
                    <a:tint val="75000"/>
                  </a:schemeClr>
                </a:solidFill>
              </a:defRPr>
            </a:lvl2pPr>
            <a:lvl3pPr marL="4176431" indent="0">
              <a:buNone/>
              <a:defRPr sz="7300">
                <a:solidFill>
                  <a:schemeClr val="tx1">
                    <a:tint val="75000"/>
                  </a:schemeClr>
                </a:solidFill>
              </a:defRPr>
            </a:lvl3pPr>
            <a:lvl4pPr marL="6264646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4pPr>
            <a:lvl5pPr marL="8352861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5pPr>
            <a:lvl6pPr marL="10441076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6pPr>
            <a:lvl7pPr marL="12529292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7pPr>
            <a:lvl8pPr marL="14617507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8pPr>
            <a:lvl9pPr marL="16705722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C4CE2-72DC-4845-A73C-9CD1CF427821}" type="datetimeFigureOut">
              <a:rPr lang="fr-FR" smtClean="0"/>
              <a:pPr/>
              <a:t>04/03/2015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F8D3E-D7C3-4246-99A2-E8443BE947F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1135501" y="13318210"/>
            <a:ext cx="9967158" cy="37665561"/>
          </a:xfrm>
        </p:spPr>
        <p:txBody>
          <a:bodyPr/>
          <a:lstStyle>
            <a:lvl1pPr>
              <a:defRPr sz="12800"/>
            </a:lvl1pPr>
            <a:lvl2pPr>
              <a:defRPr sz="11000"/>
            </a:lvl2pPr>
            <a:lvl3pPr>
              <a:defRPr sz="9100"/>
            </a:lvl3pPr>
            <a:lvl4pPr>
              <a:defRPr sz="8200"/>
            </a:lvl4pPr>
            <a:lvl5pPr>
              <a:defRPr sz="8200"/>
            </a:lvl5pPr>
            <a:lvl6pPr>
              <a:defRPr sz="8200"/>
            </a:lvl6pPr>
            <a:lvl7pPr>
              <a:defRPr sz="8200"/>
            </a:lvl7pPr>
            <a:lvl8pPr>
              <a:defRPr sz="8200"/>
            </a:lvl8pPr>
            <a:lvl9pPr>
              <a:defRPr sz="82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11607326" y="13318210"/>
            <a:ext cx="9967158" cy="37665561"/>
          </a:xfrm>
        </p:spPr>
        <p:txBody>
          <a:bodyPr/>
          <a:lstStyle>
            <a:lvl1pPr>
              <a:defRPr sz="12800"/>
            </a:lvl1pPr>
            <a:lvl2pPr>
              <a:defRPr sz="11000"/>
            </a:lvl2pPr>
            <a:lvl3pPr>
              <a:defRPr sz="9100"/>
            </a:lvl3pPr>
            <a:lvl4pPr>
              <a:defRPr sz="8200"/>
            </a:lvl4pPr>
            <a:lvl5pPr>
              <a:defRPr sz="8200"/>
            </a:lvl5pPr>
            <a:lvl6pPr>
              <a:defRPr sz="8200"/>
            </a:lvl6pPr>
            <a:lvl7pPr>
              <a:defRPr sz="8200"/>
            </a:lvl7pPr>
            <a:lvl8pPr>
              <a:defRPr sz="8200"/>
            </a:lvl8pPr>
            <a:lvl9pPr>
              <a:defRPr sz="82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C4CE2-72DC-4845-A73C-9CD1CF427821}" type="datetimeFigureOut">
              <a:rPr lang="fr-FR" smtClean="0"/>
              <a:pPr/>
              <a:t>04/03/2015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F8D3E-D7C3-4246-99A2-E8443BE947F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513999" y="1714326"/>
            <a:ext cx="27251978" cy="7134754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514001" y="9582373"/>
            <a:ext cx="13378914" cy="3993477"/>
          </a:xfrm>
        </p:spPr>
        <p:txBody>
          <a:bodyPr anchor="b"/>
          <a:lstStyle>
            <a:lvl1pPr marL="0" indent="0">
              <a:buNone/>
              <a:defRPr sz="11000" b="1"/>
            </a:lvl1pPr>
            <a:lvl2pPr marL="2088215" indent="0">
              <a:buNone/>
              <a:defRPr sz="9100" b="1"/>
            </a:lvl2pPr>
            <a:lvl3pPr marL="4176431" indent="0">
              <a:buNone/>
              <a:defRPr sz="8200" b="1"/>
            </a:lvl3pPr>
            <a:lvl4pPr marL="6264646" indent="0">
              <a:buNone/>
              <a:defRPr sz="7300" b="1"/>
            </a:lvl4pPr>
            <a:lvl5pPr marL="8352861" indent="0">
              <a:buNone/>
              <a:defRPr sz="7300" b="1"/>
            </a:lvl5pPr>
            <a:lvl6pPr marL="10441076" indent="0">
              <a:buNone/>
              <a:defRPr sz="7300" b="1"/>
            </a:lvl6pPr>
            <a:lvl7pPr marL="12529292" indent="0">
              <a:buNone/>
              <a:defRPr sz="7300" b="1"/>
            </a:lvl7pPr>
            <a:lvl8pPr marL="14617507" indent="0">
              <a:buNone/>
              <a:defRPr sz="7300" b="1"/>
            </a:lvl8pPr>
            <a:lvl9pPr marL="16705722" indent="0">
              <a:buNone/>
              <a:defRPr sz="73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1514001" y="13575850"/>
            <a:ext cx="13378914" cy="24664452"/>
          </a:xfrm>
        </p:spPr>
        <p:txBody>
          <a:bodyPr/>
          <a:lstStyle>
            <a:lvl1pPr>
              <a:defRPr sz="11000"/>
            </a:lvl1pPr>
            <a:lvl2pPr>
              <a:defRPr sz="9100"/>
            </a:lvl2pPr>
            <a:lvl3pPr>
              <a:defRPr sz="8200"/>
            </a:lvl3pPr>
            <a:lvl4pPr>
              <a:defRPr sz="7300"/>
            </a:lvl4pPr>
            <a:lvl5pPr>
              <a:defRPr sz="7300"/>
            </a:lvl5pPr>
            <a:lvl6pPr>
              <a:defRPr sz="7300"/>
            </a:lvl6pPr>
            <a:lvl7pPr>
              <a:defRPr sz="7300"/>
            </a:lvl7pPr>
            <a:lvl8pPr>
              <a:defRPr sz="7300"/>
            </a:lvl8pPr>
            <a:lvl9pPr>
              <a:defRPr sz="73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15381810" y="9582373"/>
            <a:ext cx="13384168" cy="3993477"/>
          </a:xfrm>
        </p:spPr>
        <p:txBody>
          <a:bodyPr anchor="b"/>
          <a:lstStyle>
            <a:lvl1pPr marL="0" indent="0">
              <a:buNone/>
              <a:defRPr sz="11000" b="1"/>
            </a:lvl1pPr>
            <a:lvl2pPr marL="2088215" indent="0">
              <a:buNone/>
              <a:defRPr sz="9100" b="1"/>
            </a:lvl2pPr>
            <a:lvl3pPr marL="4176431" indent="0">
              <a:buNone/>
              <a:defRPr sz="8200" b="1"/>
            </a:lvl3pPr>
            <a:lvl4pPr marL="6264646" indent="0">
              <a:buNone/>
              <a:defRPr sz="7300" b="1"/>
            </a:lvl4pPr>
            <a:lvl5pPr marL="8352861" indent="0">
              <a:buNone/>
              <a:defRPr sz="7300" b="1"/>
            </a:lvl5pPr>
            <a:lvl6pPr marL="10441076" indent="0">
              <a:buNone/>
              <a:defRPr sz="7300" b="1"/>
            </a:lvl6pPr>
            <a:lvl7pPr marL="12529292" indent="0">
              <a:buNone/>
              <a:defRPr sz="7300" b="1"/>
            </a:lvl7pPr>
            <a:lvl8pPr marL="14617507" indent="0">
              <a:buNone/>
              <a:defRPr sz="7300" b="1"/>
            </a:lvl8pPr>
            <a:lvl9pPr marL="16705722" indent="0">
              <a:buNone/>
              <a:defRPr sz="73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15381810" y="13575850"/>
            <a:ext cx="13384168" cy="24664452"/>
          </a:xfrm>
        </p:spPr>
        <p:txBody>
          <a:bodyPr/>
          <a:lstStyle>
            <a:lvl1pPr>
              <a:defRPr sz="11000"/>
            </a:lvl1pPr>
            <a:lvl2pPr>
              <a:defRPr sz="9100"/>
            </a:lvl2pPr>
            <a:lvl3pPr>
              <a:defRPr sz="8200"/>
            </a:lvl3pPr>
            <a:lvl4pPr>
              <a:defRPr sz="7300"/>
            </a:lvl4pPr>
            <a:lvl5pPr>
              <a:defRPr sz="7300"/>
            </a:lvl5pPr>
            <a:lvl6pPr>
              <a:defRPr sz="7300"/>
            </a:lvl6pPr>
            <a:lvl7pPr>
              <a:defRPr sz="7300"/>
            </a:lvl7pPr>
            <a:lvl8pPr>
              <a:defRPr sz="7300"/>
            </a:lvl8pPr>
            <a:lvl9pPr>
              <a:defRPr sz="73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C4CE2-72DC-4845-A73C-9CD1CF427821}" type="datetimeFigureOut">
              <a:rPr lang="fr-FR" smtClean="0"/>
              <a:pPr/>
              <a:t>04/03/2015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F8D3E-D7C3-4246-99A2-E8443BE947F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C4CE2-72DC-4845-A73C-9CD1CF427821}" type="datetimeFigureOut">
              <a:rPr lang="fr-FR" smtClean="0"/>
              <a:pPr/>
              <a:t>04/03/2015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F8D3E-D7C3-4246-99A2-E8443BE947F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C4CE2-72DC-4845-A73C-9CD1CF427821}" type="datetimeFigureOut">
              <a:rPr lang="fr-FR" smtClean="0"/>
              <a:pPr/>
              <a:t>04/03/2015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F8D3E-D7C3-4246-99A2-E8443BE947F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514001" y="1704415"/>
            <a:ext cx="9961904" cy="7253667"/>
          </a:xfrm>
        </p:spPr>
        <p:txBody>
          <a:bodyPr anchor="b"/>
          <a:lstStyle>
            <a:lvl1pPr algn="l">
              <a:defRPr sz="91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1838629" y="1704417"/>
            <a:ext cx="16927349" cy="36535892"/>
          </a:xfrm>
        </p:spPr>
        <p:txBody>
          <a:bodyPr/>
          <a:lstStyle>
            <a:lvl1pPr>
              <a:defRPr sz="14600"/>
            </a:lvl1pPr>
            <a:lvl2pPr>
              <a:defRPr sz="12800"/>
            </a:lvl2pPr>
            <a:lvl3pPr>
              <a:defRPr sz="11000"/>
            </a:lvl3pPr>
            <a:lvl4pPr>
              <a:defRPr sz="9100"/>
            </a:lvl4pPr>
            <a:lvl5pPr>
              <a:defRPr sz="9100"/>
            </a:lvl5pPr>
            <a:lvl6pPr>
              <a:defRPr sz="9100"/>
            </a:lvl6pPr>
            <a:lvl7pPr>
              <a:defRPr sz="9100"/>
            </a:lvl7pPr>
            <a:lvl8pPr>
              <a:defRPr sz="9100"/>
            </a:lvl8pPr>
            <a:lvl9pPr>
              <a:defRPr sz="91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514001" y="8958084"/>
            <a:ext cx="9961904" cy="29282225"/>
          </a:xfrm>
        </p:spPr>
        <p:txBody>
          <a:bodyPr/>
          <a:lstStyle>
            <a:lvl1pPr marL="0" indent="0">
              <a:buNone/>
              <a:defRPr sz="6400"/>
            </a:lvl1pPr>
            <a:lvl2pPr marL="2088215" indent="0">
              <a:buNone/>
              <a:defRPr sz="5500"/>
            </a:lvl2pPr>
            <a:lvl3pPr marL="4176431" indent="0">
              <a:buNone/>
              <a:defRPr sz="4600"/>
            </a:lvl3pPr>
            <a:lvl4pPr marL="6264646" indent="0">
              <a:buNone/>
              <a:defRPr sz="4100"/>
            </a:lvl4pPr>
            <a:lvl5pPr marL="8352861" indent="0">
              <a:buNone/>
              <a:defRPr sz="4100"/>
            </a:lvl5pPr>
            <a:lvl6pPr marL="10441076" indent="0">
              <a:buNone/>
              <a:defRPr sz="4100"/>
            </a:lvl6pPr>
            <a:lvl7pPr marL="12529292" indent="0">
              <a:buNone/>
              <a:defRPr sz="4100"/>
            </a:lvl7pPr>
            <a:lvl8pPr marL="14617507" indent="0">
              <a:buNone/>
              <a:defRPr sz="4100"/>
            </a:lvl8pPr>
            <a:lvl9pPr marL="16705722" indent="0">
              <a:buNone/>
              <a:defRPr sz="41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C4CE2-72DC-4845-A73C-9CD1CF427821}" type="datetimeFigureOut">
              <a:rPr lang="fr-FR" smtClean="0"/>
              <a:pPr/>
              <a:t>04/03/2015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F8D3E-D7C3-4246-99A2-E8443BE947F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935087" y="29965970"/>
            <a:ext cx="18167985" cy="3537654"/>
          </a:xfrm>
        </p:spPr>
        <p:txBody>
          <a:bodyPr anchor="b"/>
          <a:lstStyle>
            <a:lvl1pPr algn="l">
              <a:defRPr sz="91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935087" y="3825019"/>
            <a:ext cx="18167985" cy="25685115"/>
          </a:xfrm>
        </p:spPr>
        <p:txBody>
          <a:bodyPr/>
          <a:lstStyle>
            <a:lvl1pPr marL="0" indent="0">
              <a:buNone/>
              <a:defRPr sz="14600"/>
            </a:lvl1pPr>
            <a:lvl2pPr marL="2088215" indent="0">
              <a:buNone/>
              <a:defRPr sz="12800"/>
            </a:lvl2pPr>
            <a:lvl3pPr marL="4176431" indent="0">
              <a:buNone/>
              <a:defRPr sz="11000"/>
            </a:lvl3pPr>
            <a:lvl4pPr marL="6264646" indent="0">
              <a:buNone/>
              <a:defRPr sz="9100"/>
            </a:lvl4pPr>
            <a:lvl5pPr marL="8352861" indent="0">
              <a:buNone/>
              <a:defRPr sz="9100"/>
            </a:lvl5pPr>
            <a:lvl6pPr marL="10441076" indent="0">
              <a:buNone/>
              <a:defRPr sz="9100"/>
            </a:lvl6pPr>
            <a:lvl7pPr marL="12529292" indent="0">
              <a:buNone/>
              <a:defRPr sz="9100"/>
            </a:lvl7pPr>
            <a:lvl8pPr marL="14617507" indent="0">
              <a:buNone/>
              <a:defRPr sz="9100"/>
            </a:lvl8pPr>
            <a:lvl9pPr marL="16705722" indent="0">
              <a:buNone/>
              <a:defRPr sz="91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5935087" y="33503624"/>
            <a:ext cx="18167985" cy="5024051"/>
          </a:xfrm>
        </p:spPr>
        <p:txBody>
          <a:bodyPr/>
          <a:lstStyle>
            <a:lvl1pPr marL="0" indent="0">
              <a:buNone/>
              <a:defRPr sz="6400"/>
            </a:lvl1pPr>
            <a:lvl2pPr marL="2088215" indent="0">
              <a:buNone/>
              <a:defRPr sz="5500"/>
            </a:lvl2pPr>
            <a:lvl3pPr marL="4176431" indent="0">
              <a:buNone/>
              <a:defRPr sz="4600"/>
            </a:lvl3pPr>
            <a:lvl4pPr marL="6264646" indent="0">
              <a:buNone/>
              <a:defRPr sz="4100"/>
            </a:lvl4pPr>
            <a:lvl5pPr marL="8352861" indent="0">
              <a:buNone/>
              <a:defRPr sz="4100"/>
            </a:lvl5pPr>
            <a:lvl6pPr marL="10441076" indent="0">
              <a:buNone/>
              <a:defRPr sz="4100"/>
            </a:lvl6pPr>
            <a:lvl7pPr marL="12529292" indent="0">
              <a:buNone/>
              <a:defRPr sz="4100"/>
            </a:lvl7pPr>
            <a:lvl8pPr marL="14617507" indent="0">
              <a:buNone/>
              <a:defRPr sz="4100"/>
            </a:lvl8pPr>
            <a:lvl9pPr marL="16705722" indent="0">
              <a:buNone/>
              <a:defRPr sz="41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C4CE2-72DC-4845-A73C-9CD1CF427821}" type="datetimeFigureOut">
              <a:rPr lang="fr-FR" smtClean="0"/>
              <a:pPr/>
              <a:t>04/03/2015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F8D3E-D7C3-4246-99A2-E8443BE947F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1513999" y="1714326"/>
            <a:ext cx="27251978" cy="7134754"/>
          </a:xfrm>
          <a:prstGeom prst="rect">
            <a:avLst/>
          </a:prstGeom>
        </p:spPr>
        <p:txBody>
          <a:bodyPr vert="horz" lIns="417643" tIns="208822" rIns="417643" bIns="208822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513999" y="9988663"/>
            <a:ext cx="27251978" cy="28251646"/>
          </a:xfrm>
          <a:prstGeom prst="rect">
            <a:avLst/>
          </a:prstGeom>
        </p:spPr>
        <p:txBody>
          <a:bodyPr vert="horz" lIns="417643" tIns="208822" rIns="417643" bIns="208822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1513999" y="39677166"/>
            <a:ext cx="7065328" cy="2279156"/>
          </a:xfrm>
          <a:prstGeom prst="rect">
            <a:avLst/>
          </a:prstGeom>
        </p:spPr>
        <p:txBody>
          <a:bodyPr vert="horz" lIns="417643" tIns="208822" rIns="417643" bIns="208822" rtlCol="0" anchor="ctr"/>
          <a:lstStyle>
            <a:lvl1pPr algn="l">
              <a:defRPr sz="5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3C4CE2-72DC-4845-A73C-9CD1CF427821}" type="datetimeFigureOut">
              <a:rPr lang="fr-FR" smtClean="0"/>
              <a:pPr/>
              <a:t>04/03/2015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10345658" y="39677166"/>
            <a:ext cx="9588659" cy="2279156"/>
          </a:xfrm>
          <a:prstGeom prst="rect">
            <a:avLst/>
          </a:prstGeom>
        </p:spPr>
        <p:txBody>
          <a:bodyPr vert="horz" lIns="417643" tIns="208822" rIns="417643" bIns="208822" rtlCol="0" anchor="ctr"/>
          <a:lstStyle>
            <a:lvl1pPr algn="ctr">
              <a:defRPr sz="5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21700649" y="39677166"/>
            <a:ext cx="7065328" cy="2279156"/>
          </a:xfrm>
          <a:prstGeom prst="rect">
            <a:avLst/>
          </a:prstGeom>
        </p:spPr>
        <p:txBody>
          <a:bodyPr vert="horz" lIns="417643" tIns="208822" rIns="417643" bIns="208822" rtlCol="0" anchor="ctr"/>
          <a:lstStyle>
            <a:lvl1pPr algn="r">
              <a:defRPr sz="5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DF8D3E-D7C3-4246-99A2-E8443BE947F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176431" rtl="0" eaLnBrk="1" latinLnBrk="0" hangingPunct="1">
        <a:spcBef>
          <a:spcPct val="0"/>
        </a:spcBef>
        <a:buNone/>
        <a:defRPr sz="20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566161" indent="-1566161" algn="l" defTabSz="4176431" rtl="0" eaLnBrk="1" latinLnBrk="0" hangingPunct="1">
        <a:spcBef>
          <a:spcPct val="20000"/>
        </a:spcBef>
        <a:buFont typeface="Arial" pitchFamily="34" charset="0"/>
        <a:buChar char="•"/>
        <a:defRPr sz="14600" kern="1200">
          <a:solidFill>
            <a:schemeClr val="tx1"/>
          </a:solidFill>
          <a:latin typeface="+mn-lt"/>
          <a:ea typeface="+mn-ea"/>
          <a:cs typeface="+mn-cs"/>
        </a:defRPr>
      </a:lvl1pPr>
      <a:lvl2pPr marL="3393350" indent="-1305135" algn="l" defTabSz="4176431" rtl="0" eaLnBrk="1" latinLnBrk="0" hangingPunct="1">
        <a:spcBef>
          <a:spcPct val="20000"/>
        </a:spcBef>
        <a:buFont typeface="Arial" pitchFamily="34" charset="0"/>
        <a:buChar char="–"/>
        <a:defRPr sz="12800" kern="1200">
          <a:solidFill>
            <a:schemeClr val="tx1"/>
          </a:solidFill>
          <a:latin typeface="+mn-lt"/>
          <a:ea typeface="+mn-ea"/>
          <a:cs typeface="+mn-cs"/>
        </a:defRPr>
      </a:lvl2pPr>
      <a:lvl3pPr marL="5220538" indent="-1044108" algn="l" defTabSz="4176431" rtl="0" eaLnBrk="1" latinLnBrk="0" hangingPunct="1">
        <a:spcBef>
          <a:spcPct val="20000"/>
        </a:spcBef>
        <a:buFont typeface="Arial" pitchFamily="34" charset="0"/>
        <a:buChar char="•"/>
        <a:defRPr sz="11000" kern="1200">
          <a:solidFill>
            <a:schemeClr val="tx1"/>
          </a:solidFill>
          <a:latin typeface="+mn-lt"/>
          <a:ea typeface="+mn-ea"/>
          <a:cs typeface="+mn-cs"/>
        </a:defRPr>
      </a:lvl3pPr>
      <a:lvl4pPr marL="7308753" indent="-1044108" algn="l" defTabSz="4176431" rtl="0" eaLnBrk="1" latinLnBrk="0" hangingPunct="1">
        <a:spcBef>
          <a:spcPct val="20000"/>
        </a:spcBef>
        <a:buFont typeface="Arial" pitchFamily="34" charset="0"/>
        <a:buChar char="–"/>
        <a:defRPr sz="9100" kern="1200">
          <a:solidFill>
            <a:schemeClr val="tx1"/>
          </a:solidFill>
          <a:latin typeface="+mn-lt"/>
          <a:ea typeface="+mn-ea"/>
          <a:cs typeface="+mn-cs"/>
        </a:defRPr>
      </a:lvl4pPr>
      <a:lvl5pPr marL="9396969" indent="-1044108" algn="l" defTabSz="4176431" rtl="0" eaLnBrk="1" latinLnBrk="0" hangingPunct="1">
        <a:spcBef>
          <a:spcPct val="20000"/>
        </a:spcBef>
        <a:buFont typeface="Arial" pitchFamily="34" charset="0"/>
        <a:buChar char="»"/>
        <a:defRPr sz="9100" kern="1200">
          <a:solidFill>
            <a:schemeClr val="tx1"/>
          </a:solidFill>
          <a:latin typeface="+mn-lt"/>
          <a:ea typeface="+mn-ea"/>
          <a:cs typeface="+mn-cs"/>
        </a:defRPr>
      </a:lvl5pPr>
      <a:lvl6pPr marL="11485184" indent="-1044108" algn="l" defTabSz="4176431" rtl="0" eaLnBrk="1" latinLnBrk="0" hangingPunct="1">
        <a:spcBef>
          <a:spcPct val="20000"/>
        </a:spcBef>
        <a:buFont typeface="Arial" pitchFamily="34" charset="0"/>
        <a:buChar char="•"/>
        <a:defRPr sz="9100" kern="1200">
          <a:solidFill>
            <a:schemeClr val="tx1"/>
          </a:solidFill>
          <a:latin typeface="+mn-lt"/>
          <a:ea typeface="+mn-ea"/>
          <a:cs typeface="+mn-cs"/>
        </a:defRPr>
      </a:lvl6pPr>
      <a:lvl7pPr marL="13573399" indent="-1044108" algn="l" defTabSz="4176431" rtl="0" eaLnBrk="1" latinLnBrk="0" hangingPunct="1">
        <a:spcBef>
          <a:spcPct val="20000"/>
        </a:spcBef>
        <a:buFont typeface="Arial" pitchFamily="34" charset="0"/>
        <a:buChar char="•"/>
        <a:defRPr sz="9100" kern="1200">
          <a:solidFill>
            <a:schemeClr val="tx1"/>
          </a:solidFill>
          <a:latin typeface="+mn-lt"/>
          <a:ea typeface="+mn-ea"/>
          <a:cs typeface="+mn-cs"/>
        </a:defRPr>
      </a:lvl7pPr>
      <a:lvl8pPr marL="15661615" indent="-1044108" algn="l" defTabSz="4176431" rtl="0" eaLnBrk="1" latinLnBrk="0" hangingPunct="1">
        <a:spcBef>
          <a:spcPct val="20000"/>
        </a:spcBef>
        <a:buFont typeface="Arial" pitchFamily="34" charset="0"/>
        <a:buChar char="•"/>
        <a:defRPr sz="9100" kern="1200">
          <a:solidFill>
            <a:schemeClr val="tx1"/>
          </a:solidFill>
          <a:latin typeface="+mn-lt"/>
          <a:ea typeface="+mn-ea"/>
          <a:cs typeface="+mn-cs"/>
        </a:defRPr>
      </a:lvl8pPr>
      <a:lvl9pPr marL="17749830" indent="-1044108" algn="l" defTabSz="4176431" rtl="0" eaLnBrk="1" latinLnBrk="0" hangingPunct="1">
        <a:spcBef>
          <a:spcPct val="20000"/>
        </a:spcBef>
        <a:buFont typeface="Arial" pitchFamily="34" charset="0"/>
        <a:buChar char="•"/>
        <a:defRPr sz="9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176431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1pPr>
      <a:lvl2pPr marL="2088215" algn="l" defTabSz="4176431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2pPr>
      <a:lvl3pPr marL="4176431" algn="l" defTabSz="4176431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3pPr>
      <a:lvl4pPr marL="6264646" algn="l" defTabSz="4176431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4pPr>
      <a:lvl5pPr marL="8352861" algn="l" defTabSz="4176431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5pPr>
      <a:lvl6pPr marL="10441076" algn="l" defTabSz="4176431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6pPr>
      <a:lvl7pPr marL="12529292" algn="l" defTabSz="4176431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7pPr>
      <a:lvl8pPr marL="14617507" algn="l" defTabSz="4176431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8pPr>
      <a:lvl9pPr marL="16705722" algn="l" defTabSz="4176431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jpeg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12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11" Type="http://schemas.openxmlformats.org/officeDocument/2006/relationships/image" Target="../media/image9.jpeg"/><Relationship Id="rId5" Type="http://schemas.openxmlformats.org/officeDocument/2006/relationships/image" Target="../media/image3.jpeg"/><Relationship Id="rId10" Type="http://schemas.openxmlformats.org/officeDocument/2006/relationships/image" Target="../media/image8.jpeg"/><Relationship Id="rId4" Type="http://schemas.openxmlformats.org/officeDocument/2006/relationships/image" Target="../media/image2.png"/><Relationship Id="rId9" Type="http://schemas.openxmlformats.org/officeDocument/2006/relationships/image" Target="../media/image7.jpeg"/><Relationship Id="rId1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img0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30279974" cy="428085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ZoneTexte 5"/>
          <p:cNvSpPr txBox="1"/>
          <p:nvPr/>
        </p:nvSpPr>
        <p:spPr>
          <a:xfrm>
            <a:off x="4710039" y="758680"/>
            <a:ext cx="2035983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b="1" dirty="0" smtClean="0">
                <a:solidFill>
                  <a:srgbClr val="FFFF00"/>
                </a:solidFill>
                <a:latin typeface="Arial Black" pitchFamily="34" charset="0"/>
                <a:cs typeface="Times New Roman" pitchFamily="18" charset="0"/>
              </a:rPr>
              <a:t>Université kasdi </a:t>
            </a:r>
            <a:r>
              <a:rPr lang="fr-FR" sz="4800" b="1" dirty="0" err="1" smtClean="0">
                <a:solidFill>
                  <a:srgbClr val="FFFF00"/>
                </a:solidFill>
                <a:latin typeface="Arial Black" pitchFamily="34" charset="0"/>
                <a:cs typeface="Times New Roman" pitchFamily="18" charset="0"/>
              </a:rPr>
              <a:t>merbah</a:t>
            </a:r>
            <a:r>
              <a:rPr lang="fr-FR" sz="4800" b="1" dirty="0" smtClean="0">
                <a:solidFill>
                  <a:srgbClr val="FFFF00"/>
                </a:solidFill>
                <a:latin typeface="Arial Black" pitchFamily="34" charset="0"/>
                <a:cs typeface="Times New Roman" pitchFamily="18" charset="0"/>
              </a:rPr>
              <a:t> –Ouargla</a:t>
            </a:r>
          </a:p>
          <a:p>
            <a:pPr algn="ctr"/>
            <a:r>
              <a:rPr lang="fr-FR" sz="4800" b="1" dirty="0" smtClean="0">
                <a:solidFill>
                  <a:srgbClr val="FFFF00"/>
                </a:solidFill>
                <a:latin typeface="Arial Black" pitchFamily="34" charset="0"/>
                <a:cs typeface="Times New Roman" pitchFamily="18" charset="0"/>
              </a:rPr>
              <a:t>Faculté des sciences de la nature et de la vie</a:t>
            </a:r>
          </a:p>
          <a:p>
            <a:pPr algn="ctr"/>
            <a:r>
              <a:rPr lang="fr-FR" sz="4800" b="1" dirty="0" smtClean="0">
                <a:solidFill>
                  <a:srgbClr val="FFFF00"/>
                </a:solidFill>
                <a:latin typeface="Arial Black" pitchFamily="34" charset="0"/>
                <a:cs typeface="Times New Roman" pitchFamily="18" charset="0"/>
              </a:rPr>
              <a:t>Département des sciences agronomique</a:t>
            </a:r>
          </a:p>
          <a:p>
            <a:pPr algn="ctr"/>
            <a:r>
              <a:rPr lang="fr-FR" sz="4800" b="1" dirty="0" smtClean="0">
                <a:solidFill>
                  <a:srgbClr val="FFFF00"/>
                </a:solidFill>
                <a:latin typeface="Arial Black" pitchFamily="34" charset="0"/>
                <a:cs typeface="Times New Roman" pitchFamily="18" charset="0"/>
              </a:rPr>
              <a:t>Protection de la ressource sol-</a:t>
            </a:r>
            <a:r>
              <a:rPr lang="fr-FR" sz="4800" b="1" i="1" dirty="0" smtClean="0">
                <a:solidFill>
                  <a:srgbClr val="FFFF00"/>
                </a:solidFill>
                <a:latin typeface="Arial Black" pitchFamily="34" charset="0"/>
                <a:cs typeface="Times New Roman" pitchFamily="18" charset="0"/>
              </a:rPr>
              <a:t>eau et </a:t>
            </a:r>
            <a:r>
              <a:rPr lang="fr-FR" sz="4800" b="1" dirty="0" smtClean="0">
                <a:solidFill>
                  <a:srgbClr val="FFFF00"/>
                </a:solidFill>
                <a:latin typeface="Arial Black" pitchFamily="34" charset="0"/>
                <a:cs typeface="Times New Roman" pitchFamily="18" charset="0"/>
              </a:rPr>
              <a:t>environnement</a:t>
            </a:r>
            <a:endParaRPr lang="fr-FR" sz="4800" b="1" dirty="0">
              <a:solidFill>
                <a:srgbClr val="FFFF00"/>
              </a:solidFill>
              <a:latin typeface="Arial Black" pitchFamily="34" charset="0"/>
              <a:cs typeface="Times New Roman" pitchFamily="18" charset="0"/>
            </a:endParaRPr>
          </a:p>
        </p:txBody>
      </p:sp>
      <p:pic>
        <p:nvPicPr>
          <p:cNvPr id="9" name="Image 8" descr="Université_Kasdi_Merbah_de_Ouargla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998563" y="401490"/>
            <a:ext cx="3714776" cy="3357586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3567031" y="4473456"/>
            <a:ext cx="2293159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7200" b="1" dirty="0"/>
          </a:p>
        </p:txBody>
      </p:sp>
      <p:sp>
        <p:nvSpPr>
          <p:cNvPr id="11" name="ZoneTexte 10"/>
          <p:cNvSpPr txBox="1"/>
          <p:nvPr/>
        </p:nvSpPr>
        <p:spPr>
          <a:xfrm>
            <a:off x="1852519" y="4402018"/>
            <a:ext cx="26146308" cy="341632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7200" b="1" dirty="0" smtClean="0">
                <a:latin typeface="Arial Black" pitchFamily="34" charset="0"/>
              </a:rPr>
              <a:t>Influence des systèmes de culture sur la biomasse microbienne des sols oasiens cas</a:t>
            </a:r>
          </a:p>
          <a:p>
            <a:pPr algn="ctr"/>
            <a:r>
              <a:rPr lang="fr-FR" sz="7200" b="1" dirty="0" smtClean="0">
                <a:latin typeface="Arial Black" pitchFamily="34" charset="0"/>
              </a:rPr>
              <a:t> de la région de Ouargla   </a:t>
            </a:r>
            <a:endParaRPr lang="fr-FR" sz="7200" b="1" dirty="0">
              <a:latin typeface="Arial Black" pitchFamily="34" charset="0"/>
            </a:endParaRPr>
          </a:p>
        </p:txBody>
      </p:sp>
      <p:sp>
        <p:nvSpPr>
          <p:cNvPr id="12" name="ZoneTexte 11"/>
          <p:cNvSpPr txBox="1"/>
          <p:nvPr/>
        </p:nvSpPr>
        <p:spPr>
          <a:xfrm>
            <a:off x="2066833" y="7831042"/>
            <a:ext cx="2600343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b="1" u="sng" dirty="0" smtClean="0">
                <a:solidFill>
                  <a:srgbClr val="FFFF00"/>
                </a:solidFill>
                <a:latin typeface="Arial Black" pitchFamily="34" charset="0"/>
              </a:rPr>
              <a:t>Réalisé par</a:t>
            </a:r>
            <a:r>
              <a:rPr lang="fr-FR" sz="4400" b="1" dirty="0" smtClean="0">
                <a:solidFill>
                  <a:srgbClr val="FFFF00"/>
                </a:solidFill>
                <a:latin typeface="Arial Black" pitchFamily="34" charset="0"/>
              </a:rPr>
              <a:t> : </a:t>
            </a:r>
            <a:r>
              <a:rPr lang="fr-FR" sz="4400" b="1" dirty="0">
                <a:solidFill>
                  <a:srgbClr val="FFFF00"/>
                </a:solidFill>
                <a:latin typeface="Arial Black" pitchFamily="34" charset="0"/>
                <a:cs typeface="Times New Roman" pitchFamily="18" charset="0"/>
              </a:rPr>
              <a:t>GUENDAFA </a:t>
            </a:r>
            <a:r>
              <a:rPr lang="fr-FR" sz="4400" b="1" dirty="0" smtClean="0">
                <a:solidFill>
                  <a:srgbClr val="FFFF00"/>
                </a:solidFill>
                <a:latin typeface="Arial Black" pitchFamily="34" charset="0"/>
                <a:cs typeface="Times New Roman" pitchFamily="18" charset="0"/>
              </a:rPr>
              <a:t>Farah                      </a:t>
            </a:r>
            <a:r>
              <a:rPr lang="fr-FR" sz="4400" b="1" u="sng" dirty="0" smtClean="0">
                <a:solidFill>
                  <a:srgbClr val="FFFF00"/>
                </a:solidFill>
                <a:latin typeface="Arial Black" pitchFamily="34" charset="0"/>
                <a:cs typeface="Times New Roman" pitchFamily="18" charset="0"/>
              </a:rPr>
              <a:t>Encadré par </a:t>
            </a:r>
            <a:r>
              <a:rPr lang="fr-FR" sz="4400" b="1" dirty="0" smtClean="0">
                <a:solidFill>
                  <a:srgbClr val="FFFF00"/>
                </a:solidFill>
                <a:latin typeface="Arial Black" pitchFamily="34" charset="0"/>
                <a:cs typeface="Times New Roman" pitchFamily="18" charset="0"/>
              </a:rPr>
              <a:t>: KARABI </a:t>
            </a:r>
            <a:r>
              <a:rPr lang="fr-FR" sz="4400" b="1" dirty="0" err="1" smtClean="0">
                <a:solidFill>
                  <a:srgbClr val="FFFF00"/>
                </a:solidFill>
                <a:latin typeface="Arial Black" pitchFamily="34" charset="0"/>
                <a:cs typeface="Times New Roman" pitchFamily="18" charset="0"/>
              </a:rPr>
              <a:t>Mokhtar</a:t>
            </a:r>
            <a:r>
              <a:rPr lang="fr-FR" sz="4400" b="1" dirty="0" smtClean="0"/>
              <a:t> </a:t>
            </a:r>
          </a:p>
          <a:p>
            <a:r>
              <a:rPr lang="fr-FR" sz="4400" b="1" dirty="0" smtClean="0"/>
              <a:t>                                                                                                                                            </a:t>
            </a:r>
            <a:r>
              <a:rPr lang="fr-FR" sz="4400" b="1" dirty="0" smtClean="0">
                <a:solidFill>
                  <a:srgbClr val="FFFF00"/>
                </a:solidFill>
                <a:latin typeface="Arial Black" pitchFamily="34" charset="0"/>
                <a:cs typeface="Times New Roman" pitchFamily="18" charset="0"/>
              </a:rPr>
              <a:t>HAMDI-AISSA Belhadj </a:t>
            </a:r>
            <a:endParaRPr lang="fr-FR" sz="4400" b="1" dirty="0">
              <a:solidFill>
                <a:srgbClr val="FFFF00"/>
              </a:solidFill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16" name="Rectangle à coins arrondis 15"/>
          <p:cNvSpPr/>
          <p:nvPr/>
        </p:nvSpPr>
        <p:spPr>
          <a:xfrm>
            <a:off x="1852519" y="9331240"/>
            <a:ext cx="12573088" cy="4500594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ZoneTexte 14"/>
          <p:cNvSpPr txBox="1"/>
          <p:nvPr/>
        </p:nvSpPr>
        <p:spPr>
          <a:xfrm>
            <a:off x="2138271" y="10545686"/>
            <a:ext cx="1178727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Les sols des zones </a:t>
            </a:r>
            <a:r>
              <a:rPr lang="fr-FR" sz="4000" dirty="0" smtClean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arides</a:t>
            </a:r>
            <a:r>
              <a:rPr lang="fr-FR" sz="40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sont considérés depuis longtemps comme </a:t>
            </a:r>
            <a:r>
              <a:rPr lang="fr-FR" sz="4000" dirty="0" smtClean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milieux stériles </a:t>
            </a:r>
            <a:r>
              <a:rPr lang="fr-FR" sz="40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,mais les travaux des explorations ont montrés qu’ils existes </a:t>
            </a:r>
          </a:p>
          <a:p>
            <a:pPr algn="ctr"/>
            <a:r>
              <a:rPr lang="fr-FR" sz="4000" dirty="0" smtClean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des espèces microbiennes </a:t>
            </a:r>
            <a:r>
              <a:rPr lang="fr-FR" sz="40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qui s’adaptent aux conditions climatiques extrêmes.</a:t>
            </a:r>
            <a:endParaRPr lang="fr-FR" sz="40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4" name="ZoneTexte 13"/>
          <p:cNvSpPr txBox="1"/>
          <p:nvPr/>
        </p:nvSpPr>
        <p:spPr>
          <a:xfrm>
            <a:off x="6353113" y="9188364"/>
            <a:ext cx="4143404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b="1" dirty="0" smtClean="0">
                <a:latin typeface="Algerian" pitchFamily="82" charset="0"/>
              </a:rPr>
              <a:t>Introduction</a:t>
            </a:r>
            <a:r>
              <a:rPr lang="fr-FR" b="1" dirty="0" smtClean="0">
                <a:latin typeface="Algerian" pitchFamily="82" charset="0"/>
              </a:rPr>
              <a:t> </a:t>
            </a:r>
            <a:endParaRPr lang="fr-FR" dirty="0"/>
          </a:p>
        </p:txBody>
      </p:sp>
      <p:pic>
        <p:nvPicPr>
          <p:cNvPr id="18" name="Image 17" descr="Desert_Oasis_Tunisia__AGE_Fotostock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39261" y="14331900"/>
            <a:ext cx="5715000" cy="27860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9" name="Arrondir un rectangle avec un coin diagonal 18"/>
          <p:cNvSpPr/>
          <p:nvPr/>
        </p:nvSpPr>
        <p:spPr>
          <a:xfrm>
            <a:off x="1566767" y="14331900"/>
            <a:ext cx="7429552" cy="4643470"/>
          </a:xfrm>
          <a:prstGeom prst="round2Diag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ln>
                <a:solidFill>
                  <a:srgbClr val="FF0000"/>
                </a:solidFill>
              </a:ln>
            </a:endParaRPr>
          </a:p>
        </p:txBody>
      </p:sp>
      <p:sp>
        <p:nvSpPr>
          <p:cNvPr id="20" name="ZoneTexte 19"/>
          <p:cNvSpPr txBox="1"/>
          <p:nvPr/>
        </p:nvSpPr>
        <p:spPr>
          <a:xfrm>
            <a:off x="1995395" y="13974710"/>
            <a:ext cx="6929486" cy="5000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 </a:t>
            </a:r>
            <a:r>
              <a:rPr lang="fr-FR" sz="4000" dirty="0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La rhizosphère </a:t>
            </a:r>
            <a:r>
              <a:rPr lang="fr-FR" sz="40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est un lieu</a:t>
            </a:r>
          </a:p>
          <a:p>
            <a:r>
              <a:rPr lang="fr-FR" sz="40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de rencontre privilégié entre </a:t>
            </a:r>
          </a:p>
          <a:p>
            <a:r>
              <a:rPr lang="fr-FR" sz="4000" dirty="0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les microorganismes </a:t>
            </a:r>
            <a:r>
              <a:rPr lang="fr-FR" sz="40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et</a:t>
            </a:r>
          </a:p>
          <a:p>
            <a:r>
              <a:rPr lang="fr-FR" sz="4000" dirty="0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les végétaux </a:t>
            </a:r>
            <a:r>
              <a:rPr lang="fr-FR" sz="40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des différents systèmes de cultures , car elle représente aussi une très </a:t>
            </a:r>
          </a:p>
          <a:p>
            <a:r>
              <a:rPr lang="fr-FR" sz="40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grande surface de contact.</a:t>
            </a:r>
            <a:endParaRPr lang="fr-FR" sz="40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2" name="Rectangle à coins arrondis 21"/>
          <p:cNvSpPr/>
          <p:nvPr/>
        </p:nvSpPr>
        <p:spPr>
          <a:xfrm>
            <a:off x="3709907" y="19261122"/>
            <a:ext cx="8072494" cy="92869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1" name="ZoneTexte 20"/>
          <p:cNvSpPr txBox="1"/>
          <p:nvPr/>
        </p:nvSpPr>
        <p:spPr>
          <a:xfrm>
            <a:off x="3709907" y="19332560"/>
            <a:ext cx="80724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b="1" dirty="0" smtClean="0">
                <a:latin typeface="Arial Black" pitchFamily="34" charset="0"/>
              </a:rPr>
              <a:t> Les systèmes de culture</a:t>
            </a:r>
          </a:p>
        </p:txBody>
      </p:sp>
      <p:sp>
        <p:nvSpPr>
          <p:cNvPr id="23" name="Flèche courbée vers la gauche 22"/>
          <p:cNvSpPr/>
          <p:nvPr/>
        </p:nvSpPr>
        <p:spPr>
          <a:xfrm>
            <a:off x="12068153" y="19618312"/>
            <a:ext cx="1857388" cy="2786082"/>
          </a:xfrm>
          <a:prstGeom prst="curvedLeftArrow">
            <a:avLst/>
          </a:prstGeom>
          <a:blipFill>
            <a:blip r:embed="rId6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24" name="Flèche courbée vers la droite 23"/>
          <p:cNvSpPr/>
          <p:nvPr/>
        </p:nvSpPr>
        <p:spPr>
          <a:xfrm>
            <a:off x="1352453" y="19618312"/>
            <a:ext cx="2000264" cy="2928958"/>
          </a:xfrm>
          <a:prstGeom prst="curvedRightArrow">
            <a:avLst/>
          </a:prstGeom>
          <a:blipFill>
            <a:blip r:embed="rId6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chemeClr val="tx1"/>
              </a:solidFill>
            </a:endParaRPr>
          </a:p>
        </p:txBody>
      </p:sp>
      <p:pic>
        <p:nvPicPr>
          <p:cNvPr id="25" name="Image 24" descr="02-49257-palmeraie-de-ourgla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81939" y="21118510"/>
            <a:ext cx="3714776" cy="264320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7" name="Rectangle à coins arrondis 26"/>
          <p:cNvSpPr/>
          <p:nvPr/>
        </p:nvSpPr>
        <p:spPr>
          <a:xfrm>
            <a:off x="7924749" y="24047468"/>
            <a:ext cx="4929222" cy="78581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6" name="Rectangle 25"/>
          <p:cNvSpPr/>
          <p:nvPr/>
        </p:nvSpPr>
        <p:spPr>
          <a:xfrm>
            <a:off x="7924749" y="24047468"/>
            <a:ext cx="488313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fr-FR" sz="4400" b="1" u="sng" dirty="0" smtClean="0">
                <a:solidFill>
                  <a:srgbClr val="C00000"/>
                </a:solidFill>
              </a:rPr>
              <a:t>La phœniciculture</a:t>
            </a:r>
          </a:p>
        </p:txBody>
      </p:sp>
      <p:sp>
        <p:nvSpPr>
          <p:cNvPr id="30" name="Flèche à trois pointes 29"/>
          <p:cNvSpPr/>
          <p:nvPr/>
        </p:nvSpPr>
        <p:spPr>
          <a:xfrm rot="10800000">
            <a:off x="3638469" y="25904856"/>
            <a:ext cx="11001452" cy="2928958"/>
          </a:xfrm>
          <a:prstGeom prst="leftRightUpArrow">
            <a:avLst>
              <a:gd name="adj1" fmla="val 25000"/>
              <a:gd name="adj2" fmla="val 25000"/>
              <a:gd name="adj3" fmla="val 23909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8" name="Rectangle 27"/>
          <p:cNvSpPr/>
          <p:nvPr/>
        </p:nvSpPr>
        <p:spPr>
          <a:xfrm>
            <a:off x="4352849" y="26262046"/>
            <a:ext cx="100013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4000" b="1" dirty="0" smtClean="0">
                <a:latin typeface="Arial Black" pitchFamily="34" charset="0"/>
                <a:cs typeface="Times New Roman" pitchFamily="18" charset="0"/>
              </a:rPr>
              <a:t>les différents groupes microbiens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38073" y="27690806"/>
            <a:ext cx="3424233" cy="571504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3" name="Rectangle à coins arrondis 32"/>
          <p:cNvSpPr/>
          <p:nvPr/>
        </p:nvSpPr>
        <p:spPr>
          <a:xfrm>
            <a:off x="638073" y="26262046"/>
            <a:ext cx="2928958" cy="1214446"/>
          </a:xfrm>
          <a:prstGeom prst="roundRect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buFont typeface="Wingdings" pitchFamily="2" charset="2"/>
              <a:buChar char="v"/>
            </a:pPr>
            <a:r>
              <a:rPr lang="fr-FR" sz="36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Les champignon</a:t>
            </a:r>
          </a:p>
        </p:txBody>
      </p:sp>
      <p:sp>
        <p:nvSpPr>
          <p:cNvPr id="34" name="Rectangle à coins arrondis 33"/>
          <p:cNvSpPr/>
          <p:nvPr/>
        </p:nvSpPr>
        <p:spPr>
          <a:xfrm>
            <a:off x="638073" y="33763036"/>
            <a:ext cx="3429024" cy="5572164"/>
          </a:xfrm>
          <a:prstGeom prst="roundRect">
            <a:avLst/>
          </a:prstGeom>
          <a:gradFill flip="none" rotWithShape="1">
            <a:gsLst>
              <a:gs pos="0">
                <a:srgbClr val="FF66FF">
                  <a:tint val="66000"/>
                  <a:satMod val="160000"/>
                </a:srgbClr>
              </a:gs>
              <a:gs pos="50000">
                <a:srgbClr val="FF66FF">
                  <a:tint val="44500"/>
                  <a:satMod val="160000"/>
                </a:srgbClr>
              </a:gs>
              <a:gs pos="100000">
                <a:srgbClr val="FF66FF">
                  <a:tint val="23500"/>
                  <a:satMod val="160000"/>
                </a:srgbClr>
              </a:gs>
            </a:gsLst>
            <a:lin ang="16200000" scaled="1"/>
            <a:tileRect/>
          </a:gradFill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Sont des organismes eucaryotes pluricellulaires ou unicellulaires, pourvues d'une paroi cellulosique, sont immobiles et se nourrissent par l’absorption des molécules organiques directement dans le milieu .</a:t>
            </a:r>
            <a:endParaRPr lang="fr-FR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6" name="Image 35" descr="bacterie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853047" y="30334012"/>
            <a:ext cx="3000396" cy="371477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8" name="Rectangle à coins arrondis 37"/>
          <p:cNvSpPr/>
          <p:nvPr/>
        </p:nvSpPr>
        <p:spPr>
          <a:xfrm>
            <a:off x="7710435" y="28905252"/>
            <a:ext cx="2928958" cy="1214446"/>
          </a:xfrm>
          <a:prstGeom prst="roundRect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buFont typeface="Wingdings" pitchFamily="2" charset="2"/>
              <a:buChar char="v"/>
            </a:pPr>
            <a:r>
              <a:rPr lang="fr-FR" sz="3600" b="1" dirty="0" smtClean="0">
                <a:latin typeface="Arial Black" pitchFamily="34" charset="0"/>
                <a:cs typeface="Times New Roman" pitchFamily="18" charset="0"/>
              </a:rPr>
              <a:t>Les bactéries</a:t>
            </a:r>
            <a:endParaRPr lang="fr-FR" sz="3600" b="1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9" name="Rectangle à coins arrondis 38"/>
          <p:cNvSpPr/>
          <p:nvPr/>
        </p:nvSpPr>
        <p:spPr>
          <a:xfrm>
            <a:off x="6781741" y="34263102"/>
            <a:ext cx="4357718" cy="4643470"/>
          </a:xfrm>
          <a:prstGeom prst="roundRect">
            <a:avLst/>
          </a:prstGeom>
          <a:gradFill flip="none" rotWithShape="1">
            <a:gsLst>
              <a:gs pos="0">
                <a:srgbClr val="FF66FF">
                  <a:tint val="66000"/>
                  <a:satMod val="160000"/>
                </a:srgbClr>
              </a:gs>
              <a:gs pos="50000">
                <a:srgbClr val="FF66FF">
                  <a:tint val="44500"/>
                  <a:satMod val="160000"/>
                </a:srgbClr>
              </a:gs>
              <a:gs pos="100000">
                <a:srgbClr val="FF66FF">
                  <a:tint val="23500"/>
                  <a:satMod val="160000"/>
                </a:srgbClr>
              </a:gs>
            </a:gsLst>
            <a:lin ang="16200000" scaled="1"/>
            <a:tileRect/>
          </a:gradFill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Sont </a:t>
            </a:r>
            <a:r>
              <a:rPr lang="fr-FR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des organismes vivants unicellulaires et procaryotes, leurs dimensions varie entre </a:t>
            </a:r>
            <a:endParaRPr lang="fr-FR" sz="28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fr-FR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0.2 à </a:t>
            </a:r>
            <a:r>
              <a:rPr lang="fr-FR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fr-FR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μm</a:t>
            </a:r>
            <a:r>
              <a:rPr lang="fr-FR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fr-FR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elles </a:t>
            </a:r>
            <a:r>
              <a:rPr lang="fr-FR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présentent de nombreuses formes : sphériques (coques), allongées ou en bâtonnets (bacilles)</a:t>
            </a:r>
          </a:p>
        </p:txBody>
      </p:sp>
      <p:pic>
        <p:nvPicPr>
          <p:cNvPr id="40" name="Image 39" descr="images.jp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139195" y="30334012"/>
            <a:ext cx="3000396" cy="371477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1" name="Rectangle à coins arrondis 40"/>
          <p:cNvSpPr/>
          <p:nvPr/>
        </p:nvSpPr>
        <p:spPr>
          <a:xfrm>
            <a:off x="14639921" y="26190608"/>
            <a:ext cx="4214842" cy="1214446"/>
          </a:xfrm>
          <a:prstGeom prst="roundRect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buFont typeface="Wingdings" pitchFamily="2" charset="2"/>
              <a:buChar char="v"/>
            </a:pPr>
            <a:r>
              <a:rPr lang="fr-FR" sz="3600" b="1" dirty="0" smtClean="0">
                <a:latin typeface="Arial Black" pitchFamily="34" charset="0"/>
                <a:cs typeface="Times New Roman" pitchFamily="18" charset="0"/>
              </a:rPr>
              <a:t>Les actinomycètes </a:t>
            </a:r>
            <a:endParaRPr lang="fr-FR" sz="3600" dirty="0"/>
          </a:p>
        </p:txBody>
      </p:sp>
      <p:pic>
        <p:nvPicPr>
          <p:cNvPr id="42" name="Image 41" descr="3983_077.jp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3925541" y="27833682"/>
            <a:ext cx="4921256" cy="390525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3" name="Rectangle à coins arrondis 42"/>
          <p:cNvSpPr/>
          <p:nvPr/>
        </p:nvSpPr>
        <p:spPr>
          <a:xfrm>
            <a:off x="14282731" y="32119962"/>
            <a:ext cx="4357718" cy="5786478"/>
          </a:xfrm>
          <a:prstGeom prst="roundRect">
            <a:avLst/>
          </a:prstGeom>
          <a:gradFill flip="none" rotWithShape="1">
            <a:gsLst>
              <a:gs pos="0">
                <a:srgbClr val="FF66FF">
                  <a:tint val="66000"/>
                  <a:satMod val="160000"/>
                </a:srgbClr>
              </a:gs>
              <a:gs pos="50000">
                <a:srgbClr val="FF66FF">
                  <a:tint val="44500"/>
                  <a:satMod val="160000"/>
                </a:srgbClr>
              </a:gs>
              <a:gs pos="100000">
                <a:srgbClr val="FF66FF">
                  <a:tint val="23500"/>
                  <a:satMod val="160000"/>
                </a:srgbClr>
              </a:gs>
            </a:gsLst>
            <a:lin ang="16200000" scaled="1"/>
            <a:tileRect/>
          </a:gradFill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Sont un groupe d'eubactéries Gram-positives. La plupart d'entre elles se trouvent dans le sol, elle se rapproche des champignons essentiellement par l'existence de filaments ramifiés, c’est une ressemblance morphologique assez superficielle.</a:t>
            </a:r>
          </a:p>
        </p:txBody>
      </p:sp>
      <p:sp>
        <p:nvSpPr>
          <p:cNvPr id="44" name="Rectangle 43"/>
          <p:cNvSpPr/>
          <p:nvPr/>
        </p:nvSpPr>
        <p:spPr>
          <a:xfrm>
            <a:off x="1923957" y="40478208"/>
            <a:ext cx="151384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sz="3600" b="1" dirty="0" smtClean="0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Il y a environ 40 millions de cellules bactériennes dans un gramme de sol .</a:t>
            </a:r>
            <a:endParaRPr lang="fr-FR" sz="3600" b="1" dirty="0" smtClean="0">
              <a:solidFill>
                <a:srgbClr val="FFFF0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45" name="Flèche vers le bas 44"/>
          <p:cNvSpPr/>
          <p:nvPr/>
        </p:nvSpPr>
        <p:spPr>
          <a:xfrm>
            <a:off x="8353377" y="39120886"/>
            <a:ext cx="1071570" cy="1357322"/>
          </a:xfrm>
          <a:prstGeom prst="down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7" name="Ellipse 46"/>
          <p:cNvSpPr/>
          <p:nvPr/>
        </p:nvSpPr>
        <p:spPr>
          <a:xfrm>
            <a:off x="16211557" y="9116926"/>
            <a:ext cx="11287204" cy="4572032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buFont typeface="Wingdings" pitchFamily="2" charset="2"/>
              <a:buChar char="v"/>
            </a:pPr>
            <a:endParaRPr lang="fr-FR" sz="4400" b="1" dirty="0" smtClean="0"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48" name="ZoneTexte 47"/>
          <p:cNvSpPr txBox="1"/>
          <p:nvPr/>
        </p:nvSpPr>
        <p:spPr>
          <a:xfrm>
            <a:off x="18711887" y="9474116"/>
            <a:ext cx="61436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b="1" dirty="0" smtClean="0">
                <a:latin typeface="Algerian" pitchFamily="82" charset="0"/>
              </a:rPr>
              <a:t>Méthode de travail</a:t>
            </a:r>
          </a:p>
        </p:txBody>
      </p:sp>
      <p:sp>
        <p:nvSpPr>
          <p:cNvPr id="49" name="ZoneTexte 48"/>
          <p:cNvSpPr txBox="1"/>
          <p:nvPr/>
        </p:nvSpPr>
        <p:spPr>
          <a:xfrm>
            <a:off x="17497441" y="10402810"/>
            <a:ext cx="478634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fr-FR" sz="40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Échantillonnages</a:t>
            </a:r>
            <a:r>
              <a:rPr lang="fr-FR" sz="40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</a:p>
          <a:p>
            <a:r>
              <a:rPr lang="fr-FR" sz="40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 La phoeniciculture</a:t>
            </a:r>
          </a:p>
          <a:p>
            <a:r>
              <a:rPr lang="fr-FR" sz="40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2 la plasticulture</a:t>
            </a:r>
          </a:p>
          <a:p>
            <a:r>
              <a:rPr lang="fr-FR" sz="40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3 sol nu (témoin) </a:t>
            </a:r>
            <a:r>
              <a:rPr lang="fr-FR" sz="40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endParaRPr lang="fr-FR" sz="40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50" name="ZoneTexte 49"/>
          <p:cNvSpPr txBox="1"/>
          <p:nvPr/>
        </p:nvSpPr>
        <p:spPr>
          <a:xfrm>
            <a:off x="22640977" y="10331372"/>
            <a:ext cx="457203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fr-FR" sz="40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La biomasse microbienne</a:t>
            </a:r>
          </a:p>
          <a:p>
            <a:endParaRPr lang="fr-FR" sz="40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52" name="Arrondir un rectangle avec un coin diagonal 51"/>
          <p:cNvSpPr/>
          <p:nvPr/>
        </p:nvSpPr>
        <p:spPr>
          <a:xfrm>
            <a:off x="21283655" y="14189024"/>
            <a:ext cx="8143932" cy="8072494"/>
          </a:xfrm>
          <a:prstGeom prst="round2DiagRect">
            <a:avLst/>
          </a:prstGeom>
          <a:gradFill flip="none" rotWithShape="1">
            <a:gsLst>
              <a:gs pos="0">
                <a:schemeClr val="accent5">
                  <a:tint val="50000"/>
                  <a:satMod val="300000"/>
                </a:schemeClr>
              </a:gs>
              <a:gs pos="35000">
                <a:schemeClr val="accent5">
                  <a:tint val="37000"/>
                  <a:satMod val="300000"/>
                </a:schemeClr>
              </a:gs>
              <a:gs pos="100000">
                <a:schemeClr val="accent5">
                  <a:tint val="15000"/>
                  <a:satMod val="350000"/>
                </a:schemeClr>
              </a:gs>
            </a:gsLst>
            <a:lin ang="5400000" scaled="1"/>
            <a:tileRect/>
          </a:gradFill>
          <a:ln w="127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5" name="Flèche vers le bas 54"/>
          <p:cNvSpPr/>
          <p:nvPr/>
        </p:nvSpPr>
        <p:spPr>
          <a:xfrm>
            <a:off x="24069737" y="11617256"/>
            <a:ext cx="928694" cy="2428892"/>
          </a:xfrm>
          <a:prstGeom prst="downArrow">
            <a:avLst/>
          </a:prstGeom>
          <a:solidFill>
            <a:srgbClr val="EC207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6" name="ZoneTexte 55"/>
          <p:cNvSpPr txBox="1"/>
          <p:nvPr/>
        </p:nvSpPr>
        <p:spPr>
          <a:xfrm>
            <a:off x="22426663" y="14260462"/>
            <a:ext cx="62865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u="sng" dirty="0" smtClean="0">
                <a:latin typeface="Arial Black" pitchFamily="34" charset="0"/>
              </a:rPr>
              <a:t>fumigation-extraction</a:t>
            </a:r>
          </a:p>
        </p:txBody>
      </p:sp>
      <p:sp>
        <p:nvSpPr>
          <p:cNvPr id="57" name="ZoneTexte 56"/>
          <p:cNvSpPr txBox="1"/>
          <p:nvPr/>
        </p:nvSpPr>
        <p:spPr>
          <a:xfrm>
            <a:off x="21783721" y="15189156"/>
            <a:ext cx="7358114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Times New Roman" pitchFamily="18" charset="0"/>
                <a:cs typeface="Times New Roman" pitchFamily="18" charset="0"/>
              </a:rPr>
              <a:t> tué les microorganismes de l’échantillon de sol  par fumigation au chloroforme</a:t>
            </a:r>
          </a:p>
          <a:p>
            <a:pPr algn="ctr"/>
            <a:endParaRPr lang="fr-FR" sz="4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fr-FR" sz="4000" dirty="0" smtClean="0">
                <a:latin typeface="Times New Roman" pitchFamily="18" charset="0"/>
                <a:cs typeface="Times New Roman" pitchFamily="18" charset="0"/>
              </a:rPr>
              <a:t> accès au contenue cellulaire </a:t>
            </a:r>
          </a:p>
          <a:p>
            <a:pPr algn="ctr"/>
            <a:endParaRPr lang="fr-FR" sz="4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fr-FR" sz="4000" dirty="0" smtClean="0">
                <a:latin typeface="Times New Roman" pitchFamily="18" charset="0"/>
                <a:cs typeface="Times New Roman" pitchFamily="18" charset="0"/>
              </a:rPr>
              <a:t>le dosage du carbone organique (sol +microorganismes)</a:t>
            </a:r>
            <a:endParaRPr lang="fr-FR" sz="4000" dirty="0"/>
          </a:p>
        </p:txBody>
      </p:sp>
      <p:sp>
        <p:nvSpPr>
          <p:cNvPr id="58" name="Flèche vers le bas 57"/>
          <p:cNvSpPr/>
          <p:nvPr/>
        </p:nvSpPr>
        <p:spPr>
          <a:xfrm>
            <a:off x="24926993" y="17046544"/>
            <a:ext cx="714380" cy="714380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9" name="Flèche vers le bas 58"/>
          <p:cNvSpPr/>
          <p:nvPr/>
        </p:nvSpPr>
        <p:spPr>
          <a:xfrm>
            <a:off x="24926993" y="18260990"/>
            <a:ext cx="714380" cy="714380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1" name="Rectangle à coins arrondis 60"/>
          <p:cNvSpPr/>
          <p:nvPr/>
        </p:nvSpPr>
        <p:spPr>
          <a:xfrm>
            <a:off x="21926597" y="20475568"/>
            <a:ext cx="6643734" cy="135732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3200" dirty="0" smtClean="0"/>
              <a:t>La biomasse microbienne= (C</a:t>
            </a:r>
            <a:r>
              <a:rPr lang="fr-FR" sz="3200" dirty="0" smtClean="0">
                <a:latin typeface="Times New Roman" pitchFamily="18" charset="0"/>
                <a:cs typeface="Times New Roman" pitchFamily="18" charset="0"/>
              </a:rPr>
              <a:t>1-</a:t>
            </a:r>
            <a:r>
              <a:rPr lang="fr-FR" sz="3200" dirty="0" smtClean="0">
                <a:cs typeface="Times New Roman" pitchFamily="18" charset="0"/>
              </a:rPr>
              <a:t>C0) /K</a:t>
            </a:r>
          </a:p>
          <a:p>
            <a:r>
              <a:rPr lang="fr-FR" sz="3200" dirty="0" smtClean="0">
                <a:cs typeface="Times New Roman" pitchFamily="18" charset="0"/>
              </a:rPr>
              <a:t> (</a:t>
            </a:r>
            <a:r>
              <a:rPr lang="fr-FR" sz="3200" dirty="0" err="1" smtClean="0">
                <a:cs typeface="Times New Roman" pitchFamily="18" charset="0"/>
              </a:rPr>
              <a:t>mgC</a:t>
            </a:r>
            <a:r>
              <a:rPr lang="fr-FR" sz="3200" dirty="0" smtClean="0">
                <a:cs typeface="Times New Roman" pitchFamily="18" charset="0"/>
              </a:rPr>
              <a:t>/Kg de sol)</a:t>
            </a:r>
            <a:endParaRPr lang="fr-FR" sz="3200" dirty="0"/>
          </a:p>
        </p:txBody>
      </p:sp>
      <p:sp>
        <p:nvSpPr>
          <p:cNvPr id="63" name="Rectangle à coins arrondis 62"/>
          <p:cNvSpPr/>
          <p:nvPr/>
        </p:nvSpPr>
        <p:spPr>
          <a:xfrm>
            <a:off x="19783457" y="22618708"/>
            <a:ext cx="9858444" cy="4572032"/>
          </a:xfrm>
          <a:prstGeom prst="roundRect">
            <a:avLst/>
          </a:prstGeom>
          <a:solidFill>
            <a:srgbClr val="EF3D8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2" name="ZoneTexte 61"/>
          <p:cNvSpPr txBox="1"/>
          <p:nvPr/>
        </p:nvSpPr>
        <p:spPr>
          <a:xfrm>
            <a:off x="19854895" y="22690146"/>
            <a:ext cx="9929882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fr-FR" sz="4000" b="1" dirty="0" smtClean="0">
                <a:latin typeface="Arial Black" pitchFamily="34" charset="0"/>
              </a:rPr>
              <a:t>Les milieux de culture utilisés</a:t>
            </a:r>
          </a:p>
          <a:p>
            <a:r>
              <a:rPr lang="fr-FR" sz="4000" b="1" u="sng" dirty="0" smtClean="0">
                <a:latin typeface="Arial Black" pitchFamily="34" charset="0"/>
              </a:rPr>
              <a:t>Pour les bactéries</a:t>
            </a:r>
          </a:p>
          <a:p>
            <a:r>
              <a:rPr lang="fr-FR" sz="4000" dirty="0" smtClean="0">
                <a:latin typeface="Times New Roman" pitchFamily="18" charset="0"/>
                <a:cs typeface="Times New Roman" pitchFamily="18" charset="0"/>
              </a:rPr>
              <a:t>Gélose nutritive à l’extrait de terre .</a:t>
            </a:r>
          </a:p>
          <a:p>
            <a:r>
              <a:rPr lang="fr-FR" sz="4000" b="1" u="sng" dirty="0" smtClean="0">
                <a:latin typeface="Arial Black" pitchFamily="34" charset="0"/>
              </a:rPr>
              <a:t>Pour les champignons</a:t>
            </a:r>
          </a:p>
          <a:p>
            <a:r>
              <a:rPr lang="fr-FR" sz="4000" dirty="0" smtClean="0">
                <a:latin typeface="Times New Roman" pitchFamily="18" charset="0"/>
                <a:cs typeface="Times New Roman" pitchFamily="18" charset="0"/>
              </a:rPr>
              <a:t> Le milieu OGA ou bien PDA + acide citrique.</a:t>
            </a:r>
          </a:p>
          <a:p>
            <a:r>
              <a:rPr lang="fr-FR" sz="4000" b="1" u="sng" dirty="0" smtClean="0">
                <a:latin typeface="Arial Black" pitchFamily="34" charset="0"/>
              </a:rPr>
              <a:t>Pour les actinomycètes </a:t>
            </a:r>
          </a:p>
          <a:p>
            <a:r>
              <a:rPr lang="fr-FR" sz="4000" dirty="0" smtClean="0">
                <a:latin typeface="Times New Roman" pitchFamily="18" charset="0"/>
                <a:cs typeface="Times New Roman" pitchFamily="18" charset="0"/>
              </a:rPr>
              <a:t>Le milieu de KRANSKY .</a:t>
            </a:r>
            <a:endParaRPr lang="fr-FR" sz="4000" dirty="0"/>
          </a:p>
        </p:txBody>
      </p:sp>
      <p:sp>
        <p:nvSpPr>
          <p:cNvPr id="64" name="Rectangle à coins arrondis 63"/>
          <p:cNvSpPr/>
          <p:nvPr/>
        </p:nvSpPr>
        <p:spPr>
          <a:xfrm>
            <a:off x="20140647" y="27833682"/>
            <a:ext cx="9215502" cy="9001188"/>
          </a:xfrm>
          <a:prstGeom prst="roundRect">
            <a:avLst/>
          </a:prstGeom>
          <a:solidFill>
            <a:srgbClr val="A8F165"/>
          </a:solidFill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5" name="ZoneTexte 64"/>
          <p:cNvSpPr txBox="1"/>
          <p:nvPr/>
        </p:nvSpPr>
        <p:spPr>
          <a:xfrm>
            <a:off x="20712151" y="28190872"/>
            <a:ext cx="8429684" cy="80945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fr-FR" sz="4000" b="1" dirty="0" smtClean="0">
                <a:latin typeface="Arial Black" pitchFamily="34" charset="0"/>
              </a:rPr>
              <a:t>Discussions des résultats</a:t>
            </a:r>
          </a:p>
          <a:p>
            <a:r>
              <a:rPr lang="fr-FR" sz="4000" dirty="0" smtClean="0">
                <a:latin typeface="Times New Roman" pitchFamily="18" charset="0"/>
                <a:cs typeface="Times New Roman" pitchFamily="18" charset="0"/>
              </a:rPr>
              <a:t>Faire une comparaison entre :</a:t>
            </a:r>
          </a:p>
          <a:p>
            <a:pPr>
              <a:buFont typeface="Arial" pitchFamily="34" charset="0"/>
              <a:buChar char="•"/>
            </a:pPr>
            <a:r>
              <a:rPr lang="fr-FR" sz="4000" dirty="0" smtClean="0">
                <a:latin typeface="Times New Roman" pitchFamily="18" charset="0"/>
                <a:cs typeface="Times New Roman" pitchFamily="18" charset="0"/>
              </a:rPr>
              <a:t>La biomasse microbienne dans les différents horizons de chaque systèmes de culture  . </a:t>
            </a:r>
          </a:p>
          <a:p>
            <a:pPr>
              <a:buFont typeface="Arial" pitchFamily="34" charset="0"/>
              <a:buChar char="•"/>
            </a:pPr>
            <a:r>
              <a:rPr lang="fr-FR" sz="4000" dirty="0" smtClean="0">
                <a:latin typeface="Times New Roman" pitchFamily="18" charset="0"/>
                <a:cs typeface="Times New Roman" pitchFamily="18" charset="0"/>
              </a:rPr>
              <a:t>La biomasse microbienne dans le sol nu par rapport au sol de la phoeniciculture et la plasticulture  .</a:t>
            </a:r>
          </a:p>
          <a:p>
            <a:endParaRPr lang="fr-FR" sz="4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fr-FR" sz="4000" dirty="0" smtClean="0">
                <a:latin typeface="Times New Roman" pitchFamily="18" charset="0"/>
                <a:cs typeface="Times New Roman" pitchFamily="18" charset="0"/>
              </a:rPr>
              <a:t>Si le sol de la phoeniciculture et la plasticulture favorises la croissance d’un groupe microbien par rapport a un autre.</a:t>
            </a:r>
          </a:p>
        </p:txBody>
      </p:sp>
      <p:pic>
        <p:nvPicPr>
          <p:cNvPr id="66" name="Image 65" descr="microbes.jp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4139855" y="17975238"/>
            <a:ext cx="6000792" cy="464347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7" name="Arrondir un rectangle avec un coin du même côté 66"/>
          <p:cNvSpPr/>
          <p:nvPr/>
        </p:nvSpPr>
        <p:spPr>
          <a:xfrm>
            <a:off x="18783325" y="37192060"/>
            <a:ext cx="10572824" cy="4214842"/>
          </a:xfrm>
          <a:prstGeom prst="round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8" name="Image 67" descr="71096-culture-de-poivriers-sous-serre-dans-la-commune-de-doucen.jp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567031" y="21047072"/>
            <a:ext cx="3857652" cy="271464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71" name="Rectangle à coins arrondis 70"/>
          <p:cNvSpPr/>
          <p:nvPr/>
        </p:nvSpPr>
        <p:spPr>
          <a:xfrm>
            <a:off x="2781213" y="24047468"/>
            <a:ext cx="4929222" cy="78581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9" name="Rectangle 68"/>
          <p:cNvSpPr/>
          <p:nvPr/>
        </p:nvSpPr>
        <p:spPr>
          <a:xfrm>
            <a:off x="3066965" y="24047468"/>
            <a:ext cx="438626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fr-FR" sz="4400" b="1" u="sng" dirty="0">
                <a:solidFill>
                  <a:srgbClr val="C00000"/>
                </a:solidFill>
              </a:rPr>
              <a:t>La plasticulture </a:t>
            </a:r>
          </a:p>
        </p:txBody>
      </p:sp>
      <p:sp>
        <p:nvSpPr>
          <p:cNvPr id="73" name="ZoneTexte 72"/>
          <p:cNvSpPr txBox="1"/>
          <p:nvPr/>
        </p:nvSpPr>
        <p:spPr>
          <a:xfrm>
            <a:off x="19211953" y="37406375"/>
            <a:ext cx="9787006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/>
              <a:t>  </a:t>
            </a:r>
            <a:r>
              <a:rPr lang="fr-FR" sz="4400" u="sng" dirty="0" smtClean="0"/>
              <a:t>Références:</a:t>
            </a:r>
          </a:p>
          <a:p>
            <a:r>
              <a:rPr lang="fr-FR" sz="2800" b="1" dirty="0" smtClean="0">
                <a:latin typeface="Times New Roman" pitchFamily="18" charset="0"/>
                <a:cs typeface="Times New Roman" pitchFamily="18" charset="0"/>
              </a:rPr>
              <a:t>DOMMERGEUS</a:t>
            </a:r>
            <a:r>
              <a:rPr lang="fr-FR" sz="2800" dirty="0" smtClean="0">
                <a:latin typeface="Times New Roman" pitchFamily="18" charset="0"/>
                <a:cs typeface="Times New Roman" pitchFamily="18" charset="0"/>
              </a:rPr>
              <a:t> et </a:t>
            </a:r>
            <a:r>
              <a:rPr lang="fr-FR" sz="2800" b="1" dirty="0" smtClean="0">
                <a:latin typeface="Times New Roman" pitchFamily="18" charset="0"/>
                <a:cs typeface="Times New Roman" pitchFamily="18" charset="0"/>
              </a:rPr>
              <a:t>MONGENOT.F</a:t>
            </a:r>
            <a:r>
              <a:rPr lang="fr-FR" sz="2800" dirty="0" smtClean="0">
                <a:latin typeface="Times New Roman" pitchFamily="18" charset="0"/>
                <a:cs typeface="Times New Roman" pitchFamily="18" charset="0"/>
              </a:rPr>
              <a:t>,1970 écologie microbienne du sol, Masson et Cie éditeur, paris,796 p.</a:t>
            </a:r>
          </a:p>
          <a:p>
            <a:r>
              <a:rPr lang="fr-FR" sz="2800" b="1" dirty="0" smtClean="0">
                <a:latin typeface="Times New Roman" pitchFamily="18" charset="0"/>
                <a:cs typeface="Times New Roman" pitchFamily="18" charset="0"/>
              </a:rPr>
              <a:t>DUCHAUFOUR .P</a:t>
            </a:r>
            <a:r>
              <a:rPr lang="fr-FR" sz="2800" dirty="0" smtClean="0">
                <a:latin typeface="Times New Roman" pitchFamily="18" charset="0"/>
                <a:cs typeface="Times New Roman" pitchFamily="18" charset="0"/>
              </a:rPr>
              <a:t>, 1983. pédologie. pédogenèse et classification Tome I, Masson, paris, 491p.</a:t>
            </a:r>
          </a:p>
          <a:p>
            <a:r>
              <a:rPr lang="fr-FR" sz="2800" b="1" dirty="0" smtClean="0">
                <a:latin typeface="Times New Roman" pitchFamily="18" charset="0"/>
                <a:cs typeface="Times New Roman" pitchFamily="18" charset="0"/>
              </a:rPr>
              <a:t>FREDERIC.C</a:t>
            </a:r>
            <a:r>
              <a:rPr lang="fr-FR" sz="2800" dirty="0" smtClean="0">
                <a:latin typeface="Times New Roman" pitchFamily="18" charset="0"/>
                <a:cs typeface="Times New Roman" pitchFamily="18" charset="0"/>
              </a:rPr>
              <a:t> et </a:t>
            </a:r>
            <a:r>
              <a:rPr lang="fr-FR" sz="2800" b="1" dirty="0" smtClean="0">
                <a:latin typeface="Times New Roman" pitchFamily="18" charset="0"/>
                <a:cs typeface="Times New Roman" pitchFamily="18" charset="0"/>
              </a:rPr>
              <a:t>JAMY.G</a:t>
            </a:r>
            <a:r>
              <a:rPr lang="fr-FR" sz="2800" dirty="0" smtClean="0">
                <a:latin typeface="Times New Roman" pitchFamily="18" charset="0"/>
                <a:cs typeface="Times New Roman" pitchFamily="18" charset="0"/>
              </a:rPr>
              <a:t>,C’est pas sorcier -microorganismes, réalisateur PASCAL .L, France 3,2011.</a:t>
            </a:r>
          </a:p>
          <a:p>
            <a:endParaRPr lang="fr-FR" sz="2800" dirty="0">
              <a:latin typeface="Times New Roman" pitchFamily="18" charset="0"/>
              <a:cs typeface="Times New Roman" pitchFamily="18" charset="0"/>
            </a:endParaRPr>
          </a:p>
          <a:p>
            <a:endParaRPr lang="fr-FR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2" descr="G:\11111111.PNG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15425739" y="14331900"/>
            <a:ext cx="5715040" cy="28575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0" name="Image 59" descr="Université_Kasdi_Merbah_de_Ouargla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2387" y="401490"/>
            <a:ext cx="3714776" cy="33575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876</TotalTime>
  <Words>381</Words>
  <Application>Microsoft Office PowerPoint</Application>
  <PresentationFormat>Personnalisé</PresentationFormat>
  <Paragraphs>61</Paragraphs>
  <Slides>1</Slides>
  <Notes>1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2" baseType="lpstr">
      <vt:lpstr>Thème Office</vt:lpstr>
      <vt:lpstr>Diapositive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mfarah</dc:creator>
  <cp:lastModifiedBy>mfarah</cp:lastModifiedBy>
  <cp:revision>88</cp:revision>
  <dcterms:created xsi:type="dcterms:W3CDTF">2015-03-01T18:36:04Z</dcterms:created>
  <dcterms:modified xsi:type="dcterms:W3CDTF">2015-03-04T11:52:00Z</dcterms:modified>
  <cp:contentStatus>Final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