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sldIdLst>
    <p:sldId id="256" r:id="rId2"/>
  </p:sldIdLst>
  <p:sldSz cx="30279975" cy="42808525"/>
  <p:notesSz cx="6858000" cy="9144000"/>
  <p:defaultTextStyle>
    <a:defPPr>
      <a:defRPr lang="ar-SA"/>
    </a:defPPr>
    <a:lvl1pPr marL="0" algn="r" defTabSz="4176071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1pPr>
    <a:lvl2pPr marL="2088036" algn="r" defTabSz="4176071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2pPr>
    <a:lvl3pPr marL="4176071" algn="r" defTabSz="4176071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3pPr>
    <a:lvl4pPr marL="6264107" algn="r" defTabSz="4176071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4pPr>
    <a:lvl5pPr marL="8352142" algn="r" defTabSz="4176071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5pPr>
    <a:lvl6pPr marL="10440177" algn="r" defTabSz="4176071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6pPr>
    <a:lvl7pPr marL="12528212" algn="r" defTabSz="4176071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7pPr>
    <a:lvl8pPr marL="14616248" algn="r" defTabSz="4176071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8pPr>
    <a:lvl9pPr marL="16704283" algn="r" defTabSz="4176071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aximized" horzBarState="maximized">
    <p:restoredLeft sz="84380"/>
    <p:restoredTop sz="86918" autoAdjust="0"/>
  </p:normalViewPr>
  <p:slideViewPr>
    <p:cSldViewPr>
      <p:cViewPr>
        <p:scale>
          <a:sx n="10" d="100"/>
          <a:sy n="10" d="100"/>
        </p:scale>
        <p:origin x="-2748" y="-312"/>
      </p:cViewPr>
      <p:guideLst>
        <p:guide orient="horz" pos="13483"/>
        <p:guide pos="953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270999" y="13298393"/>
            <a:ext cx="25737979" cy="9176086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541997" y="24258164"/>
            <a:ext cx="21195982" cy="109399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0880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1760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2641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3521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4401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5282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616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67042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13/05/1436</a:t>
            </a:fld>
            <a:endParaRPr lang="ar-S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‹N°›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13/05/1436</a:t>
            </a:fld>
            <a:endParaRPr lang="ar-S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‹N°›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21952983" y="1714330"/>
            <a:ext cx="6812994" cy="36525977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513999" y="1714330"/>
            <a:ext cx="19934317" cy="36525977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13/05/1436</a:t>
            </a:fld>
            <a:endParaRPr lang="ar-S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‹N°›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13/05/1436</a:t>
            </a:fld>
            <a:endParaRPr lang="ar-S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‹N°›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91909" y="27508445"/>
            <a:ext cx="25737979" cy="8502248"/>
          </a:xfrm>
        </p:spPr>
        <p:txBody>
          <a:bodyPr anchor="t"/>
          <a:lstStyle>
            <a:lvl1pPr algn="l">
              <a:defRPr sz="183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391909" y="18144083"/>
            <a:ext cx="25737979" cy="9364362"/>
          </a:xfrm>
        </p:spPr>
        <p:txBody>
          <a:bodyPr anchor="b"/>
          <a:lstStyle>
            <a:lvl1pPr marL="0" indent="0">
              <a:buNone/>
              <a:defRPr sz="9100">
                <a:solidFill>
                  <a:schemeClr val="tx1">
                    <a:tint val="75000"/>
                  </a:schemeClr>
                </a:solidFill>
              </a:defRPr>
            </a:lvl1pPr>
            <a:lvl2pPr marL="2088036" indent="0">
              <a:buNone/>
              <a:defRPr sz="8200">
                <a:solidFill>
                  <a:schemeClr val="tx1">
                    <a:tint val="75000"/>
                  </a:schemeClr>
                </a:solidFill>
              </a:defRPr>
            </a:lvl2pPr>
            <a:lvl3pPr marL="4176071" indent="0"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3pPr>
            <a:lvl4pPr marL="6264107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4pPr>
            <a:lvl5pPr marL="8352142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5pPr>
            <a:lvl6pPr marL="10440177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6pPr>
            <a:lvl7pPr marL="12528212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7pPr>
            <a:lvl8pPr marL="14616248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8pPr>
            <a:lvl9pPr marL="16704283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13/05/1436</a:t>
            </a:fld>
            <a:endParaRPr lang="ar-S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‹N°›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513999" y="9988660"/>
            <a:ext cx="13373655" cy="28251648"/>
          </a:xfrm>
        </p:spPr>
        <p:txBody>
          <a:bodyPr/>
          <a:lstStyle>
            <a:lvl1pPr>
              <a:defRPr sz="128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5392322" y="9988660"/>
            <a:ext cx="13373655" cy="28251648"/>
          </a:xfrm>
        </p:spPr>
        <p:txBody>
          <a:bodyPr/>
          <a:lstStyle>
            <a:lvl1pPr>
              <a:defRPr sz="128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13/05/1436</a:t>
            </a:fld>
            <a:endParaRPr lang="ar-S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‹N°›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513999" y="9582375"/>
            <a:ext cx="13378914" cy="3993477"/>
          </a:xfrm>
        </p:spPr>
        <p:txBody>
          <a:bodyPr anchor="b"/>
          <a:lstStyle>
            <a:lvl1pPr marL="0" indent="0">
              <a:buNone/>
              <a:defRPr sz="11000" b="1"/>
            </a:lvl1pPr>
            <a:lvl2pPr marL="2088036" indent="0">
              <a:buNone/>
              <a:defRPr sz="9100" b="1"/>
            </a:lvl2pPr>
            <a:lvl3pPr marL="4176071" indent="0">
              <a:buNone/>
              <a:defRPr sz="8200" b="1"/>
            </a:lvl3pPr>
            <a:lvl4pPr marL="6264107" indent="0">
              <a:buNone/>
              <a:defRPr sz="7300" b="1"/>
            </a:lvl4pPr>
            <a:lvl5pPr marL="8352142" indent="0">
              <a:buNone/>
              <a:defRPr sz="7300" b="1"/>
            </a:lvl5pPr>
            <a:lvl6pPr marL="10440177" indent="0">
              <a:buNone/>
              <a:defRPr sz="7300" b="1"/>
            </a:lvl6pPr>
            <a:lvl7pPr marL="12528212" indent="0">
              <a:buNone/>
              <a:defRPr sz="7300" b="1"/>
            </a:lvl7pPr>
            <a:lvl8pPr marL="14616248" indent="0">
              <a:buNone/>
              <a:defRPr sz="7300" b="1"/>
            </a:lvl8pPr>
            <a:lvl9pPr marL="16704283" indent="0">
              <a:buNone/>
              <a:defRPr sz="73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513999" y="13575852"/>
            <a:ext cx="13378914" cy="24664452"/>
          </a:xfrm>
        </p:spPr>
        <p:txBody>
          <a:bodyPr/>
          <a:lstStyle>
            <a:lvl1pPr>
              <a:defRPr sz="11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15381809" y="9582375"/>
            <a:ext cx="13384170" cy="3993477"/>
          </a:xfrm>
        </p:spPr>
        <p:txBody>
          <a:bodyPr anchor="b"/>
          <a:lstStyle>
            <a:lvl1pPr marL="0" indent="0">
              <a:buNone/>
              <a:defRPr sz="11000" b="1"/>
            </a:lvl1pPr>
            <a:lvl2pPr marL="2088036" indent="0">
              <a:buNone/>
              <a:defRPr sz="9100" b="1"/>
            </a:lvl2pPr>
            <a:lvl3pPr marL="4176071" indent="0">
              <a:buNone/>
              <a:defRPr sz="8200" b="1"/>
            </a:lvl3pPr>
            <a:lvl4pPr marL="6264107" indent="0">
              <a:buNone/>
              <a:defRPr sz="7300" b="1"/>
            </a:lvl4pPr>
            <a:lvl5pPr marL="8352142" indent="0">
              <a:buNone/>
              <a:defRPr sz="7300" b="1"/>
            </a:lvl5pPr>
            <a:lvl6pPr marL="10440177" indent="0">
              <a:buNone/>
              <a:defRPr sz="7300" b="1"/>
            </a:lvl6pPr>
            <a:lvl7pPr marL="12528212" indent="0">
              <a:buNone/>
              <a:defRPr sz="7300" b="1"/>
            </a:lvl7pPr>
            <a:lvl8pPr marL="14616248" indent="0">
              <a:buNone/>
              <a:defRPr sz="7300" b="1"/>
            </a:lvl8pPr>
            <a:lvl9pPr marL="16704283" indent="0">
              <a:buNone/>
              <a:defRPr sz="73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15381809" y="13575852"/>
            <a:ext cx="13384170" cy="24664452"/>
          </a:xfrm>
        </p:spPr>
        <p:txBody>
          <a:bodyPr/>
          <a:lstStyle>
            <a:lvl1pPr>
              <a:defRPr sz="11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13/05/1436</a:t>
            </a:fld>
            <a:endParaRPr lang="ar-SA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‹N°›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13/05/1436</a:t>
            </a:fld>
            <a:endParaRPr lang="ar-S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‹N°›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13/05/1436</a:t>
            </a:fld>
            <a:endParaRPr lang="ar-SA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‹N°›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14001" y="1704414"/>
            <a:ext cx="9961903" cy="7253667"/>
          </a:xfrm>
        </p:spPr>
        <p:txBody>
          <a:bodyPr anchor="b"/>
          <a:lstStyle>
            <a:lvl1pPr algn="l">
              <a:defRPr sz="91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1838629" y="1704417"/>
            <a:ext cx="16927347" cy="36535891"/>
          </a:xfrm>
        </p:spPr>
        <p:txBody>
          <a:bodyPr/>
          <a:lstStyle>
            <a:lvl1pPr>
              <a:defRPr sz="14600"/>
            </a:lvl1pPr>
            <a:lvl2pPr>
              <a:defRPr sz="12800"/>
            </a:lvl2pPr>
            <a:lvl3pPr>
              <a:defRPr sz="11000"/>
            </a:lvl3pPr>
            <a:lvl4pPr>
              <a:defRPr sz="9100"/>
            </a:lvl4pPr>
            <a:lvl5pPr>
              <a:defRPr sz="9100"/>
            </a:lvl5pPr>
            <a:lvl6pPr>
              <a:defRPr sz="9100"/>
            </a:lvl6pPr>
            <a:lvl7pPr>
              <a:defRPr sz="9100"/>
            </a:lvl7pPr>
            <a:lvl8pPr>
              <a:defRPr sz="9100"/>
            </a:lvl8pPr>
            <a:lvl9pPr>
              <a:defRPr sz="91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514001" y="8958083"/>
            <a:ext cx="9961903" cy="29282224"/>
          </a:xfrm>
        </p:spPr>
        <p:txBody>
          <a:bodyPr/>
          <a:lstStyle>
            <a:lvl1pPr marL="0" indent="0">
              <a:buNone/>
              <a:defRPr sz="6400"/>
            </a:lvl1pPr>
            <a:lvl2pPr marL="2088036" indent="0">
              <a:buNone/>
              <a:defRPr sz="5500"/>
            </a:lvl2pPr>
            <a:lvl3pPr marL="4176071" indent="0">
              <a:buNone/>
              <a:defRPr sz="4600"/>
            </a:lvl3pPr>
            <a:lvl4pPr marL="6264107" indent="0">
              <a:buNone/>
              <a:defRPr sz="4100"/>
            </a:lvl4pPr>
            <a:lvl5pPr marL="8352142" indent="0">
              <a:buNone/>
              <a:defRPr sz="4100"/>
            </a:lvl5pPr>
            <a:lvl6pPr marL="10440177" indent="0">
              <a:buNone/>
              <a:defRPr sz="4100"/>
            </a:lvl6pPr>
            <a:lvl7pPr marL="12528212" indent="0">
              <a:buNone/>
              <a:defRPr sz="4100"/>
            </a:lvl7pPr>
            <a:lvl8pPr marL="14616248" indent="0">
              <a:buNone/>
              <a:defRPr sz="4100"/>
            </a:lvl8pPr>
            <a:lvl9pPr marL="16704283" indent="0">
              <a:buNone/>
              <a:defRPr sz="41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13/05/1436</a:t>
            </a:fld>
            <a:endParaRPr lang="ar-S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‹N°›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935087" y="29965968"/>
            <a:ext cx="18167985" cy="3537652"/>
          </a:xfrm>
        </p:spPr>
        <p:txBody>
          <a:bodyPr anchor="b"/>
          <a:lstStyle>
            <a:lvl1pPr algn="l">
              <a:defRPr sz="91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935087" y="3825021"/>
            <a:ext cx="18167985" cy="25685115"/>
          </a:xfrm>
        </p:spPr>
        <p:txBody>
          <a:bodyPr/>
          <a:lstStyle>
            <a:lvl1pPr marL="0" indent="0">
              <a:buNone/>
              <a:defRPr sz="14600"/>
            </a:lvl1pPr>
            <a:lvl2pPr marL="2088036" indent="0">
              <a:buNone/>
              <a:defRPr sz="12800"/>
            </a:lvl2pPr>
            <a:lvl3pPr marL="4176071" indent="0">
              <a:buNone/>
              <a:defRPr sz="11000"/>
            </a:lvl3pPr>
            <a:lvl4pPr marL="6264107" indent="0">
              <a:buNone/>
              <a:defRPr sz="9100"/>
            </a:lvl4pPr>
            <a:lvl5pPr marL="8352142" indent="0">
              <a:buNone/>
              <a:defRPr sz="9100"/>
            </a:lvl5pPr>
            <a:lvl6pPr marL="10440177" indent="0">
              <a:buNone/>
              <a:defRPr sz="9100"/>
            </a:lvl6pPr>
            <a:lvl7pPr marL="12528212" indent="0">
              <a:buNone/>
              <a:defRPr sz="9100"/>
            </a:lvl7pPr>
            <a:lvl8pPr marL="14616248" indent="0">
              <a:buNone/>
              <a:defRPr sz="9100"/>
            </a:lvl8pPr>
            <a:lvl9pPr marL="16704283" indent="0">
              <a:buNone/>
              <a:defRPr sz="91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935087" y="33503620"/>
            <a:ext cx="18167985" cy="5024053"/>
          </a:xfrm>
        </p:spPr>
        <p:txBody>
          <a:bodyPr/>
          <a:lstStyle>
            <a:lvl1pPr marL="0" indent="0">
              <a:buNone/>
              <a:defRPr sz="6400"/>
            </a:lvl1pPr>
            <a:lvl2pPr marL="2088036" indent="0">
              <a:buNone/>
              <a:defRPr sz="5500"/>
            </a:lvl2pPr>
            <a:lvl3pPr marL="4176071" indent="0">
              <a:buNone/>
              <a:defRPr sz="4600"/>
            </a:lvl3pPr>
            <a:lvl4pPr marL="6264107" indent="0">
              <a:buNone/>
              <a:defRPr sz="4100"/>
            </a:lvl4pPr>
            <a:lvl5pPr marL="8352142" indent="0">
              <a:buNone/>
              <a:defRPr sz="4100"/>
            </a:lvl5pPr>
            <a:lvl6pPr marL="10440177" indent="0">
              <a:buNone/>
              <a:defRPr sz="4100"/>
            </a:lvl6pPr>
            <a:lvl7pPr marL="12528212" indent="0">
              <a:buNone/>
              <a:defRPr sz="4100"/>
            </a:lvl7pPr>
            <a:lvl8pPr marL="14616248" indent="0">
              <a:buNone/>
              <a:defRPr sz="4100"/>
            </a:lvl8pPr>
            <a:lvl9pPr marL="16704283" indent="0">
              <a:buNone/>
              <a:defRPr sz="41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13/05/1436</a:t>
            </a:fld>
            <a:endParaRPr lang="ar-S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‹N°›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513999" y="1714327"/>
            <a:ext cx="27251978" cy="7134754"/>
          </a:xfrm>
          <a:prstGeom prst="rect">
            <a:avLst/>
          </a:prstGeom>
        </p:spPr>
        <p:txBody>
          <a:bodyPr vert="horz" lIns="417608" tIns="208804" rIns="417608" bIns="208804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513999" y="9988660"/>
            <a:ext cx="27251978" cy="28251648"/>
          </a:xfrm>
          <a:prstGeom prst="rect">
            <a:avLst/>
          </a:prstGeom>
        </p:spPr>
        <p:txBody>
          <a:bodyPr vert="horz" lIns="417608" tIns="208804" rIns="417608" bIns="208804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513999" y="39677165"/>
            <a:ext cx="7065327" cy="2279157"/>
          </a:xfrm>
          <a:prstGeom prst="rect">
            <a:avLst/>
          </a:prstGeom>
        </p:spPr>
        <p:txBody>
          <a:bodyPr vert="horz" lIns="417608" tIns="208804" rIns="417608" bIns="208804" rtlCol="0" anchor="ctr"/>
          <a:lstStyle>
            <a:lvl1pPr algn="l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13/05/1436</a:t>
            </a:fld>
            <a:endParaRPr lang="ar-S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10345659" y="39677165"/>
            <a:ext cx="9588659" cy="2279157"/>
          </a:xfrm>
          <a:prstGeom prst="rect">
            <a:avLst/>
          </a:prstGeom>
        </p:spPr>
        <p:txBody>
          <a:bodyPr vert="horz" lIns="417608" tIns="208804" rIns="417608" bIns="208804" rtlCol="0" anchor="ctr"/>
          <a:lstStyle>
            <a:lvl1pPr algn="ct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21700649" y="39677165"/>
            <a:ext cx="7065327" cy="2279157"/>
          </a:xfrm>
          <a:prstGeom prst="rect">
            <a:avLst/>
          </a:prstGeom>
        </p:spPr>
        <p:txBody>
          <a:bodyPr vert="horz" lIns="417608" tIns="208804" rIns="417608" bIns="208804" rtlCol="0" anchor="ctr"/>
          <a:lstStyle>
            <a:lvl1pPr algn="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‹N°›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4176071" rtl="0" eaLnBrk="1" latinLnBrk="0" hangingPunct="1">
        <a:spcBef>
          <a:spcPct val="0"/>
        </a:spcBef>
        <a:buNone/>
        <a:defRPr sz="20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66026" indent="-1566026" algn="l" defTabSz="4176071" rtl="0" eaLnBrk="1" latinLnBrk="0" hangingPunct="1">
        <a:spcBef>
          <a:spcPct val="20000"/>
        </a:spcBef>
        <a:buFont typeface="Arial" pitchFamily="34" charset="0"/>
        <a:buChar char="•"/>
        <a:defRPr sz="14600" kern="1200">
          <a:solidFill>
            <a:schemeClr val="tx1"/>
          </a:solidFill>
          <a:latin typeface="+mn-lt"/>
          <a:ea typeface="+mn-ea"/>
          <a:cs typeface="+mn-cs"/>
        </a:defRPr>
      </a:lvl1pPr>
      <a:lvl2pPr marL="3393058" indent="-1305022" algn="l" defTabSz="4176071" rtl="0" eaLnBrk="1" latinLnBrk="0" hangingPunct="1">
        <a:spcBef>
          <a:spcPct val="20000"/>
        </a:spcBef>
        <a:buFont typeface="Arial" pitchFamily="34" charset="0"/>
        <a:buChar char="–"/>
        <a:defRPr sz="12800" kern="1200">
          <a:solidFill>
            <a:schemeClr val="tx1"/>
          </a:solidFill>
          <a:latin typeface="+mn-lt"/>
          <a:ea typeface="+mn-ea"/>
          <a:cs typeface="+mn-cs"/>
        </a:defRPr>
      </a:lvl2pPr>
      <a:lvl3pPr marL="5220089" indent="-1044018" algn="l" defTabSz="4176071" rtl="0" eaLnBrk="1" latinLnBrk="0" hangingPunct="1">
        <a:spcBef>
          <a:spcPct val="20000"/>
        </a:spcBef>
        <a:buFont typeface="Arial" pitchFamily="34" charset="0"/>
        <a:buChar char="•"/>
        <a:defRPr sz="11000" kern="1200">
          <a:solidFill>
            <a:schemeClr val="tx1"/>
          </a:solidFill>
          <a:latin typeface="+mn-lt"/>
          <a:ea typeface="+mn-ea"/>
          <a:cs typeface="+mn-cs"/>
        </a:defRPr>
      </a:lvl3pPr>
      <a:lvl4pPr marL="7308124" indent="-1044018" algn="l" defTabSz="4176071" rtl="0" eaLnBrk="1" latinLnBrk="0" hangingPunct="1">
        <a:spcBef>
          <a:spcPct val="20000"/>
        </a:spcBef>
        <a:buFont typeface="Arial" pitchFamily="34" charset="0"/>
        <a:buChar char="–"/>
        <a:defRPr sz="9100" kern="1200">
          <a:solidFill>
            <a:schemeClr val="tx1"/>
          </a:solidFill>
          <a:latin typeface="+mn-lt"/>
          <a:ea typeface="+mn-ea"/>
          <a:cs typeface="+mn-cs"/>
        </a:defRPr>
      </a:lvl4pPr>
      <a:lvl5pPr marL="9396159" indent="-1044018" algn="l" defTabSz="4176071" rtl="0" eaLnBrk="1" latinLnBrk="0" hangingPunct="1">
        <a:spcBef>
          <a:spcPct val="20000"/>
        </a:spcBef>
        <a:buFont typeface="Arial" pitchFamily="34" charset="0"/>
        <a:buChar char="»"/>
        <a:defRPr sz="9100" kern="1200">
          <a:solidFill>
            <a:schemeClr val="tx1"/>
          </a:solidFill>
          <a:latin typeface="+mn-lt"/>
          <a:ea typeface="+mn-ea"/>
          <a:cs typeface="+mn-cs"/>
        </a:defRPr>
      </a:lvl5pPr>
      <a:lvl6pPr marL="11484194" indent="-1044018" algn="l" defTabSz="4176071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6pPr>
      <a:lvl7pPr marL="13572230" indent="-1044018" algn="l" defTabSz="4176071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7pPr>
      <a:lvl8pPr marL="15660266" indent="-1044018" algn="l" defTabSz="4176071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8pPr>
      <a:lvl9pPr marL="17748301" indent="-1044018" algn="l" defTabSz="4176071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17607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1pPr>
      <a:lvl2pPr marL="2088036" algn="l" defTabSz="417607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2pPr>
      <a:lvl3pPr marL="4176071" algn="l" defTabSz="417607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3pPr>
      <a:lvl4pPr marL="6264107" algn="l" defTabSz="417607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4pPr>
      <a:lvl5pPr marL="8352142" algn="l" defTabSz="417607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5pPr>
      <a:lvl6pPr marL="10440177" algn="l" defTabSz="417607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6pPr>
      <a:lvl7pPr marL="12528212" algn="l" defTabSz="417607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7pPr>
      <a:lvl8pPr marL="14616248" algn="l" defTabSz="417607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8pPr>
      <a:lvl9pPr marL="16704283" algn="l" defTabSz="417607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png"/><Relationship Id="rId3" Type="http://schemas.openxmlformats.org/officeDocument/2006/relationships/image" Target="../media/image2.emf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jpe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jpeg"/><Relationship Id="rId4" Type="http://schemas.openxmlformats.org/officeDocument/2006/relationships/image" Target="../media/image3.emf"/><Relationship Id="rId9" Type="http://schemas.openxmlformats.org/officeDocument/2006/relationships/image" Target="../media/image8.jpe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2">
            <a:lum bright="40000"/>
          </a:blip>
          <a:srcRect/>
          <a:stretch>
            <a:fillRect/>
          </a:stretch>
        </p:blipFill>
        <p:spPr bwMode="auto">
          <a:xfrm rot="5400000">
            <a:off x="-6264274" y="6264272"/>
            <a:ext cx="42808525" cy="3027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Image 29"/>
          <p:cNvPicPr/>
          <p:nvPr/>
        </p:nvPicPr>
        <p:blipFill>
          <a:blip r:embed="rId3">
            <a:lum bright="-20000"/>
          </a:blip>
          <a:srcRect t="26418" r="84167"/>
          <a:stretch>
            <a:fillRect/>
          </a:stretch>
        </p:blipFill>
        <p:spPr bwMode="auto">
          <a:xfrm>
            <a:off x="24926993" y="0"/>
            <a:ext cx="5352982" cy="5116398"/>
          </a:xfrm>
          <a:prstGeom prst="rect">
            <a:avLst/>
          </a:prstGeom>
          <a:noFill/>
        </p:spPr>
      </p:pic>
      <p:pic>
        <p:nvPicPr>
          <p:cNvPr id="31" name="Image 30"/>
          <p:cNvPicPr/>
          <p:nvPr/>
        </p:nvPicPr>
        <p:blipFill>
          <a:blip r:embed="rId3">
            <a:lum bright="-20000"/>
          </a:blip>
          <a:srcRect t="26418" r="84167"/>
          <a:stretch>
            <a:fillRect/>
          </a:stretch>
        </p:blipFill>
        <p:spPr bwMode="auto">
          <a:xfrm>
            <a:off x="0" y="0"/>
            <a:ext cx="5352982" cy="4902084"/>
          </a:xfrm>
          <a:prstGeom prst="rect">
            <a:avLst/>
          </a:prstGeom>
          <a:noFill/>
        </p:spPr>
      </p:pic>
      <p:sp>
        <p:nvSpPr>
          <p:cNvPr id="32" name="Rectangle 31"/>
          <p:cNvSpPr/>
          <p:nvPr/>
        </p:nvSpPr>
        <p:spPr>
          <a:xfrm>
            <a:off x="6424551" y="1401622"/>
            <a:ext cx="1771662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sz="3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fr-FR" sz="3600" b="1" dirty="0" smtClean="0">
                <a:latin typeface="Arial" pitchFamily="34" charset="0"/>
                <a:cs typeface="Arial" pitchFamily="34" charset="0"/>
              </a:rPr>
              <a:t> UNIVERSITE KASDI MERBAH OUARGLA</a:t>
            </a:r>
          </a:p>
          <a:p>
            <a:pPr algn="ctr"/>
            <a:r>
              <a:rPr lang="fr-FR" sz="3600" b="1" dirty="0" smtClean="0">
                <a:latin typeface="Arial" pitchFamily="34" charset="0"/>
                <a:cs typeface="Arial" pitchFamily="34" charset="0"/>
              </a:rPr>
              <a:t>Faculté de science de la nature et de la vie et des sciences de la terre et de l’univers</a:t>
            </a:r>
          </a:p>
          <a:p>
            <a:pPr algn="ctr"/>
            <a:r>
              <a:rPr lang="fr-FR" sz="3600" b="1" dirty="0" smtClean="0">
                <a:latin typeface="Arial" pitchFamily="34" charset="0"/>
                <a:cs typeface="Arial" pitchFamily="34" charset="0"/>
              </a:rPr>
              <a:t>Département sciences Agronomique</a:t>
            </a:r>
          </a:p>
        </p:txBody>
      </p:sp>
      <p:sp>
        <p:nvSpPr>
          <p:cNvPr id="33" name="Rectangle 32"/>
          <p:cNvSpPr/>
          <p:nvPr/>
        </p:nvSpPr>
        <p:spPr>
          <a:xfrm>
            <a:off x="7781873" y="4402018"/>
            <a:ext cx="15138400" cy="44627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fr-FR" sz="8800" dirty="0" smtClean="0">
                <a:solidFill>
                  <a:srgbClr val="7030A0"/>
                </a:solidFill>
              </a:rPr>
              <a:t> </a:t>
            </a:r>
            <a:r>
              <a:rPr lang="fr-FR" sz="36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Mémoire </a:t>
            </a:r>
          </a:p>
          <a:p>
            <a:pPr algn="ctr"/>
            <a:r>
              <a:rPr lang="fr-FR" sz="3600" b="1" dirty="0" smtClean="0">
                <a:latin typeface="Arial Black" pitchFamily="34" charset="0"/>
                <a:cs typeface="Arial" pitchFamily="34" charset="0"/>
              </a:rPr>
              <a:t>M</a:t>
            </a:r>
            <a:r>
              <a:rPr lang="fr-FR" sz="3200" b="1" dirty="0" smtClean="0">
                <a:latin typeface="Arial Black" pitchFamily="34" charset="0"/>
                <a:cs typeface="Arial" pitchFamily="34" charset="0"/>
              </a:rPr>
              <a:t>ASTER ACADEMIQUE</a:t>
            </a:r>
          </a:p>
          <a:p>
            <a:pPr algn="ctr"/>
            <a:r>
              <a:rPr lang="fr-FR" sz="3200" b="1" dirty="0" smtClean="0">
                <a:latin typeface="Arial" pitchFamily="34" charset="0"/>
                <a:cs typeface="Arial" pitchFamily="34" charset="0"/>
              </a:rPr>
              <a:t>     Domaine: Science de la Nature et de la Vie </a:t>
            </a:r>
          </a:p>
          <a:p>
            <a:pPr algn="ctr"/>
            <a:r>
              <a:rPr lang="fr-FR" sz="3200" b="1" dirty="0" smtClean="0">
                <a:latin typeface="Arial" pitchFamily="34" charset="0"/>
                <a:cs typeface="Arial" pitchFamily="34" charset="0"/>
              </a:rPr>
              <a:t>Filière: Science Agronomique </a:t>
            </a:r>
          </a:p>
          <a:p>
            <a:pPr algn="ctr"/>
            <a:r>
              <a:rPr lang="fr-FR" sz="3200" b="1" dirty="0" smtClean="0">
                <a:latin typeface="Arial" pitchFamily="34" charset="0"/>
                <a:cs typeface="Arial" pitchFamily="34" charset="0"/>
              </a:rPr>
              <a:t>             Spécialité: Protection de la Ressource Sol-Eau et Environnement</a:t>
            </a:r>
          </a:p>
          <a:p>
            <a:pPr algn="ctr"/>
            <a:r>
              <a:rPr lang="fr-FR" sz="3200" b="1" dirty="0" smtClean="0">
                <a:latin typeface="Arial" pitchFamily="34" charset="0"/>
                <a:cs typeface="Arial" pitchFamily="34" charset="0"/>
              </a:rPr>
              <a:t>         </a:t>
            </a:r>
            <a:r>
              <a:rPr lang="fr-FR" sz="3200" b="1" dirty="0" smtClean="0">
                <a:latin typeface="Arial Black" pitchFamily="34" charset="0"/>
                <a:cs typeface="Arial" pitchFamily="34" charset="0"/>
              </a:rPr>
              <a:t>Présenter </a:t>
            </a:r>
            <a:r>
              <a:rPr lang="fr-FR" sz="3200" b="1" dirty="0" smtClean="0">
                <a:latin typeface="Arial Black" pitchFamily="34" charset="0"/>
                <a:cs typeface="Arial" pitchFamily="34" charset="0"/>
              </a:rPr>
              <a:t>par: Ben </a:t>
            </a:r>
            <a:r>
              <a:rPr lang="fr-FR" sz="3200" b="1" dirty="0" err="1" smtClean="0">
                <a:latin typeface="Arial Black" pitchFamily="34" charset="0"/>
                <a:cs typeface="Arial" pitchFamily="34" charset="0"/>
              </a:rPr>
              <a:t>Nouh</a:t>
            </a:r>
            <a:r>
              <a:rPr lang="fr-FR" sz="3200" b="1" dirty="0" smtClean="0">
                <a:latin typeface="Arial Black" pitchFamily="34" charset="0"/>
                <a:cs typeface="Arial" pitchFamily="34" charset="0"/>
              </a:rPr>
              <a:t> </a:t>
            </a:r>
            <a:r>
              <a:rPr lang="fr-FR" sz="3200" b="1" dirty="0" err="1" smtClean="0">
                <a:latin typeface="Arial Black" pitchFamily="34" charset="0"/>
                <a:cs typeface="Arial" pitchFamily="34" charset="0"/>
              </a:rPr>
              <a:t>kaouthar</a:t>
            </a:r>
            <a:r>
              <a:rPr lang="fr-FR" sz="3200" b="1" dirty="0" smtClean="0">
                <a:latin typeface="Arial Black" pitchFamily="34" charset="0"/>
                <a:cs typeface="Arial" pitchFamily="34" charset="0"/>
              </a:rPr>
              <a:t> et </a:t>
            </a:r>
            <a:r>
              <a:rPr lang="fr-FR" sz="3200" b="1" dirty="0" err="1" smtClean="0">
                <a:latin typeface="Arial Black" pitchFamily="34" charset="0"/>
                <a:cs typeface="Arial" pitchFamily="34" charset="0"/>
              </a:rPr>
              <a:t>Rezig</a:t>
            </a:r>
            <a:r>
              <a:rPr lang="fr-FR" sz="3200" b="1" dirty="0" smtClean="0">
                <a:latin typeface="Arial Black" pitchFamily="34" charset="0"/>
                <a:cs typeface="Arial" pitchFamily="34" charset="0"/>
              </a:rPr>
              <a:t> </a:t>
            </a:r>
            <a:r>
              <a:rPr lang="fr-FR" sz="3200" b="1" dirty="0" err="1" smtClean="0">
                <a:latin typeface="Arial Black" pitchFamily="34" charset="0"/>
                <a:cs typeface="Arial" pitchFamily="34" charset="0"/>
              </a:rPr>
              <a:t>Ibtissam</a:t>
            </a:r>
            <a:r>
              <a:rPr lang="fr-FR" sz="3200" b="1" dirty="0" smtClean="0">
                <a:latin typeface="Arial Black" pitchFamily="34" charset="0"/>
                <a:cs typeface="Arial" pitchFamily="34" charset="0"/>
              </a:rPr>
              <a:t>    </a:t>
            </a:r>
            <a:endParaRPr lang="fr-FR" sz="3200" b="1" dirty="0" smtClean="0">
              <a:latin typeface="Arial Black" pitchFamily="34" charset="0"/>
              <a:cs typeface="Arial" pitchFamily="34" charset="0"/>
            </a:endParaRPr>
          </a:p>
          <a:p>
            <a:pPr algn="l"/>
            <a:r>
              <a:rPr lang="fr-FR" sz="3200" b="1" dirty="0" smtClean="0">
                <a:latin typeface="Arial" pitchFamily="34" charset="0"/>
                <a:cs typeface="Arial" pitchFamily="34" charset="0"/>
              </a:rPr>
              <a:t>        </a:t>
            </a:r>
            <a:r>
              <a:rPr lang="fr-FR" sz="3200" b="1" dirty="0" smtClean="0">
                <a:latin typeface="Arial" pitchFamily="34" charset="0"/>
                <a:cs typeface="Arial" pitchFamily="34" charset="0"/>
              </a:rPr>
              <a:t>          Encadreur</a:t>
            </a:r>
            <a:r>
              <a:rPr lang="fr-FR" sz="3200" b="1" dirty="0" smtClean="0">
                <a:latin typeface="Arial" pitchFamily="34" charset="0"/>
                <a:cs typeface="Arial" pitchFamily="34" charset="0"/>
              </a:rPr>
              <a:t>: M.SEGGAI </a:t>
            </a:r>
            <a:r>
              <a:rPr lang="fr-FR" sz="3200" b="1" dirty="0" smtClean="0">
                <a:latin typeface="Arial" pitchFamily="34" charset="0"/>
                <a:cs typeface="Arial" pitchFamily="34" charset="0"/>
              </a:rPr>
              <a:t> ALI </a:t>
            </a:r>
            <a:endParaRPr lang="fr-FR" sz="3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ZoneTexte 33"/>
          <p:cNvSpPr txBox="1"/>
          <p:nvPr/>
        </p:nvSpPr>
        <p:spPr>
          <a:xfrm>
            <a:off x="12996847" y="9331240"/>
            <a:ext cx="45541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rgbClr val="7030A0"/>
                </a:solidFill>
              </a:rPr>
              <a:t>Thème</a:t>
            </a:r>
            <a:endParaRPr lang="fr-FR" sz="4000" b="1" dirty="0">
              <a:solidFill>
                <a:srgbClr val="7030A0"/>
              </a:solidFill>
            </a:endParaRPr>
          </a:p>
        </p:txBody>
      </p:sp>
      <p:sp>
        <p:nvSpPr>
          <p:cNvPr id="35" name="Rectangle à coins arrondis 34"/>
          <p:cNvSpPr/>
          <p:nvPr/>
        </p:nvSpPr>
        <p:spPr>
          <a:xfrm>
            <a:off x="3495593" y="10117058"/>
            <a:ext cx="24003168" cy="321471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4000" b="1" dirty="0" smtClean="0">
                <a:latin typeface="Arial" pitchFamily="34" charset="0"/>
                <a:cs typeface="Arial" pitchFamily="34" charset="0"/>
              </a:rPr>
              <a:t>Conduite de la culture et production de la spiruline sous abris en palmeraie</a:t>
            </a:r>
          </a:p>
          <a:p>
            <a:pPr algn="ctr"/>
            <a:r>
              <a:rPr lang="fr-FR" sz="4000" b="1" i="1" dirty="0" smtClean="0">
                <a:latin typeface="Arial Black" pitchFamily="34" charset="0"/>
              </a:rPr>
              <a:t>(</a:t>
            </a:r>
            <a:r>
              <a:rPr lang="fr-FR" sz="4000" b="1" i="1" dirty="0" err="1" smtClean="0">
                <a:latin typeface="Arial Black" pitchFamily="34" charset="0"/>
              </a:rPr>
              <a:t>Arthrospira</a:t>
            </a:r>
            <a:r>
              <a:rPr lang="fr-FR" sz="4000" b="1" i="1" dirty="0" smtClean="0">
                <a:latin typeface="Arial Black" pitchFamily="34" charset="0"/>
              </a:rPr>
              <a:t> </a:t>
            </a:r>
            <a:r>
              <a:rPr lang="fr-FR" sz="4000" b="1" i="1" dirty="0" err="1" smtClean="0">
                <a:latin typeface="Arial Black" pitchFamily="34" charset="0"/>
              </a:rPr>
              <a:t>platensis</a:t>
            </a:r>
            <a:r>
              <a:rPr lang="fr-FR" sz="4000" b="1" i="1" dirty="0" smtClean="0">
                <a:latin typeface="Arial Black" pitchFamily="34" charset="0"/>
              </a:rPr>
              <a:t>)</a:t>
            </a:r>
            <a:endParaRPr lang="fr-FR" sz="4000" b="1" i="1" dirty="0">
              <a:latin typeface="Arial Black" pitchFamily="34" charset="0"/>
            </a:endParaRPr>
          </a:p>
        </p:txBody>
      </p:sp>
      <p:cxnSp>
        <p:nvCxnSpPr>
          <p:cNvPr id="37" name="Connecteur droit 36"/>
          <p:cNvCxnSpPr/>
          <p:nvPr/>
        </p:nvCxnSpPr>
        <p:spPr>
          <a:xfrm rot="16200000" flipH="1">
            <a:off x="2709775" y="27405054"/>
            <a:ext cx="25360490" cy="714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Ellipse 37"/>
          <p:cNvSpPr/>
          <p:nvPr/>
        </p:nvSpPr>
        <p:spPr>
          <a:xfrm>
            <a:off x="1209577" y="14046148"/>
            <a:ext cx="13144592" cy="421484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4000" dirty="0" smtClean="0"/>
          </a:p>
          <a:p>
            <a:pPr algn="ctr"/>
            <a:r>
              <a:rPr lang="fr-FR" sz="2800" dirty="0" smtClean="0"/>
              <a:t>Parmi les cyanobactéries les plus connus la spiruline, C’est un petit être aquatique (0,3 mm de long), vieux comme le monde dont le nom scientifique est « </a:t>
            </a:r>
            <a:r>
              <a:rPr lang="fr-FR" sz="2800" b="1" dirty="0" smtClean="0"/>
              <a:t>cyanobactérie </a:t>
            </a:r>
            <a:r>
              <a:rPr lang="fr-FR" sz="2800" b="1" i="1" u="sng" dirty="0" err="1" smtClean="0"/>
              <a:t>Arthrospira</a:t>
            </a:r>
            <a:r>
              <a:rPr lang="fr-FR" sz="2800" b="1" i="1" u="sng" dirty="0" smtClean="0"/>
              <a:t> </a:t>
            </a:r>
            <a:r>
              <a:rPr lang="fr-FR" sz="2800" b="1" u="sng" dirty="0" err="1" smtClean="0"/>
              <a:t>platensis</a:t>
            </a:r>
            <a:r>
              <a:rPr lang="fr-FR" sz="2800" dirty="0" smtClean="0"/>
              <a:t> » (</a:t>
            </a:r>
            <a:r>
              <a:rPr lang="fr-FR" sz="2800" b="1" dirty="0" smtClean="0"/>
              <a:t>JORDAN, 2006</a:t>
            </a:r>
            <a:r>
              <a:rPr lang="fr-FR" sz="2800" dirty="0" smtClean="0"/>
              <a:t>)</a:t>
            </a:r>
            <a:endParaRPr lang="fr-FR" sz="2800" dirty="0"/>
          </a:p>
        </p:txBody>
      </p:sp>
      <p:sp>
        <p:nvSpPr>
          <p:cNvPr id="39" name="ZoneTexte 38"/>
          <p:cNvSpPr txBox="1"/>
          <p:nvPr/>
        </p:nvSpPr>
        <p:spPr>
          <a:xfrm>
            <a:off x="4352849" y="14689090"/>
            <a:ext cx="6500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 smtClean="0">
                <a:latin typeface="Arial" pitchFamily="34" charset="0"/>
                <a:cs typeface="Arial" pitchFamily="34" charset="0"/>
              </a:rPr>
              <a:t>Introduction </a:t>
            </a:r>
            <a:r>
              <a:rPr lang="fr-FR" sz="3200" b="1" dirty="0" smtClean="0">
                <a:latin typeface="Arial" pitchFamily="34" charset="0"/>
                <a:cs typeface="Arial" pitchFamily="34" charset="0"/>
              </a:rPr>
              <a:t>générale</a:t>
            </a:r>
            <a:endParaRPr lang="fr-FR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Nuage 39"/>
          <p:cNvSpPr/>
          <p:nvPr/>
        </p:nvSpPr>
        <p:spPr>
          <a:xfrm>
            <a:off x="2852651" y="18689618"/>
            <a:ext cx="10269212" cy="2794020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3200" b="1" dirty="0" smtClean="0">
                <a:latin typeface="Arial" pitchFamily="34" charset="0"/>
                <a:cs typeface="Arial" pitchFamily="34" charset="0"/>
              </a:rPr>
              <a:t>L’</a:t>
            </a:r>
            <a:r>
              <a:rPr lang="fr-FR" sz="3200" b="1" dirty="0" err="1" smtClean="0">
                <a:latin typeface="Arial" pitchFamily="34" charset="0"/>
                <a:cs typeface="Arial" pitchFamily="34" charset="0"/>
              </a:rPr>
              <a:t>objectife</a:t>
            </a:r>
            <a:r>
              <a:rPr lang="fr-FR" sz="3200" b="1" dirty="0" smtClean="0">
                <a:latin typeface="Arial" pitchFamily="34" charset="0"/>
                <a:cs typeface="Arial" pitchFamily="34" charset="0"/>
              </a:rPr>
              <a:t>  de ce travaille</a:t>
            </a:r>
            <a:endParaRPr lang="fr-FR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923825" y="21761452"/>
            <a:ext cx="1400184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fr-FR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fr-FR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Cette </a:t>
            </a:r>
            <a:r>
              <a:rPr lang="fr-FR" sz="2800" b="1" dirty="0" smtClean="0">
                <a:ea typeface="Calibri" pitchFamily="34" charset="0"/>
                <a:cs typeface="Times New Roman" pitchFamily="18" charset="0"/>
              </a:rPr>
              <a:t>é</a:t>
            </a:r>
            <a:r>
              <a:rPr lang="fr-FR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tude a pour objectif d</a:t>
            </a:r>
            <a:r>
              <a:rPr lang="fr-FR" sz="2800" b="1" dirty="0" smtClean="0">
                <a:ea typeface="Calibri" pitchFamily="34" charset="0"/>
                <a:cs typeface="Times New Roman" pitchFamily="18" charset="0"/>
              </a:rPr>
              <a:t>’é</a:t>
            </a:r>
            <a:r>
              <a:rPr lang="fr-FR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tudier la conduite et la production de la spiruline et les caract</a:t>
            </a:r>
            <a:r>
              <a:rPr lang="fr-FR" sz="2800" b="1" dirty="0" smtClean="0">
                <a:ea typeface="Calibri" pitchFamily="34" charset="0"/>
                <a:cs typeface="Times New Roman" pitchFamily="18" charset="0"/>
              </a:rPr>
              <a:t>é</a:t>
            </a:r>
            <a:r>
              <a:rPr lang="fr-FR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ristique physicochimique et biochimique qui peuvent influer  sur la culture de spiruline </a:t>
            </a:r>
            <a:endParaRPr lang="fr-FR" sz="2800" b="1" dirty="0"/>
          </a:p>
        </p:txBody>
      </p:sp>
      <p:graphicFrame>
        <p:nvGraphicFramePr>
          <p:cNvPr id="58" name="Tableau 57"/>
          <p:cNvGraphicFramePr>
            <a:graphicFrameLocks noGrp="1"/>
          </p:cNvGraphicFramePr>
          <p:nvPr/>
        </p:nvGraphicFramePr>
        <p:xfrm>
          <a:off x="1281015" y="25119038"/>
          <a:ext cx="13644660" cy="33575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43668"/>
                <a:gridCol w="2691131"/>
                <a:gridCol w="2618398"/>
                <a:gridCol w="1891066"/>
                <a:gridCol w="2545666"/>
                <a:gridCol w="2254731"/>
              </a:tblGrid>
              <a:tr h="1451160">
                <a:tc>
                  <a:txBody>
                    <a:bodyPr/>
                    <a:lstStyle/>
                    <a:p>
                      <a:r>
                        <a:rPr lang="fr-FR" sz="2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algn="ctr"/>
                      <a:r>
                        <a:rPr lang="fr-FR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Règne </a:t>
                      </a:r>
                    </a:p>
                    <a:p>
                      <a:endParaRPr lang="fr-FR" sz="2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4300" marR="114300" marT="54187" marB="54187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2800" dirty="0" smtClean="0"/>
                        <a:t> </a:t>
                      </a:r>
                    </a:p>
                    <a:p>
                      <a:pPr algn="l"/>
                      <a:r>
                        <a:rPr lang="fr-FR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Sous</a:t>
                      </a:r>
                      <a:r>
                        <a:rPr lang="fr-FR" sz="2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règne </a:t>
                      </a:r>
                      <a:endParaRPr lang="fr-FR" sz="2800" b="1" dirty="0"/>
                    </a:p>
                  </a:txBody>
                  <a:tcPr marL="114300" marR="114300" marT="54187" marB="54187"/>
                </a:tc>
                <a:tc>
                  <a:txBody>
                    <a:bodyPr/>
                    <a:lstStyle/>
                    <a:p>
                      <a:endParaRPr lang="fr-FR" sz="2800" dirty="0" smtClean="0"/>
                    </a:p>
                    <a:p>
                      <a:pPr algn="ctr"/>
                      <a:r>
                        <a:rPr lang="fr-FR" sz="2800" dirty="0" smtClean="0"/>
                        <a:t>classe</a:t>
                      </a:r>
                      <a:endParaRPr lang="fr-FR" sz="2800" dirty="0"/>
                    </a:p>
                  </a:txBody>
                  <a:tcPr marL="114300" marR="114300" marT="54187" marB="54187"/>
                </a:tc>
                <a:tc>
                  <a:txBody>
                    <a:bodyPr/>
                    <a:lstStyle/>
                    <a:p>
                      <a:endParaRPr lang="fr-FR" sz="2800" dirty="0" smtClean="0"/>
                    </a:p>
                    <a:p>
                      <a:pPr algn="ctr"/>
                      <a:r>
                        <a:rPr lang="fr-FR" sz="2800" dirty="0" smtClean="0"/>
                        <a:t>ordre</a:t>
                      </a:r>
                      <a:endParaRPr lang="fr-FR" sz="2800" dirty="0"/>
                    </a:p>
                  </a:txBody>
                  <a:tcPr marL="114300" marR="114300" marT="54187" marB="54187"/>
                </a:tc>
                <a:tc>
                  <a:txBody>
                    <a:bodyPr/>
                    <a:lstStyle/>
                    <a:p>
                      <a:endParaRPr lang="fr-FR" sz="2800" dirty="0" smtClean="0"/>
                    </a:p>
                    <a:p>
                      <a:pPr algn="ctr"/>
                      <a:r>
                        <a:rPr lang="fr-FR" sz="2800" dirty="0" smtClean="0"/>
                        <a:t>famille</a:t>
                      </a:r>
                      <a:endParaRPr lang="fr-FR" sz="2800" dirty="0"/>
                    </a:p>
                  </a:txBody>
                  <a:tcPr marL="114300" marR="114300" marT="54187" marB="54187"/>
                </a:tc>
                <a:tc>
                  <a:txBody>
                    <a:bodyPr/>
                    <a:lstStyle/>
                    <a:p>
                      <a:endParaRPr lang="fr-FR" sz="2800" dirty="0" smtClean="0"/>
                    </a:p>
                    <a:p>
                      <a:pPr algn="ctr"/>
                      <a:r>
                        <a:rPr lang="fr-FR" sz="2800" dirty="0" smtClean="0"/>
                        <a:t>espèce</a:t>
                      </a:r>
                    </a:p>
                  </a:txBody>
                  <a:tcPr marL="114300" marR="114300" marT="54187" marB="54187"/>
                </a:tc>
              </a:tr>
              <a:tr h="1906425">
                <a:tc>
                  <a:txBody>
                    <a:bodyPr/>
                    <a:lstStyle/>
                    <a:p>
                      <a:endParaRPr lang="fr-FR" sz="2800" dirty="0" smtClean="0"/>
                    </a:p>
                    <a:p>
                      <a:r>
                        <a:rPr lang="fr-FR" sz="2800" dirty="0" err="1" smtClean="0"/>
                        <a:t>Monera</a:t>
                      </a:r>
                      <a:endParaRPr lang="fr-FR" sz="2800" dirty="0"/>
                    </a:p>
                  </a:txBody>
                  <a:tcPr marL="114300" marR="114300" marT="54187" marB="54187"/>
                </a:tc>
                <a:tc>
                  <a:txBody>
                    <a:bodyPr/>
                    <a:lstStyle/>
                    <a:p>
                      <a:endParaRPr lang="fr-FR" sz="2800" dirty="0" smtClean="0"/>
                    </a:p>
                    <a:p>
                      <a:r>
                        <a:rPr lang="fr-FR" sz="2800" dirty="0" err="1" smtClean="0"/>
                        <a:t>Prokaryota</a:t>
                      </a:r>
                      <a:r>
                        <a:rPr lang="fr-FR" sz="2800" dirty="0" smtClean="0"/>
                        <a:t> </a:t>
                      </a:r>
                      <a:r>
                        <a:rPr lang="fr-FR" sz="2800" b="1" dirty="0" smtClean="0"/>
                        <a:t>phylum </a:t>
                      </a:r>
                      <a:r>
                        <a:rPr lang="fr-FR" sz="2800" b="0" dirty="0" smtClean="0"/>
                        <a:t>cyanobactérie</a:t>
                      </a:r>
                      <a:endParaRPr lang="fr-FR" sz="2800" dirty="0"/>
                    </a:p>
                  </a:txBody>
                  <a:tcPr marL="114300" marR="114300" marT="54187" marB="54187"/>
                </a:tc>
                <a:tc>
                  <a:txBody>
                    <a:bodyPr/>
                    <a:lstStyle/>
                    <a:p>
                      <a:endParaRPr lang="fr-FR" sz="2800" dirty="0" smtClean="0"/>
                    </a:p>
                    <a:p>
                      <a:r>
                        <a:rPr lang="fr-FR" sz="2800" dirty="0" err="1" smtClean="0"/>
                        <a:t>cyanophycea</a:t>
                      </a:r>
                      <a:endParaRPr lang="fr-FR" sz="2800" dirty="0"/>
                    </a:p>
                  </a:txBody>
                  <a:tcPr marL="114300" marR="114300" marT="54187" marB="54187"/>
                </a:tc>
                <a:tc>
                  <a:txBody>
                    <a:bodyPr/>
                    <a:lstStyle/>
                    <a:p>
                      <a:endParaRPr lang="fr-FR" sz="2800" dirty="0" smtClean="0"/>
                    </a:p>
                    <a:p>
                      <a:r>
                        <a:rPr lang="fr-FR" sz="2800" dirty="0" err="1" smtClean="0"/>
                        <a:t>Nostocale</a:t>
                      </a:r>
                      <a:endParaRPr lang="fr-FR" sz="2800" dirty="0"/>
                    </a:p>
                  </a:txBody>
                  <a:tcPr marL="114300" marR="114300" marT="54187" marB="54187"/>
                </a:tc>
                <a:tc>
                  <a:txBody>
                    <a:bodyPr/>
                    <a:lstStyle/>
                    <a:p>
                      <a:endParaRPr lang="fr-FR" sz="2800" dirty="0" smtClean="0"/>
                    </a:p>
                    <a:p>
                      <a:r>
                        <a:rPr lang="fr-FR" sz="2800" dirty="0" err="1" smtClean="0"/>
                        <a:t>oscillatoricea</a:t>
                      </a:r>
                      <a:endParaRPr lang="fr-FR" sz="2800" dirty="0"/>
                    </a:p>
                  </a:txBody>
                  <a:tcPr marL="114300" marR="114300" marT="54187" marB="54187"/>
                </a:tc>
                <a:tc>
                  <a:txBody>
                    <a:bodyPr/>
                    <a:lstStyle/>
                    <a:p>
                      <a:endParaRPr lang="fr-FR" sz="2800" dirty="0" smtClean="0"/>
                    </a:p>
                    <a:p>
                      <a:r>
                        <a:rPr lang="fr-FR" sz="2800" dirty="0" err="1" smtClean="0"/>
                        <a:t>Arthrospira</a:t>
                      </a:r>
                      <a:endParaRPr lang="fr-FR" sz="2800" dirty="0" smtClean="0"/>
                    </a:p>
                    <a:p>
                      <a:pPr algn="ctr"/>
                      <a:r>
                        <a:rPr lang="fr-FR" sz="2800" dirty="0" err="1" smtClean="0"/>
                        <a:t>platensis</a:t>
                      </a:r>
                      <a:endParaRPr lang="fr-FR" sz="2800" dirty="0"/>
                    </a:p>
                  </a:txBody>
                  <a:tcPr marL="114300" marR="114300" marT="54187" marB="54187"/>
                </a:tc>
              </a:tr>
            </a:tbl>
          </a:graphicData>
        </a:graphic>
      </p:graphicFrame>
      <p:sp>
        <p:nvSpPr>
          <p:cNvPr id="59" name="Rectangle 58"/>
          <p:cNvSpPr/>
          <p:nvPr/>
        </p:nvSpPr>
        <p:spPr>
          <a:xfrm>
            <a:off x="1281015" y="23904592"/>
            <a:ext cx="130017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3200" b="1" dirty="0" smtClean="0"/>
              <a:t>Classification </a:t>
            </a:r>
            <a:r>
              <a:rPr lang="fr-FR" sz="3200" b="1" dirty="0" err="1" smtClean="0"/>
              <a:t>systimatique</a:t>
            </a:r>
            <a:r>
              <a:rPr lang="fr-FR" sz="3200" b="1" dirty="0" smtClean="0"/>
              <a:t> de la spiruline selon </a:t>
            </a:r>
            <a:r>
              <a:rPr lang="fr-FR" sz="3200" b="1" dirty="0" err="1" smtClean="0"/>
              <a:t>Riply</a:t>
            </a:r>
            <a:r>
              <a:rPr lang="fr-FR" sz="3200" b="1" dirty="0" smtClean="0"/>
              <a:t> FOX 1999</a:t>
            </a:r>
            <a:endParaRPr lang="fr-FR" sz="3200" b="1" dirty="0"/>
          </a:p>
        </p:txBody>
      </p:sp>
      <p:sp>
        <p:nvSpPr>
          <p:cNvPr id="60" name="ZoneTexte 59"/>
          <p:cNvSpPr txBox="1"/>
          <p:nvPr/>
        </p:nvSpPr>
        <p:spPr>
          <a:xfrm>
            <a:off x="3138403" y="35763300"/>
            <a:ext cx="11144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r-FR" sz="3600" dirty="0"/>
          </a:p>
        </p:txBody>
      </p:sp>
      <p:pic>
        <p:nvPicPr>
          <p:cNvPr id="63" name="Image 62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567823" y="28833814"/>
            <a:ext cx="4929223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" name="Rectangle 6"/>
          <p:cNvSpPr>
            <a:spLocks noChangeArrowheads="1"/>
          </p:cNvSpPr>
          <p:nvPr/>
        </p:nvSpPr>
        <p:spPr bwMode="auto">
          <a:xfrm>
            <a:off x="8353377" y="31834210"/>
            <a:ext cx="6858049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Figure.1 : </a:t>
            </a: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Cycle biologique de la Spiruline (</a:t>
            </a:r>
            <a:r>
              <a:rPr kumimoji="0" lang="fr-FR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Ciferri</a:t>
            </a:r>
            <a:r>
              <a:rPr kumimoji="0" lang="fr-FR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et </a:t>
            </a:r>
            <a:r>
              <a:rPr kumimoji="0" lang="fr-FR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al., </a:t>
            </a:r>
            <a:r>
              <a:rPr kumimoji="0" lang="fr-FR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1983</a:t>
            </a: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fr-F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4781477" y="33191532"/>
            <a:ext cx="55098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200" b="1" dirty="0" smtClean="0">
                <a:latin typeface="Arial" pitchFamily="34" charset="0"/>
                <a:cs typeface="Arial" pitchFamily="34" charset="0"/>
              </a:rPr>
              <a:t>Morphologie de la spiruline</a:t>
            </a:r>
            <a:endParaRPr lang="fr-FR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638073" y="33977351"/>
            <a:ext cx="144304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defTabSz="914400" rtl="0" fontAlgn="base">
              <a:spcBef>
                <a:spcPct val="0"/>
              </a:spcBef>
              <a:spcAft>
                <a:spcPct val="0"/>
              </a:spcAft>
            </a:pPr>
            <a:r>
              <a:rPr lang="fr-FR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La Spiruline a une longueur moyenne de 250 </a:t>
            </a:r>
            <a:r>
              <a:rPr lang="fr-FR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μm</a:t>
            </a:r>
            <a:r>
              <a:rPr lang="fr-FR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quand elle poss</a:t>
            </a:r>
            <a:r>
              <a:rPr lang="fr-FR" sz="2800" dirty="0" smtClean="0">
                <a:ea typeface="Calibri" pitchFamily="34" charset="0"/>
                <a:cs typeface="Times New Roman" pitchFamily="18" charset="0"/>
              </a:rPr>
              <a:t>è</a:t>
            </a:r>
            <a:r>
              <a:rPr lang="fr-FR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de 7 spires. </a:t>
            </a:r>
            <a:r>
              <a:rPr lang="fr-FR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Elle est </a:t>
            </a:r>
            <a:r>
              <a:rPr lang="fr-FR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compos</a:t>
            </a:r>
            <a:r>
              <a:rPr lang="fr-FR" sz="2800" dirty="0" smtClean="0">
                <a:ea typeface="Calibri" pitchFamily="34" charset="0"/>
                <a:cs typeface="Times New Roman" pitchFamily="18" charset="0"/>
              </a:rPr>
              <a:t>é</a:t>
            </a:r>
            <a:r>
              <a:rPr lang="fr-FR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 de filaments mobiles (de 10 </a:t>
            </a:r>
            <a:r>
              <a:rPr lang="fr-FR" sz="2800" dirty="0" smtClean="0">
                <a:ea typeface="Calibri" pitchFamily="34" charset="0"/>
                <a:cs typeface="Times New Roman" pitchFamily="18" charset="0"/>
              </a:rPr>
              <a:t>à</a:t>
            </a:r>
            <a:r>
              <a:rPr lang="fr-FR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12 </a:t>
            </a:r>
            <a:r>
              <a:rPr lang="fr-FR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μm</a:t>
            </a:r>
            <a:r>
              <a:rPr lang="fr-FR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de diam</a:t>
            </a:r>
            <a:r>
              <a:rPr lang="fr-FR" sz="2800" dirty="0" smtClean="0">
                <a:ea typeface="Calibri" pitchFamily="34" charset="0"/>
                <a:cs typeface="Times New Roman" pitchFamily="18" charset="0"/>
              </a:rPr>
              <a:t>è</a:t>
            </a:r>
            <a:r>
              <a:rPr lang="fr-FR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tre) non ramifi</a:t>
            </a:r>
            <a:r>
              <a:rPr lang="fr-FR" sz="2800" dirty="0" smtClean="0">
                <a:ea typeface="Calibri" pitchFamily="34" charset="0"/>
                <a:cs typeface="Times New Roman" pitchFamily="18" charset="0"/>
              </a:rPr>
              <a:t>é</a:t>
            </a:r>
            <a:r>
              <a:rPr lang="fr-FR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 </a:t>
            </a:r>
            <a:r>
              <a:rPr lang="fr-FR" sz="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etenroulés</a:t>
            </a:r>
            <a:r>
              <a:rPr lang="fr-FR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en spirales</a:t>
            </a:r>
            <a:endParaRPr lang="fr-FR" sz="2800" dirty="0" smtClean="0">
              <a:latin typeface="Arial" pitchFamily="34" charset="0"/>
              <a:cs typeface="Arial" pitchFamily="34" charset="0"/>
            </a:endParaRPr>
          </a:p>
          <a:p>
            <a:pPr lvl="0" algn="l" defTabSz="914400"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28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68" name="Image 67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6635" y="34977482"/>
            <a:ext cx="4714908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" name="Rectangle 68"/>
          <p:cNvSpPr/>
          <p:nvPr/>
        </p:nvSpPr>
        <p:spPr>
          <a:xfrm>
            <a:off x="0" y="36549118"/>
            <a:ext cx="47149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fr-FR" sz="2800" b="1" dirty="0" smtClean="0"/>
              <a:t>Forme spiralée(type « </a:t>
            </a:r>
            <a:r>
              <a:rPr lang="fr-FR" sz="2800" b="1" dirty="0" err="1" smtClean="0"/>
              <a:t>Lonar</a:t>
            </a:r>
            <a:r>
              <a:rPr lang="fr-FR" sz="3600" b="1" dirty="0" smtClean="0"/>
              <a:t>) </a:t>
            </a:r>
            <a:endParaRPr lang="fr-FR" sz="3600" dirty="0"/>
          </a:p>
        </p:txBody>
      </p:sp>
      <p:pic>
        <p:nvPicPr>
          <p:cNvPr id="70" name="Image 69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52981" y="34977482"/>
            <a:ext cx="4572032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" name="Rectangle 71"/>
          <p:cNvSpPr/>
          <p:nvPr/>
        </p:nvSpPr>
        <p:spPr>
          <a:xfrm>
            <a:off x="4781477" y="36549118"/>
            <a:ext cx="50720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fr-FR" sz="2800" b="1" dirty="0" smtClean="0">
                <a:latin typeface="+mj-lt"/>
                <a:cs typeface="Arial" pitchFamily="34" charset="0"/>
              </a:rPr>
              <a:t> Forme ondulée(type« Paracas</a:t>
            </a:r>
            <a:r>
              <a:rPr lang="fr-FR" sz="2800" dirty="0" smtClean="0">
                <a:latin typeface="+mj-lt"/>
                <a:cs typeface="Arial" pitchFamily="34" charset="0"/>
              </a:rPr>
              <a:t>)</a:t>
            </a:r>
            <a:endParaRPr lang="fr-FR" sz="2800" dirty="0">
              <a:latin typeface="+mj-lt"/>
              <a:cs typeface="Arial" pitchFamily="34" charset="0"/>
            </a:endParaRPr>
          </a:p>
        </p:txBody>
      </p:sp>
      <p:pic>
        <p:nvPicPr>
          <p:cNvPr id="73" name="Image 72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067889" y="34977482"/>
            <a:ext cx="5080036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" name="Rectangle 73"/>
          <p:cNvSpPr/>
          <p:nvPr/>
        </p:nvSpPr>
        <p:spPr>
          <a:xfrm>
            <a:off x="9996451" y="36477680"/>
            <a:ext cx="4500594" cy="642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fr-FR" sz="3600" b="1" dirty="0" smtClean="0"/>
              <a:t> </a:t>
            </a:r>
            <a:r>
              <a:rPr lang="fr-FR" sz="2800" b="1" dirty="0" smtClean="0"/>
              <a:t>Forme droite (type M2)</a:t>
            </a:r>
            <a:endParaRPr lang="fr-FR" sz="2800" b="1" dirty="0"/>
          </a:p>
        </p:txBody>
      </p:sp>
      <p:sp>
        <p:nvSpPr>
          <p:cNvPr id="75" name="Rectangle 8"/>
          <p:cNvSpPr>
            <a:spLocks noChangeArrowheads="1"/>
          </p:cNvSpPr>
          <p:nvPr/>
        </p:nvSpPr>
        <p:spPr bwMode="auto">
          <a:xfrm>
            <a:off x="0" y="37406374"/>
            <a:ext cx="1499711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Figure.2:</a:t>
            </a:r>
            <a:r>
              <a:rPr kumimoji="0" lang="fr-F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Morphologies typiques de Spiruline ( </a:t>
            </a:r>
            <a:r>
              <a:rPr kumimoji="0" lang="fr-FR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Source : </a:t>
            </a:r>
            <a:r>
              <a:rPr kumimoji="0" lang="fr-FR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Antenna</a:t>
            </a:r>
            <a:r>
              <a:rPr kumimoji="0" lang="fr-FR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Technologie modifi</a:t>
            </a:r>
            <a:r>
              <a:rPr kumimoji="0" lang="fr-FR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é</a:t>
            </a:r>
            <a:r>
              <a:rPr kumimoji="0" lang="fr-FR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e)</a:t>
            </a:r>
            <a:endParaRPr kumimoji="0" lang="fr-F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0" y="38335068"/>
            <a:ext cx="35974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3200" b="1" dirty="0" smtClean="0">
                <a:latin typeface="Arial" pitchFamily="34" charset="0"/>
                <a:cs typeface="Arial" pitchFamily="34" charset="0"/>
              </a:rPr>
              <a:t>bibliographiques</a:t>
            </a:r>
            <a:endParaRPr lang="fr-FR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0" y="39192324"/>
            <a:ext cx="133540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fr-FR" sz="2800" dirty="0" smtClean="0"/>
              <a:t>Fox R.D., 1999.</a:t>
            </a:r>
            <a:r>
              <a:rPr lang="fr-FR" sz="2800" i="1" dirty="0" smtClean="0"/>
              <a:t>Spiruline Technique, pratique et promesse. EDISUD, Aix-en-Provence. p 246. </a:t>
            </a:r>
            <a:endParaRPr lang="fr-FR" sz="2800" dirty="0"/>
          </a:p>
        </p:txBody>
      </p:sp>
      <p:sp>
        <p:nvSpPr>
          <p:cNvPr id="78" name="Rectangle 77"/>
          <p:cNvSpPr/>
          <p:nvPr/>
        </p:nvSpPr>
        <p:spPr>
          <a:xfrm>
            <a:off x="0" y="40121018"/>
            <a:ext cx="1292540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fr-FR" sz="2800" dirty="0" smtClean="0"/>
              <a:t>Jordan J </a:t>
            </a:r>
            <a:r>
              <a:rPr lang="fr-FR" sz="2800" dirty="0" smtClean="0"/>
              <a:t>P,2006</a:t>
            </a:r>
            <a:r>
              <a:rPr lang="fr-FR" sz="2800" b="1" dirty="0" smtClean="0"/>
              <a:t>. </a:t>
            </a:r>
            <a:r>
              <a:rPr lang="fr-FR" sz="2800" b="1" i="1" dirty="0" smtClean="0"/>
              <a:t>Cultivez votre spiruline : manuel de culture artisanal .Publication </a:t>
            </a:r>
            <a:r>
              <a:rPr lang="fr-FR" sz="2800" b="1" i="1" dirty="0" err="1" smtClean="0"/>
              <a:t>Antenna</a:t>
            </a:r>
            <a:r>
              <a:rPr lang="fr-FR" sz="2800" b="1" i="1" dirty="0" smtClean="0"/>
              <a:t> Technologies. </a:t>
            </a:r>
            <a:endParaRPr lang="fr-FR" sz="2800" dirty="0"/>
          </a:p>
        </p:txBody>
      </p:sp>
      <p:sp>
        <p:nvSpPr>
          <p:cNvPr id="79" name="Rectangle 78"/>
          <p:cNvSpPr/>
          <p:nvPr/>
        </p:nvSpPr>
        <p:spPr>
          <a:xfrm>
            <a:off x="17140251" y="14689090"/>
            <a:ext cx="113952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fr-FR" sz="3200" dirty="0" smtClean="0">
                <a:latin typeface="Arial Black" pitchFamily="34" charset="0"/>
              </a:rPr>
              <a:t>Tableau 01:Normes à respecter (JOURDAN, 1999)</a:t>
            </a:r>
            <a:endParaRPr lang="fr-FR" sz="3200" dirty="0">
              <a:latin typeface="Arial Black" pitchFamily="34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1138139" y="29191004"/>
            <a:ext cx="7138931" cy="32861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3200" b="1" dirty="0" smtClean="0"/>
              <a:t>La reproduction</a:t>
            </a:r>
          </a:p>
          <a:p>
            <a:pPr algn="l"/>
            <a:r>
              <a:rPr lang="fr-FR" sz="2800" dirty="0" smtClean="0"/>
              <a:t>Son mode de reproduction est la bipartition par scission simple c’est une reproduction asexuée, par segmentation  des filaments</a:t>
            </a:r>
            <a:endParaRPr lang="fr-FR" sz="28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3" name="Tableau 82"/>
          <p:cNvGraphicFramePr>
            <a:graphicFrameLocks noGrp="1"/>
          </p:cNvGraphicFramePr>
          <p:nvPr/>
        </p:nvGraphicFramePr>
        <p:xfrm>
          <a:off x="16282995" y="15546346"/>
          <a:ext cx="12787402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93701"/>
                <a:gridCol w="6393701"/>
              </a:tblGrid>
              <a:tr h="370840">
                <a:tc>
                  <a:txBody>
                    <a:bodyPr/>
                    <a:lstStyle/>
                    <a:p>
                      <a:endParaRPr lang="fr-FR" sz="2800" dirty="0" smtClean="0"/>
                    </a:p>
                    <a:p>
                      <a:pPr algn="ctr"/>
                      <a:r>
                        <a:rPr lang="fr-FR" sz="2800" b="1" dirty="0" smtClean="0"/>
                        <a:t>paramètres</a:t>
                      </a:r>
                      <a:endParaRPr lang="fr-FR" sz="2800" b="1" dirty="0"/>
                    </a:p>
                  </a:txBody>
                  <a:tcPr marL="101600" marR="101600"/>
                </a:tc>
                <a:tc>
                  <a:txBody>
                    <a:bodyPr/>
                    <a:lstStyle/>
                    <a:p>
                      <a:endParaRPr lang="fr-FR" sz="2800" b="1" dirty="0" smtClean="0"/>
                    </a:p>
                    <a:p>
                      <a:pPr algn="ctr"/>
                      <a:r>
                        <a:rPr lang="fr-FR" sz="2800" b="1" dirty="0" smtClean="0"/>
                        <a:t>valeurs</a:t>
                      </a:r>
                      <a:endParaRPr lang="fr-FR" sz="2800" b="1" dirty="0"/>
                    </a:p>
                  </a:txBody>
                  <a:tcPr marL="101600" marR="1016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 smtClean="0"/>
                        <a:t>Température</a:t>
                      </a:r>
                    </a:p>
                    <a:p>
                      <a:pPr algn="ctr"/>
                      <a:r>
                        <a:rPr lang="fr-FR" sz="2800" dirty="0" smtClean="0"/>
                        <a:t>PH</a:t>
                      </a:r>
                      <a:r>
                        <a:rPr lang="fr-FR" sz="2800" baseline="0" dirty="0" smtClean="0"/>
                        <a:t> </a:t>
                      </a:r>
                    </a:p>
                    <a:p>
                      <a:pPr algn="ctr"/>
                      <a:r>
                        <a:rPr lang="fr-FR" sz="2800" baseline="0" dirty="0" smtClean="0"/>
                        <a:t>CE </a:t>
                      </a:r>
                    </a:p>
                    <a:p>
                      <a:pPr algn="ctr"/>
                      <a:r>
                        <a:rPr lang="fr-FR" sz="2800" baseline="0" dirty="0" smtClean="0"/>
                        <a:t>Hauteur des cultures</a:t>
                      </a:r>
                      <a:endParaRPr lang="fr-FR" sz="2800" dirty="0" smtClean="0"/>
                    </a:p>
                  </a:txBody>
                  <a:tcPr marL="101600" marR="1016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 smtClean="0"/>
                        <a:t>22C°&lt; 38C°</a:t>
                      </a:r>
                    </a:p>
                    <a:p>
                      <a:pPr algn="ctr"/>
                      <a:r>
                        <a:rPr lang="fr-FR" sz="2800" dirty="0" smtClean="0"/>
                        <a:t>8,5 &lt; 11,3</a:t>
                      </a:r>
                    </a:p>
                    <a:p>
                      <a:pPr algn="ctr"/>
                      <a:r>
                        <a:rPr lang="fr-FR" sz="2800" dirty="0" smtClean="0"/>
                        <a:t>12dslm &lt; 13dslm</a:t>
                      </a:r>
                    </a:p>
                    <a:p>
                      <a:pPr algn="ctr"/>
                      <a:r>
                        <a:rPr lang="fr-FR" sz="2800" dirty="0" smtClean="0"/>
                        <a:t>18</a:t>
                      </a:r>
                      <a:r>
                        <a:rPr lang="fr-FR" sz="2800" baseline="0" dirty="0" smtClean="0"/>
                        <a:t> cm à 22 cm</a:t>
                      </a:r>
                      <a:endParaRPr lang="fr-FR" sz="2800" dirty="0" smtClean="0"/>
                    </a:p>
                  </a:txBody>
                  <a:tcPr marL="101600" marR="101600"/>
                </a:tc>
              </a:tr>
            </a:tbl>
          </a:graphicData>
        </a:graphic>
      </p:graphicFrame>
      <p:sp>
        <p:nvSpPr>
          <p:cNvPr id="84" name="ZoneTexte 83"/>
          <p:cNvSpPr txBox="1"/>
          <p:nvPr/>
        </p:nvSpPr>
        <p:spPr>
          <a:xfrm>
            <a:off x="18211821" y="18975370"/>
            <a:ext cx="88900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>
                <a:latin typeface="Arial Black" pitchFamily="34" charset="0"/>
              </a:rPr>
              <a:t>Matériel et Méthode</a:t>
            </a:r>
            <a:endParaRPr lang="fr-FR" sz="3600" dirty="0">
              <a:latin typeface="Arial Black" pitchFamily="34" charset="0"/>
            </a:endParaRPr>
          </a:p>
        </p:txBody>
      </p:sp>
      <p:graphicFrame>
        <p:nvGraphicFramePr>
          <p:cNvPr id="85" name="Tableau 84"/>
          <p:cNvGraphicFramePr>
            <a:graphicFrameLocks noGrp="1"/>
          </p:cNvGraphicFramePr>
          <p:nvPr/>
        </p:nvGraphicFramePr>
        <p:xfrm>
          <a:off x="15925805" y="21047072"/>
          <a:ext cx="5786478" cy="1428760"/>
        </p:xfrm>
        <a:graphic>
          <a:graphicData uri="http://schemas.openxmlformats.org/drawingml/2006/table">
            <a:tbl>
              <a:tblPr/>
              <a:tblGrid>
                <a:gridCol w="5786478"/>
              </a:tblGrid>
              <a:tr h="142876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 smtClean="0"/>
                        <a:t>travail</a:t>
                      </a:r>
                      <a:r>
                        <a:rPr lang="fr-FR" sz="2800" baseline="0" dirty="0" smtClean="0"/>
                        <a:t> </a:t>
                      </a:r>
                      <a:r>
                        <a:rPr lang="fr-FR" sz="2800" baseline="0" dirty="0" smtClean="0"/>
                        <a:t>sur le terrain</a:t>
                      </a:r>
                    </a:p>
                    <a:p>
                      <a:pPr marL="0" marR="0" indent="0" algn="ctr" defTabSz="4572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baseline="0" dirty="0" smtClean="0"/>
                        <a:t>installation </a:t>
                      </a:r>
                      <a:r>
                        <a:rPr lang="fr-FR" sz="2800" baseline="0" dirty="0" smtClean="0"/>
                        <a:t>bassin S=</a:t>
                      </a:r>
                      <a:r>
                        <a:rPr lang="fr-FR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6m</a:t>
                      </a:r>
                      <a:r>
                        <a:rPr lang="fr-FR" sz="2800" b="1" kern="1200" baseline="30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        </a:t>
                      </a:r>
                    </a:p>
                    <a:p>
                      <a:pPr marL="0" marR="0" indent="0" algn="ctr" defTabSz="4572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b="0" kern="1200" baseline="30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La  </a:t>
                      </a:r>
                      <a:r>
                        <a:rPr lang="fr-FR" sz="2800" b="0" kern="1200" baseline="30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lumières  </a:t>
                      </a:r>
                      <a:endParaRPr lang="fr-FR" sz="2800" b="0" dirty="0" smtClean="0"/>
                    </a:p>
                  </a:txBody>
                  <a:tcPr marL="101600" marR="10160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86" name="Tableau 85"/>
          <p:cNvGraphicFramePr>
            <a:graphicFrameLocks noGrp="1"/>
          </p:cNvGraphicFramePr>
          <p:nvPr/>
        </p:nvGraphicFramePr>
        <p:xfrm>
          <a:off x="15997243" y="23333088"/>
          <a:ext cx="5786478" cy="1214446"/>
        </p:xfrm>
        <a:graphic>
          <a:graphicData uri="http://schemas.openxmlformats.org/drawingml/2006/table">
            <a:tbl>
              <a:tblPr/>
              <a:tblGrid>
                <a:gridCol w="5786478"/>
              </a:tblGrid>
              <a:tr h="1214446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 smtClean="0"/>
                        <a:t>Préparation milieu du culture</a:t>
                      </a:r>
                    </a:p>
                    <a:p>
                      <a:pPr algn="ctr"/>
                      <a:r>
                        <a:rPr lang="fr-FR" sz="2800" dirty="0" smtClean="0"/>
                        <a:t>ensemencement</a:t>
                      </a:r>
                      <a:endParaRPr lang="fr-FR" sz="2800" dirty="0" smtClean="0"/>
                    </a:p>
                  </a:txBody>
                  <a:tcPr marL="101600" marR="10160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87" name="ZoneTexte 86"/>
          <p:cNvSpPr txBox="1"/>
          <p:nvPr/>
        </p:nvSpPr>
        <p:spPr>
          <a:xfrm>
            <a:off x="19211953" y="19904064"/>
            <a:ext cx="7223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 smtClean="0"/>
              <a:t>Dispositif expérimentale </a:t>
            </a:r>
            <a:endParaRPr lang="fr-FR" sz="3600" b="1" dirty="0"/>
          </a:p>
        </p:txBody>
      </p:sp>
      <p:graphicFrame>
        <p:nvGraphicFramePr>
          <p:cNvPr id="88" name="Tableau 87"/>
          <p:cNvGraphicFramePr>
            <a:graphicFrameLocks noGrp="1"/>
          </p:cNvGraphicFramePr>
          <p:nvPr/>
        </p:nvGraphicFramePr>
        <p:xfrm>
          <a:off x="16783060" y="25261914"/>
          <a:ext cx="4000529" cy="1159194"/>
        </p:xfrm>
        <a:graphic>
          <a:graphicData uri="http://schemas.openxmlformats.org/drawingml/2006/table">
            <a:tbl>
              <a:tblPr/>
              <a:tblGrid>
                <a:gridCol w="4000529"/>
              </a:tblGrid>
              <a:tr h="1159194">
                <a:tc>
                  <a:txBody>
                    <a:bodyPr/>
                    <a:lstStyle/>
                    <a:p>
                      <a:pPr algn="ctr"/>
                      <a:endParaRPr lang="fr-FR" sz="2800" dirty="0" smtClean="0"/>
                    </a:p>
                    <a:p>
                      <a:pPr algn="ctr"/>
                      <a:r>
                        <a:rPr lang="fr-FR" sz="2800" dirty="0" smtClean="0"/>
                        <a:t>agitation</a:t>
                      </a:r>
                      <a:endParaRPr lang="fr-FR" sz="2800" dirty="0"/>
                    </a:p>
                  </a:txBody>
                  <a:tcPr marL="101600" marR="10160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89" name="Tableau 88"/>
          <p:cNvGraphicFramePr>
            <a:graphicFrameLocks noGrp="1"/>
          </p:cNvGraphicFramePr>
          <p:nvPr/>
        </p:nvGraphicFramePr>
        <p:xfrm>
          <a:off x="15854367" y="26976426"/>
          <a:ext cx="6000792" cy="1371600"/>
        </p:xfrm>
        <a:graphic>
          <a:graphicData uri="http://schemas.openxmlformats.org/drawingml/2006/table">
            <a:tbl>
              <a:tblPr/>
              <a:tblGrid>
                <a:gridCol w="6000792"/>
              </a:tblGrid>
              <a:tr h="1214446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 smtClean="0"/>
                        <a:t>Analyse physicochimique</a:t>
                      </a:r>
                    </a:p>
                    <a:p>
                      <a:pPr algn="ctr"/>
                      <a:r>
                        <a:rPr lang="fr-FR" sz="2800" dirty="0" smtClean="0"/>
                        <a:t>Paramètre mesuré</a:t>
                      </a:r>
                      <a:endParaRPr lang="fr-FR" sz="2800" dirty="0" smtClean="0"/>
                    </a:p>
                    <a:p>
                      <a:pPr algn="ctr"/>
                      <a:r>
                        <a:rPr lang="fr-FR" sz="2800" dirty="0" smtClean="0"/>
                        <a:t>( </a:t>
                      </a:r>
                      <a:r>
                        <a:rPr lang="fr-FR" sz="2800" dirty="0" err="1" smtClean="0"/>
                        <a:t>pH,CE</a:t>
                      </a:r>
                      <a:r>
                        <a:rPr lang="fr-FR" sz="2800" dirty="0" smtClean="0"/>
                        <a:t>, T°,taux</a:t>
                      </a:r>
                      <a:r>
                        <a:rPr lang="fr-FR" sz="2800" baseline="0" dirty="0" smtClean="0"/>
                        <a:t> d’</a:t>
                      </a:r>
                      <a:r>
                        <a:rPr lang="fr-FR" sz="2800" baseline="0" dirty="0" err="1" smtClean="0"/>
                        <a:t>oxegen</a:t>
                      </a:r>
                      <a:r>
                        <a:rPr lang="fr-FR" sz="2800" baseline="0" dirty="0" smtClean="0"/>
                        <a:t>),</a:t>
                      </a:r>
                      <a:endParaRPr lang="fr-FR" sz="2800" dirty="0"/>
                    </a:p>
                  </a:txBody>
                  <a:tcPr marL="101600" marR="10160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90" name="Tableau 89"/>
          <p:cNvGraphicFramePr>
            <a:graphicFrameLocks noGrp="1"/>
          </p:cNvGraphicFramePr>
          <p:nvPr/>
        </p:nvGraphicFramePr>
        <p:xfrm>
          <a:off x="15854367" y="29333880"/>
          <a:ext cx="5929354" cy="1168590"/>
        </p:xfrm>
        <a:graphic>
          <a:graphicData uri="http://schemas.openxmlformats.org/drawingml/2006/table">
            <a:tbl>
              <a:tblPr/>
              <a:tblGrid>
                <a:gridCol w="5929354"/>
              </a:tblGrid>
              <a:tr h="116859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 smtClean="0"/>
                        <a:t>L</a:t>
                      </a:r>
                    </a:p>
                    <a:p>
                      <a:pPr algn="ctr"/>
                      <a:r>
                        <a:rPr lang="fr-FR" sz="2800" dirty="0" smtClean="0"/>
                        <a:t>a récolte et</a:t>
                      </a:r>
                      <a:r>
                        <a:rPr lang="fr-FR" sz="2800" baseline="0" dirty="0" smtClean="0"/>
                        <a:t> le séchage</a:t>
                      </a:r>
                      <a:endParaRPr lang="fr-FR" sz="2800" dirty="0"/>
                    </a:p>
                  </a:txBody>
                  <a:tcPr marL="101600" marR="10160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91" name="Tableau 90"/>
          <p:cNvGraphicFramePr>
            <a:graphicFrameLocks noGrp="1"/>
          </p:cNvGraphicFramePr>
          <p:nvPr/>
        </p:nvGraphicFramePr>
        <p:xfrm>
          <a:off x="15711491" y="31405582"/>
          <a:ext cx="6215106" cy="1371600"/>
        </p:xfrm>
        <a:graphic>
          <a:graphicData uri="http://schemas.openxmlformats.org/drawingml/2006/table">
            <a:tbl>
              <a:tblPr/>
              <a:tblGrid>
                <a:gridCol w="6215106"/>
              </a:tblGrid>
              <a:tr h="1285884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 smtClean="0"/>
                        <a:t>Au laboratoire</a:t>
                      </a:r>
                    </a:p>
                    <a:p>
                      <a:pPr algn="ctr"/>
                      <a:r>
                        <a:rPr lang="fr-FR" sz="2800" dirty="0" smtClean="0"/>
                        <a:t>Observation microscopique</a:t>
                      </a:r>
                    </a:p>
                    <a:p>
                      <a:pPr algn="ctr"/>
                      <a:r>
                        <a:rPr lang="fr-FR" sz="2800" dirty="0" smtClean="0"/>
                        <a:t>Analyse biochimique</a:t>
                      </a:r>
                      <a:endParaRPr lang="fr-FR" sz="2800" dirty="0"/>
                    </a:p>
                  </a:txBody>
                  <a:tcPr marL="101600" marR="10160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cxnSp>
        <p:nvCxnSpPr>
          <p:cNvPr id="95" name="Connecteur droit avec flèche 94"/>
          <p:cNvCxnSpPr/>
          <p:nvPr/>
        </p:nvCxnSpPr>
        <p:spPr>
          <a:xfrm rot="5400000">
            <a:off x="18211821" y="22975898"/>
            <a:ext cx="85725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Connecteur droit avec flèche 101"/>
          <p:cNvCxnSpPr/>
          <p:nvPr/>
        </p:nvCxnSpPr>
        <p:spPr>
          <a:xfrm rot="5400000">
            <a:off x="18247540" y="24940443"/>
            <a:ext cx="785818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Connecteur droit avec flèche 106"/>
          <p:cNvCxnSpPr/>
          <p:nvPr/>
        </p:nvCxnSpPr>
        <p:spPr>
          <a:xfrm rot="5400000">
            <a:off x="18318978" y="26726393"/>
            <a:ext cx="50006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Connecteur droit avec flèche 117"/>
          <p:cNvCxnSpPr/>
          <p:nvPr/>
        </p:nvCxnSpPr>
        <p:spPr>
          <a:xfrm rot="5400000">
            <a:off x="18247540" y="28798095"/>
            <a:ext cx="785818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Connecteur droit avec flèche 126"/>
          <p:cNvCxnSpPr/>
          <p:nvPr/>
        </p:nvCxnSpPr>
        <p:spPr>
          <a:xfrm rot="5400000">
            <a:off x="18318978" y="30941235"/>
            <a:ext cx="64294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Connecteur droit avec flèche 128"/>
          <p:cNvCxnSpPr/>
          <p:nvPr/>
        </p:nvCxnSpPr>
        <p:spPr>
          <a:xfrm>
            <a:off x="21926597" y="21761452"/>
            <a:ext cx="185738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1" name="Connecteur droit avec flèche 130"/>
          <p:cNvCxnSpPr/>
          <p:nvPr/>
        </p:nvCxnSpPr>
        <p:spPr>
          <a:xfrm>
            <a:off x="21926597" y="23976030"/>
            <a:ext cx="178595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7" name="Connecteur droit avec flèche 146"/>
          <p:cNvCxnSpPr/>
          <p:nvPr/>
        </p:nvCxnSpPr>
        <p:spPr>
          <a:xfrm>
            <a:off x="21640845" y="25904856"/>
            <a:ext cx="207170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9" name="Connecteur droit avec flèche 148"/>
          <p:cNvCxnSpPr/>
          <p:nvPr/>
        </p:nvCxnSpPr>
        <p:spPr>
          <a:xfrm>
            <a:off x="22283787" y="27690806"/>
            <a:ext cx="171451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3" name="Connecteur droit avec flèche 152"/>
          <p:cNvCxnSpPr/>
          <p:nvPr/>
        </p:nvCxnSpPr>
        <p:spPr>
          <a:xfrm>
            <a:off x="22212349" y="32048524"/>
            <a:ext cx="200026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55" name="Picture 9" descr="D:\kaouthar ben nouh\mimoire master\image mimoire\IMG_19800110_162545_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355489" y="21047072"/>
            <a:ext cx="5214974" cy="1714512"/>
          </a:xfrm>
          <a:prstGeom prst="rect">
            <a:avLst/>
          </a:prstGeom>
          <a:noFill/>
        </p:spPr>
      </p:pic>
      <p:pic>
        <p:nvPicPr>
          <p:cNvPr id="156" name="Picture 10" descr="D:\kaouthar ben nouh\mimoire master\image mimoire\IMG_19800106_164032_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4284051" y="22975898"/>
            <a:ext cx="5286412" cy="1500198"/>
          </a:xfrm>
          <a:prstGeom prst="rect">
            <a:avLst/>
          </a:prstGeom>
          <a:noFill/>
        </p:spPr>
      </p:pic>
      <p:pic>
        <p:nvPicPr>
          <p:cNvPr id="157" name="Picture 11" descr="D:\BGT\Camera\318708890737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4284051" y="24761848"/>
            <a:ext cx="5361044" cy="1658978"/>
          </a:xfrm>
          <a:prstGeom prst="rect">
            <a:avLst/>
          </a:prstGeom>
          <a:noFill/>
        </p:spPr>
      </p:pic>
      <p:pic>
        <p:nvPicPr>
          <p:cNvPr id="158" name="Picture 12" descr="D:\BGT\Camera\318708892568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4212613" y="26762113"/>
            <a:ext cx="5500726" cy="2000263"/>
          </a:xfrm>
          <a:prstGeom prst="rect">
            <a:avLst/>
          </a:prstGeom>
          <a:noFill/>
        </p:spPr>
      </p:pic>
      <p:pic>
        <p:nvPicPr>
          <p:cNvPr id="159" name="Picture 1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4426927" y="30905516"/>
            <a:ext cx="5286412" cy="2357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2" name="Rectangle 161"/>
          <p:cNvSpPr/>
          <p:nvPr/>
        </p:nvSpPr>
        <p:spPr>
          <a:xfrm>
            <a:off x="15568615" y="33548723"/>
            <a:ext cx="147113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800" b="1" dirty="0" smtClean="0">
                <a:latin typeface="Arial Black" pitchFamily="34" charset="0"/>
              </a:rPr>
              <a:t>Tableau.2: Composition chimique </a:t>
            </a:r>
            <a:r>
              <a:rPr lang="fr-FR" sz="2800" b="1" dirty="0" smtClean="0">
                <a:latin typeface="Arial Black" pitchFamily="34" charset="0"/>
              </a:rPr>
              <a:t>milieu </a:t>
            </a:r>
            <a:r>
              <a:rPr lang="fr-FR" sz="2800" b="1" dirty="0" smtClean="0">
                <a:latin typeface="Arial Black" pitchFamily="34" charset="0"/>
              </a:rPr>
              <a:t>de culture (SAGGAI, 2008</a:t>
            </a:r>
            <a:r>
              <a:rPr lang="fr-FR" sz="3200" b="1" dirty="0" smtClean="0">
                <a:latin typeface="Arial Black" pitchFamily="34" charset="0"/>
              </a:rPr>
              <a:t>) </a:t>
            </a:r>
            <a:endParaRPr lang="fr-FR" sz="3200" dirty="0">
              <a:latin typeface="Arial Black" pitchFamily="34" charset="0"/>
            </a:endParaRPr>
          </a:p>
        </p:txBody>
      </p:sp>
      <p:pic>
        <p:nvPicPr>
          <p:cNvPr id="163" name="Picture 14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6711624" y="34191665"/>
            <a:ext cx="1214446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4" name="ZoneTexte 163"/>
          <p:cNvSpPr txBox="1"/>
          <p:nvPr/>
        </p:nvSpPr>
        <p:spPr>
          <a:xfrm>
            <a:off x="17926069" y="36549118"/>
            <a:ext cx="97631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latin typeface="Arial Black" pitchFamily="34" charset="0"/>
              </a:rPr>
              <a:t>L’</a:t>
            </a:r>
            <a:r>
              <a:rPr lang="fr-FR" sz="2800" dirty="0" err="1" smtClean="0">
                <a:latin typeface="Arial Black" pitchFamily="34" charset="0"/>
              </a:rPr>
              <a:t>interet</a:t>
            </a:r>
            <a:r>
              <a:rPr lang="fr-FR" sz="2800" dirty="0" smtClean="0">
                <a:latin typeface="Arial Black" pitchFamily="34" charset="0"/>
              </a:rPr>
              <a:t> et les utilisations</a:t>
            </a:r>
            <a:endParaRPr lang="fr-FR" sz="2800" dirty="0">
              <a:latin typeface="Arial Black" pitchFamily="34" charset="0"/>
            </a:endParaRPr>
          </a:p>
        </p:txBody>
      </p:sp>
      <p:pic>
        <p:nvPicPr>
          <p:cNvPr id="165" name="Picture 17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8854763" y="37120622"/>
            <a:ext cx="257176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6" name="Flèche droite 165"/>
          <p:cNvSpPr/>
          <p:nvPr/>
        </p:nvSpPr>
        <p:spPr>
          <a:xfrm>
            <a:off x="21640845" y="37477812"/>
            <a:ext cx="2357454" cy="785818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8" name="Ellipse 167"/>
          <p:cNvSpPr/>
          <p:nvPr/>
        </p:nvSpPr>
        <p:spPr>
          <a:xfrm>
            <a:off x="25141307" y="37120622"/>
            <a:ext cx="3643338" cy="1357322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fr-FR" sz="2800" b="1" dirty="0" smtClean="0"/>
              <a:t>Anti maladie, anti cancer, désintoxication</a:t>
            </a:r>
            <a:endParaRPr lang="fr-FR" sz="2800" b="1" dirty="0"/>
          </a:p>
        </p:txBody>
      </p:sp>
      <p:pic>
        <p:nvPicPr>
          <p:cNvPr id="169" name="Picture 18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18997639" y="39192324"/>
            <a:ext cx="2286016" cy="1587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0" name="Flèche droite 169"/>
          <p:cNvSpPr/>
          <p:nvPr/>
        </p:nvSpPr>
        <p:spPr>
          <a:xfrm>
            <a:off x="21783721" y="39549514"/>
            <a:ext cx="2357454" cy="785818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71" name="Picture 19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18854763" y="40692523"/>
            <a:ext cx="250033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2" name="Flèche droite 171"/>
          <p:cNvSpPr/>
          <p:nvPr/>
        </p:nvSpPr>
        <p:spPr>
          <a:xfrm>
            <a:off x="21926597" y="40978274"/>
            <a:ext cx="2357454" cy="785818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3" name="Ellipse 172"/>
          <p:cNvSpPr/>
          <p:nvPr/>
        </p:nvSpPr>
        <p:spPr>
          <a:xfrm>
            <a:off x="25284183" y="38906572"/>
            <a:ext cx="3286148" cy="1357322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800" b="1" dirty="0" err="1" smtClean="0"/>
              <a:t>Paux,yaux,cheveaux</a:t>
            </a:r>
            <a:endParaRPr lang="fr-FR" sz="2800" b="1" dirty="0"/>
          </a:p>
        </p:txBody>
      </p:sp>
      <p:sp>
        <p:nvSpPr>
          <p:cNvPr id="174" name="Ellipse 173"/>
          <p:cNvSpPr/>
          <p:nvPr/>
        </p:nvSpPr>
        <p:spPr>
          <a:xfrm>
            <a:off x="25212745" y="40621084"/>
            <a:ext cx="3357586" cy="158754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3600" b="1" dirty="0" smtClean="0"/>
              <a:t>Cholestérol ,régime</a:t>
            </a:r>
            <a:r>
              <a:rPr lang="fr-FR" sz="3600" dirty="0" smtClean="0"/>
              <a:t>, </a:t>
            </a:r>
            <a:endParaRPr lang="fr-FR" sz="3600" dirty="0"/>
          </a:p>
        </p:txBody>
      </p:sp>
      <p:sp>
        <p:nvSpPr>
          <p:cNvPr id="175" name="Rectangle 174"/>
          <p:cNvSpPr/>
          <p:nvPr/>
        </p:nvSpPr>
        <p:spPr>
          <a:xfrm>
            <a:off x="12782533" y="41121150"/>
            <a:ext cx="55721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800" b="1" dirty="0" smtClean="0">
                <a:latin typeface="Arial Black" pitchFamily="34" charset="0"/>
              </a:rPr>
              <a:t>Année universitaire</a:t>
            </a:r>
          </a:p>
          <a:p>
            <a:pPr algn="ctr"/>
            <a:r>
              <a:rPr lang="fr-FR" sz="2800" b="1" dirty="0" smtClean="0">
                <a:latin typeface="Arial Black" pitchFamily="34" charset="0"/>
              </a:rPr>
              <a:t>2014/2015</a:t>
            </a:r>
            <a:endParaRPr lang="fr-FR" sz="28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1338</TotalTime>
  <Words>437</Words>
  <PresentationFormat>Personnalisé</PresentationFormat>
  <Paragraphs>94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Diapositive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DAHMANE</dc:creator>
  <cp:lastModifiedBy>Admin</cp:lastModifiedBy>
  <cp:revision>236</cp:revision>
  <dcterms:created xsi:type="dcterms:W3CDTF">2015-02-17T20:41:29Z</dcterms:created>
  <dcterms:modified xsi:type="dcterms:W3CDTF">2015-03-03T13:13:42Z</dcterms:modified>
</cp:coreProperties>
</file>