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"/>
  </p:notesMasterIdLst>
  <p:sldIdLst>
    <p:sldId id="256" r:id="rId2"/>
  </p:sldIdLst>
  <p:sldSz cx="28803600" cy="43205400"/>
  <p:notesSz cx="6858000" cy="9144000"/>
  <p:defaultTextStyle>
    <a:defPPr>
      <a:defRPr lang="ar-DZ"/>
    </a:defPPr>
    <a:lvl1pPr marL="0" algn="r" defTabSz="4114800" rtl="1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1pPr>
    <a:lvl2pPr marL="2057400" algn="r" defTabSz="4114800" rtl="1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2pPr>
    <a:lvl3pPr marL="4114800" algn="r" defTabSz="4114800" rtl="1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3pPr>
    <a:lvl4pPr marL="6172200" algn="r" defTabSz="4114800" rtl="1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4pPr>
    <a:lvl5pPr marL="8229600" algn="r" defTabSz="4114800" rtl="1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5pPr>
    <a:lvl6pPr marL="10287000" algn="r" defTabSz="4114800" rtl="1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6pPr>
    <a:lvl7pPr marL="12344400" algn="r" defTabSz="4114800" rtl="1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7pPr>
    <a:lvl8pPr marL="14401800" algn="r" defTabSz="4114800" rtl="1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8pPr>
    <a:lvl9pPr marL="16459200" algn="r" defTabSz="4114800" rtl="1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30" d="100"/>
          <a:sy n="30" d="100"/>
        </p:scale>
        <p:origin x="510" y="-78"/>
      </p:cViewPr>
      <p:guideLst>
        <p:guide orient="horz" pos="13608"/>
        <p:guide pos="90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DZ" dirty="0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022DDB1-61C7-4DEA-AF55-F03CBC464D34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685800"/>
            <a:ext cx="228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DZ" dirty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DZ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6218CF7-A354-407C-B88A-AD253159F27B}" type="slidenum">
              <a:rPr lang="ar-DZ" smtClean="0"/>
              <a:pPr/>
              <a:t>‹#›</a:t>
            </a:fld>
            <a:endParaRPr lang="ar-D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4114800" rtl="1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1pPr>
    <a:lvl2pPr marL="2057400" algn="r" defTabSz="4114800" rtl="1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2pPr>
    <a:lvl3pPr marL="4114800" algn="r" defTabSz="4114800" rtl="1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3pPr>
    <a:lvl4pPr marL="6172200" algn="r" defTabSz="4114800" rtl="1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4pPr>
    <a:lvl5pPr marL="8229600" algn="r" defTabSz="4114800" rtl="1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5pPr>
    <a:lvl6pPr marL="10287000" algn="r" defTabSz="4114800" rtl="1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6pPr>
    <a:lvl7pPr marL="12344400" algn="r" defTabSz="4114800" rtl="1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7pPr>
    <a:lvl8pPr marL="14401800" algn="r" defTabSz="4114800" rtl="1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8pPr>
    <a:lvl9pPr marL="16459200" algn="r" defTabSz="4114800" rtl="1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noProof="0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18CF7-A354-407C-B88A-AD253159F27B}" type="slidenum">
              <a:rPr lang="ar-DZ" smtClean="0"/>
              <a:pPr/>
              <a:t>1</a:t>
            </a:fld>
            <a:endParaRPr lang="ar-DZ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620202" y="33704386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 dirty="0"/>
          </a:p>
        </p:txBody>
      </p:sp>
      <p:sp>
        <p:nvSpPr>
          <p:cNvPr id="29" name="عنوان 28"/>
          <p:cNvSpPr>
            <a:spLocks noGrp="1"/>
          </p:cNvSpPr>
          <p:nvPr>
            <p:ph type="ctrTitle"/>
          </p:nvPr>
        </p:nvSpPr>
        <p:spPr>
          <a:xfrm>
            <a:off x="1200150" y="30576492"/>
            <a:ext cx="26643330" cy="7700963"/>
          </a:xfrm>
        </p:spPr>
        <p:txBody>
          <a:bodyPr anchor="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200150" y="24483060"/>
            <a:ext cx="26643330" cy="5760720"/>
          </a:xfrm>
        </p:spPr>
        <p:txBody>
          <a:bodyPr anchor="b"/>
          <a:lstStyle>
            <a:lvl1pPr marL="0" indent="0" algn="l">
              <a:buNone/>
              <a:defRPr sz="10800">
                <a:solidFill>
                  <a:schemeClr val="tx2">
                    <a:shade val="75000"/>
                  </a:schemeClr>
                </a:solidFill>
              </a:defRPr>
            </a:lvl1pPr>
            <a:lvl2pPr marL="2057400" indent="0" algn="ctr">
              <a:buNone/>
            </a:lvl2pPr>
            <a:lvl3pPr marL="4114800" indent="0" algn="ctr">
              <a:buNone/>
            </a:lvl3pPr>
            <a:lvl4pPr marL="6172200" indent="0" algn="ctr">
              <a:buNone/>
            </a:lvl4pPr>
            <a:lvl5pPr marL="8229600" indent="0" algn="ctr">
              <a:buNone/>
            </a:lvl5pPr>
            <a:lvl6pPr marL="10287000" indent="0" algn="ctr">
              <a:buNone/>
            </a:lvl6pPr>
            <a:lvl7pPr marL="12344400" indent="0" algn="ctr">
              <a:buNone/>
            </a:lvl7pPr>
            <a:lvl8pPr marL="14401800" indent="0" algn="ctr">
              <a:buNone/>
            </a:lvl8pPr>
            <a:lvl9pPr marL="164592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16" name="عنصر نائب للتاريخ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>
          <a:xfrm>
            <a:off x="25923240" y="40785898"/>
            <a:ext cx="2390699" cy="1555394"/>
          </a:xfrm>
        </p:spPr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1602700" y="3460442"/>
            <a:ext cx="5760720" cy="36864608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440180" y="3460442"/>
            <a:ext cx="19682460" cy="36864608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وان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7" name="عنصر نائب للمحتوى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>
          <a:xfrm>
            <a:off x="11281410" y="480063"/>
            <a:ext cx="9121140" cy="1820228"/>
          </a:xfrm>
        </p:spPr>
        <p:txBody>
          <a:bodyPr/>
          <a:lstStyle/>
          <a:p>
            <a:endParaRPr lang="ar-DZ" dirty="0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>
          <a:xfrm>
            <a:off x="25923240" y="40785898"/>
            <a:ext cx="2390699" cy="1555394"/>
          </a:xfrm>
        </p:spPr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620202" y="21702886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 dirty="0"/>
          </a:p>
        </p:txBody>
      </p:sp>
      <p:sp>
        <p:nvSpPr>
          <p:cNvPr id="6" name="عنصر نائب للنص 5"/>
          <p:cNvSpPr>
            <a:spLocks noGrp="1"/>
          </p:cNvSpPr>
          <p:nvPr>
            <p:ph type="body" idx="1"/>
          </p:nvPr>
        </p:nvSpPr>
        <p:spPr>
          <a:xfrm>
            <a:off x="1200150" y="10561320"/>
            <a:ext cx="26643330" cy="7680960"/>
          </a:xfrm>
        </p:spPr>
        <p:txBody>
          <a:bodyPr anchor="b"/>
          <a:lstStyle>
            <a:lvl1pPr marL="0" indent="0" algn="r">
              <a:buNone/>
              <a:defRPr sz="9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9" name="عنصر نائب للتاريخ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11" name="عنصر نائب للتذييل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>
          <a:xfrm>
            <a:off x="568496" y="18566638"/>
            <a:ext cx="27363420" cy="7464398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عنوان 19"/>
          <p:cNvSpPr>
            <a:spLocks noGrp="1"/>
          </p:cNvSpPr>
          <p:nvPr>
            <p:ph type="title"/>
          </p:nvPr>
        </p:nvSpPr>
        <p:spPr>
          <a:xfrm>
            <a:off x="950519" y="2880360"/>
            <a:ext cx="27363420" cy="529986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4" name="عنصر نائب للمحتوى 13"/>
          <p:cNvSpPr>
            <a:spLocks noGrp="1"/>
          </p:cNvSpPr>
          <p:nvPr>
            <p:ph sz="half" idx="1"/>
          </p:nvPr>
        </p:nvSpPr>
        <p:spPr>
          <a:xfrm>
            <a:off x="960120" y="10081260"/>
            <a:ext cx="13201650" cy="29763720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half" idx="2"/>
          </p:nvPr>
        </p:nvSpPr>
        <p:spPr>
          <a:xfrm>
            <a:off x="14641830" y="10081260"/>
            <a:ext cx="13681710" cy="29763720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1" name="عنصر نائب للتاريخ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31" name="عنصر نائب لرقم الشريحة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عنوان 28"/>
          <p:cNvSpPr>
            <a:spLocks noGrp="1"/>
          </p:cNvSpPr>
          <p:nvPr>
            <p:ph type="title"/>
          </p:nvPr>
        </p:nvSpPr>
        <p:spPr>
          <a:xfrm>
            <a:off x="960120" y="34084260"/>
            <a:ext cx="27123390" cy="5560695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886549" y="4200525"/>
            <a:ext cx="13515251" cy="4030501"/>
          </a:xfrm>
        </p:spPr>
        <p:txBody>
          <a:bodyPr anchor="ctr"/>
          <a:lstStyle>
            <a:lvl1pPr marL="0" indent="0">
              <a:buNone/>
              <a:defRPr sz="8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000" b="1"/>
            </a:lvl2pPr>
            <a:lvl3pPr>
              <a:buNone/>
              <a:defRPr sz="8100" b="1"/>
            </a:lvl3pPr>
            <a:lvl4pPr>
              <a:buNone/>
              <a:defRPr sz="7200" b="1"/>
            </a:lvl4pPr>
            <a:lvl5pPr>
              <a:buNone/>
              <a:defRPr sz="72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25" name="عنصر نائب للنص 24"/>
          <p:cNvSpPr>
            <a:spLocks noGrp="1"/>
          </p:cNvSpPr>
          <p:nvPr>
            <p:ph type="body" sz="half" idx="3"/>
          </p:nvPr>
        </p:nvSpPr>
        <p:spPr>
          <a:xfrm>
            <a:off x="14631830" y="4200525"/>
            <a:ext cx="13520559" cy="4030501"/>
          </a:xfrm>
        </p:spPr>
        <p:txBody>
          <a:bodyPr anchor="ctr"/>
          <a:lstStyle>
            <a:lvl1pPr marL="0" indent="0">
              <a:buNone/>
              <a:defRPr sz="8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000" b="1"/>
            </a:lvl2pPr>
            <a:lvl3pPr>
              <a:buNone/>
              <a:defRPr sz="8100" b="1"/>
            </a:lvl3pPr>
            <a:lvl4pPr>
              <a:buNone/>
              <a:defRPr sz="7200" b="1"/>
            </a:lvl4pPr>
            <a:lvl5pPr>
              <a:buNone/>
              <a:defRPr sz="72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2"/>
          </p:nvPr>
        </p:nvSpPr>
        <p:spPr>
          <a:xfrm>
            <a:off x="886549" y="8291036"/>
            <a:ext cx="13515251" cy="24833107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8" name="عنصر نائب للمحتوى 27"/>
          <p:cNvSpPr>
            <a:spLocks noGrp="1"/>
          </p:cNvSpPr>
          <p:nvPr>
            <p:ph sz="quarter" idx="4"/>
          </p:nvPr>
        </p:nvSpPr>
        <p:spPr>
          <a:xfrm>
            <a:off x="14643500" y="8291036"/>
            <a:ext cx="13508888" cy="24833107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25923240" y="40805100"/>
            <a:ext cx="2400300" cy="1555394"/>
          </a:xfrm>
        </p:spPr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1620202" y="37924743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عنوان 29"/>
          <p:cNvSpPr>
            <a:spLocks noGrp="1"/>
          </p:cNvSpPr>
          <p:nvPr>
            <p:ph type="title"/>
          </p:nvPr>
        </p:nvSpPr>
        <p:spPr>
          <a:xfrm>
            <a:off x="950519" y="2880360"/>
            <a:ext cx="27363420" cy="529986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21" name="عنصر نائب للتذييل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24" name="عنصر نائب للتذييل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1620202" y="36849440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 dirty="0"/>
          </a:p>
        </p:txBody>
      </p:sp>
      <p:sp>
        <p:nvSpPr>
          <p:cNvPr id="12" name="عنوان 11"/>
          <p:cNvSpPr>
            <a:spLocks noGrp="1"/>
          </p:cNvSpPr>
          <p:nvPr>
            <p:ph type="title"/>
          </p:nvPr>
        </p:nvSpPr>
        <p:spPr>
          <a:xfrm>
            <a:off x="1440180" y="34564320"/>
            <a:ext cx="26643330" cy="3280410"/>
          </a:xfrm>
        </p:spPr>
        <p:txBody>
          <a:bodyPr anchor="ctr"/>
          <a:lstStyle>
            <a:lvl1pPr algn="l">
              <a:buNone/>
              <a:defRPr sz="9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6" name="عنصر نائب للنص 25"/>
          <p:cNvSpPr>
            <a:spLocks noGrp="1"/>
          </p:cNvSpPr>
          <p:nvPr>
            <p:ph type="body" idx="2"/>
          </p:nvPr>
        </p:nvSpPr>
        <p:spPr>
          <a:xfrm>
            <a:off x="1440182" y="3840480"/>
            <a:ext cx="9476186" cy="30243780"/>
          </a:xfrm>
        </p:spPr>
        <p:txBody>
          <a:bodyPr/>
          <a:lstStyle>
            <a:lvl1pPr marL="0" indent="0">
              <a:buNone/>
              <a:defRPr sz="6300"/>
            </a:lvl1pPr>
            <a:lvl2pPr>
              <a:buNone/>
              <a:defRPr sz="5400"/>
            </a:lvl2pPr>
            <a:lvl3pPr>
              <a:buNone/>
              <a:defRPr sz="4500"/>
            </a:lvl3pPr>
            <a:lvl4pPr>
              <a:buNone/>
              <a:defRPr sz="4100"/>
            </a:lvl4pPr>
            <a:lvl5pPr>
              <a:buNone/>
              <a:defRPr sz="41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4" name="عنصر نائب للمحتوى 13"/>
          <p:cNvSpPr>
            <a:spLocks noGrp="1"/>
          </p:cNvSpPr>
          <p:nvPr>
            <p:ph sz="half" idx="1"/>
          </p:nvPr>
        </p:nvSpPr>
        <p:spPr>
          <a:xfrm>
            <a:off x="11261407" y="3840480"/>
            <a:ext cx="16822103" cy="30243780"/>
          </a:xfrm>
        </p:spPr>
        <p:txBody>
          <a:bodyPr/>
          <a:lstStyle>
            <a:lvl1pPr>
              <a:defRPr sz="14400"/>
            </a:lvl1pPr>
            <a:lvl2pPr>
              <a:defRPr sz="12600"/>
            </a:lvl2pPr>
            <a:lvl3pPr>
              <a:defRPr sz="10800"/>
            </a:lvl3pPr>
            <a:lvl4pPr>
              <a:defRPr sz="9000"/>
            </a:lvl4pPr>
            <a:lvl5pPr>
              <a:defRPr sz="9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29" name="عنصر نائب للتذييل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عنصر نائب للصورة 12"/>
          <p:cNvSpPr>
            <a:spLocks noGrp="1"/>
          </p:cNvSpPr>
          <p:nvPr>
            <p:ph type="pic" idx="1"/>
          </p:nvPr>
        </p:nvSpPr>
        <p:spPr>
          <a:xfrm>
            <a:off x="11041380" y="3884794"/>
            <a:ext cx="15841980" cy="2304288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14400"/>
            </a:lvl1pPr>
          </a:lstStyle>
          <a:p>
            <a:r>
              <a:rPr kumimoji="0" lang="ar-SA" dirty="0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31" name="عنصر نائب لرقم الشريحة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  <p:sp>
        <p:nvSpPr>
          <p:cNvPr id="17" name="عنوان 16"/>
          <p:cNvSpPr>
            <a:spLocks noGrp="1"/>
          </p:cNvSpPr>
          <p:nvPr>
            <p:ph type="title"/>
          </p:nvPr>
        </p:nvSpPr>
        <p:spPr>
          <a:xfrm>
            <a:off x="1200150" y="31460688"/>
            <a:ext cx="18482310" cy="3290414"/>
          </a:xfrm>
        </p:spPr>
        <p:txBody>
          <a:bodyPr anchor="ctr"/>
          <a:lstStyle>
            <a:lvl1pPr algn="l">
              <a:buNone/>
              <a:defRPr sz="9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6" name="عنصر نائب للنص 25"/>
          <p:cNvSpPr>
            <a:spLocks noGrp="1"/>
          </p:cNvSpPr>
          <p:nvPr>
            <p:ph type="body" sz="half" idx="2"/>
          </p:nvPr>
        </p:nvSpPr>
        <p:spPr>
          <a:xfrm>
            <a:off x="1200150" y="34859273"/>
            <a:ext cx="18482310" cy="4840605"/>
          </a:xfrm>
        </p:spPr>
        <p:txBody>
          <a:bodyPr lIns="493776" tIns="0"/>
          <a:lstStyle>
            <a:lvl1pPr marL="0" indent="0">
              <a:buNone/>
              <a:defRPr sz="6300"/>
            </a:lvl1pPr>
            <a:lvl2pPr>
              <a:defRPr sz="5400"/>
            </a:lvl2pPr>
            <a:lvl3pPr>
              <a:defRPr sz="4500"/>
            </a:lvl3pPr>
            <a:lvl4pPr>
              <a:defRPr sz="4100"/>
            </a:lvl4pPr>
            <a:lvl5pPr>
              <a:defRPr sz="41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620202" y="6620661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 dirty="0"/>
          </a:p>
        </p:txBody>
      </p:sp>
      <p:sp>
        <p:nvSpPr>
          <p:cNvPr id="8" name="عنصر نائب للنص 7"/>
          <p:cNvSpPr>
            <a:spLocks noGrp="1"/>
          </p:cNvSpPr>
          <p:nvPr>
            <p:ph type="body" idx="1"/>
          </p:nvPr>
        </p:nvSpPr>
        <p:spPr>
          <a:xfrm>
            <a:off x="960120" y="9791224"/>
            <a:ext cx="27363420" cy="28513567"/>
          </a:xfrm>
          <a:prstGeom prst="rect">
            <a:avLst/>
          </a:prstGeom>
        </p:spPr>
        <p:txBody>
          <a:bodyPr vert="horz" lIns="411480" tIns="205740" rIns="411480" bIns="205740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تاريخ 10"/>
          <p:cNvSpPr>
            <a:spLocks noGrp="1"/>
          </p:cNvSpPr>
          <p:nvPr>
            <p:ph type="dt" sz="half" idx="2"/>
          </p:nvPr>
        </p:nvSpPr>
        <p:spPr>
          <a:xfrm>
            <a:off x="20402550" y="480063"/>
            <a:ext cx="7920990" cy="1820228"/>
          </a:xfrm>
          <a:prstGeom prst="rect">
            <a:avLst/>
          </a:prstGeom>
        </p:spPr>
        <p:txBody>
          <a:bodyPr vert="horz" lIns="411480" tIns="205740" rIns="411480" bIns="205740"/>
          <a:lstStyle>
            <a:lvl1pPr algn="l" eaLnBrk="1" latinLnBrk="0" hangingPunct="1">
              <a:defRPr kumimoji="0" sz="5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A280733-E0E9-49A9-AB37-781337918273}" type="datetimeFigureOut">
              <a:rPr lang="ar-DZ" smtClean="0"/>
              <a:pPr/>
              <a:t>26-04-1436</a:t>
            </a:fld>
            <a:endParaRPr lang="ar-DZ" dirty="0"/>
          </a:p>
        </p:txBody>
      </p:sp>
      <p:sp>
        <p:nvSpPr>
          <p:cNvPr id="28" name="عنصر نائب للتذييل 27"/>
          <p:cNvSpPr>
            <a:spLocks noGrp="1"/>
          </p:cNvSpPr>
          <p:nvPr>
            <p:ph type="ftr" sz="quarter" idx="3"/>
          </p:nvPr>
        </p:nvSpPr>
        <p:spPr>
          <a:xfrm>
            <a:off x="9841230" y="480063"/>
            <a:ext cx="10561320" cy="1820228"/>
          </a:xfrm>
          <a:prstGeom prst="rect">
            <a:avLst/>
          </a:prstGeom>
        </p:spPr>
        <p:txBody>
          <a:bodyPr vert="horz" lIns="411480" tIns="205740" rIns="411480" bIns="205740"/>
          <a:lstStyle>
            <a:lvl1pPr algn="r" eaLnBrk="1" latinLnBrk="0" hangingPunct="1">
              <a:defRPr kumimoji="0" sz="5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ar-DZ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4"/>
          </p:nvPr>
        </p:nvSpPr>
        <p:spPr>
          <a:xfrm>
            <a:off x="25923240" y="40805103"/>
            <a:ext cx="2400300" cy="1540193"/>
          </a:xfrm>
          <a:prstGeom prst="rect">
            <a:avLst/>
          </a:prstGeom>
        </p:spPr>
        <p:txBody>
          <a:bodyPr vert="horz" lIns="411480" tIns="205740" rIns="411480" bIns="205740"/>
          <a:lstStyle>
            <a:lvl1pPr algn="r" eaLnBrk="1" latinLnBrk="0" hangingPunct="1">
              <a:defRPr kumimoji="0" sz="5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60BFA3-0DD9-4020-BB5E-7A1319481C57}" type="slidenum">
              <a:rPr lang="ar-DZ" smtClean="0"/>
              <a:pPr/>
              <a:t>‹#›</a:t>
            </a:fld>
            <a:endParaRPr lang="ar-DZ" dirty="0"/>
          </a:p>
        </p:txBody>
      </p:sp>
      <p:sp>
        <p:nvSpPr>
          <p:cNvPr id="10" name="عنصر نائب للعنوان 9"/>
          <p:cNvSpPr>
            <a:spLocks noGrp="1"/>
          </p:cNvSpPr>
          <p:nvPr>
            <p:ph type="title"/>
          </p:nvPr>
        </p:nvSpPr>
        <p:spPr>
          <a:xfrm>
            <a:off x="960120" y="2880360"/>
            <a:ext cx="27363420" cy="5280660"/>
          </a:xfrm>
          <a:prstGeom prst="rect">
            <a:avLst/>
          </a:prstGeom>
        </p:spPr>
        <p:txBody>
          <a:bodyPr vert="horz" lIns="411480" tIns="205740" rIns="411480" bIns="205740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1620202" y="6620661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 dirty="0"/>
          </a:p>
        </p:txBody>
      </p:sp>
      <p:sp>
        <p:nvSpPr>
          <p:cNvPr id="12" name="رابط مستقيم 11"/>
          <p:cNvSpPr>
            <a:spLocks noChangeShapeType="1"/>
          </p:cNvSpPr>
          <p:nvPr/>
        </p:nvSpPr>
        <p:spPr bwMode="auto">
          <a:xfrm>
            <a:off x="1620202" y="6665315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162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1543050" indent="-154305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14400" kern="1200">
          <a:solidFill>
            <a:schemeClr val="tx2"/>
          </a:solidFill>
          <a:latin typeface="+mn-lt"/>
          <a:ea typeface="+mn-ea"/>
          <a:cs typeface="+mn-cs"/>
        </a:defRPr>
      </a:lvl1pPr>
      <a:lvl2pPr marL="3343275" indent="-1285875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12600" kern="1200">
          <a:solidFill>
            <a:schemeClr val="tx2"/>
          </a:solidFill>
          <a:latin typeface="+mn-lt"/>
          <a:ea typeface="+mn-ea"/>
          <a:cs typeface="+mn-cs"/>
        </a:defRPr>
      </a:lvl2pPr>
      <a:lvl3pPr marL="5143500" indent="-10287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10800" kern="1200">
          <a:solidFill>
            <a:schemeClr val="tx2"/>
          </a:solidFill>
          <a:latin typeface="+mn-lt"/>
          <a:ea typeface="+mn-ea"/>
          <a:cs typeface="+mn-cs"/>
        </a:defRPr>
      </a:lvl3pPr>
      <a:lvl4pPr marL="7200900" indent="-10287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9000" kern="1200">
          <a:solidFill>
            <a:schemeClr val="tx2"/>
          </a:solidFill>
          <a:latin typeface="+mn-lt"/>
          <a:ea typeface="+mn-ea"/>
          <a:cs typeface="+mn-cs"/>
        </a:defRPr>
      </a:lvl4pPr>
      <a:lvl5pPr marL="92583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8100" kern="1200">
          <a:solidFill>
            <a:schemeClr val="tx2"/>
          </a:solidFill>
          <a:latin typeface="+mn-lt"/>
          <a:ea typeface="+mn-ea"/>
          <a:cs typeface="+mn-cs"/>
        </a:defRPr>
      </a:lvl5pPr>
      <a:lvl6pPr marL="113157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8100" kern="1200">
          <a:solidFill>
            <a:schemeClr val="tx2"/>
          </a:solidFill>
          <a:latin typeface="+mn-lt"/>
          <a:ea typeface="+mn-ea"/>
          <a:cs typeface="+mn-cs"/>
        </a:defRPr>
      </a:lvl6pPr>
      <a:lvl7pPr marL="133731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7200" kern="1200">
          <a:solidFill>
            <a:schemeClr val="tx2"/>
          </a:solidFill>
          <a:latin typeface="+mn-lt"/>
          <a:ea typeface="+mn-ea"/>
          <a:cs typeface="+mn-cs"/>
        </a:defRPr>
      </a:lvl7pPr>
      <a:lvl8pPr marL="154305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72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174879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63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172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287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459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828" y="528490"/>
            <a:ext cx="450059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7472314" y="1314309"/>
            <a:ext cx="12001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FACULTE DES SCIENCES NATURELLE DE LA VIE </a:t>
            </a:r>
          </a:p>
        </p:txBody>
      </p:sp>
      <p:pic>
        <p:nvPicPr>
          <p:cNvPr id="7" name="Imag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02988" y="671366"/>
            <a:ext cx="414340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Image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58594" y="19102370"/>
            <a:ext cx="7858180" cy="671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مستطيل مستدير الزوايا 22"/>
          <p:cNvSpPr/>
          <p:nvPr/>
        </p:nvSpPr>
        <p:spPr>
          <a:xfrm>
            <a:off x="1257208" y="6672158"/>
            <a:ext cx="26789250" cy="25003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1685836" y="6957910"/>
            <a:ext cx="25860556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INTRODUCTION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L'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levage ovin occupe une place tr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importante dans le domaine de la production animale en Alg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rie (</a:t>
            </a:r>
            <a:r>
              <a:rPr kumimoji="0" lang="fr-FR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Chellig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1992).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Plusieurs travaux sur les ovins portant essentiellement sur la reproduction et sa maitrise ont 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effectu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Alg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rie (Abbas et </a:t>
            </a:r>
            <a:r>
              <a:rPr kumimoji="0" lang="fr-FR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al.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2002, </a:t>
            </a:r>
            <a:r>
              <a:rPr kumimoji="0" lang="fr-FR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Dekhili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et </a:t>
            </a:r>
            <a:r>
              <a:rPr kumimoji="0" lang="fr-FR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Aggoun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2007) cependant les travaux concernant la caract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risation ph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notypique (Morphologie) des ovins sont rares.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مستطيل مستدير الزوايا 24"/>
          <p:cNvSpPr/>
          <p:nvPr/>
        </p:nvSpPr>
        <p:spPr>
          <a:xfrm>
            <a:off x="1185770" y="9529678"/>
            <a:ext cx="27146440" cy="26432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1900150" y="9815430"/>
            <a:ext cx="2543192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Les objectifs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fr-FR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Les objectifs 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recherch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dans cette 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tude consistent 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caract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riser morphologiquement la race qui existe dans notre r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gion. 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Pour r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aliser cette 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tude nous avons scind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notre travail en deux parties 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 premi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 partie consiste en une recherche bibliographique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 deuxi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 partie pratique, rapporte le mat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riel et la m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thodologie d'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tude o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ù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nous avons pr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sent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la r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gion d'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tude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1185770" y="12458636"/>
            <a:ext cx="27103678" cy="39290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 defTabSz="914400" rtl="0" fontAlgn="base">
              <a:spcBef>
                <a:spcPct val="0"/>
              </a:spcBef>
              <a:spcAft>
                <a:spcPct val="0"/>
              </a:spcAft>
            </a:pPr>
            <a:endParaRPr lang="fr-FR" sz="2800" b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defTabSz="914400" rtl="0" fontAlgn="base">
              <a:spcBef>
                <a:spcPct val="0"/>
              </a:spcBef>
              <a:spcAft>
                <a:spcPct val="0"/>
              </a:spcAft>
            </a:pPr>
            <a:endParaRPr lang="fr-FR" sz="2800" b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defTabSz="914400" rtl="0" fontAlgn="base">
              <a:spcBef>
                <a:spcPct val="0"/>
              </a:spcBef>
              <a:spcAft>
                <a:spcPct val="0"/>
              </a:spcAft>
            </a:pPr>
            <a:endParaRPr lang="fr-FR" sz="2800" b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l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fr-FR" sz="2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Méthode de Mensurations :  </a:t>
            </a:r>
            <a:endPara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defTabSz="914400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Ensemble des mesures effectu</a:t>
            </a:r>
            <a:r>
              <a:rPr lang="fr-FR" sz="2800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es, </a:t>
            </a:r>
            <a:r>
              <a:rPr lang="fr-FR" sz="2800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lang="fr-FR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la toise ou au ruban m</a:t>
            </a:r>
            <a:r>
              <a:rPr lang="fr-FR" sz="2800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trique, pour l</a:t>
            </a:r>
            <a:r>
              <a:rPr lang="fr-FR" sz="2800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fr-FR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appr</a:t>
            </a:r>
            <a:r>
              <a:rPr lang="fr-FR" sz="2800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ciation objective du format et de la conformation des animaux, exemple : longueur total, la hauteur     au  garrot, tour de poitrine, </a:t>
            </a:r>
            <a:r>
              <a:rPr lang="fr-FR" sz="2800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etc</a:t>
            </a:r>
            <a:r>
              <a:rPr lang="fr-FR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fr-FR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2328778" y="12887264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Matériels et méthodes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8115256" y="1885813"/>
            <a:ext cx="95726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fr-FR" sz="3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épartement des sciences agronomiques</a:t>
            </a: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8829636" y="2457316"/>
            <a:ext cx="914406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57700" algn="l"/>
                <a:tab pos="5105400" algn="l"/>
              </a:tabLst>
            </a:pPr>
            <a:r>
              <a:rPr kumimoji="0" lang="fr-FR" sz="320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Présentation De MEMOIRE DE FIN D’ETUDES</a:t>
            </a:r>
            <a:endParaRPr kumimoji="0" lang="en-US" sz="3200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57700" algn="l"/>
                <a:tab pos="5105400" algn="l"/>
              </a:tabLst>
            </a:pPr>
            <a:r>
              <a:rPr kumimoji="0" lang="fr-FR" sz="320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 vue de l'Obtention du Diplôme</a:t>
            </a:r>
            <a:r>
              <a:rPr kumimoji="0" lang="en-US" sz="320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fr-FR" sz="320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Master</a:t>
            </a:r>
            <a:endParaRPr kumimoji="0" lang="en-US" sz="3200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2614530" y="4957646"/>
            <a:ext cx="23674654" cy="1357321"/>
          </a:xfrm>
          <a:prstGeom prst="roundRect">
            <a:avLst>
              <a:gd name="adj" fmla="val 16667"/>
            </a:avLst>
          </a:prstGeom>
          <a:noFill/>
          <a:ln w="38100" cmpd="dbl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9258264" y="3671762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Spécialité: </a:t>
            </a:r>
            <a:r>
              <a:rPr lang="fr-FR" sz="3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Parcours &amp; Élevage en zones arides</a:t>
            </a:r>
            <a:endParaRPr lang="ar-D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ar-D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257340" y="13530206"/>
            <a:ext cx="242889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Le matériel expérimental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L’étude a porté sur 60 têtes d'ovins dont 50 brebis et 10 </a:t>
            </a:r>
            <a:r>
              <a:rPr kumimoji="0" lang="fr-FR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béliers.mais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jusqu'a</a:t>
            </a:r>
            <a:r>
              <a:rPr kumimoji="0" lang="fr-FR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là on mesure 38 femelles et 07 males.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مستطيل مستدير الزوايا 30"/>
          <p:cNvSpPr/>
          <p:nvPr/>
        </p:nvSpPr>
        <p:spPr>
          <a:xfrm>
            <a:off x="1400084" y="16959230"/>
            <a:ext cx="964413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33" name="مستطيل 32"/>
          <p:cNvSpPr/>
          <p:nvPr/>
        </p:nvSpPr>
        <p:spPr>
          <a:xfrm>
            <a:off x="2685968" y="17316420"/>
            <a:ext cx="6929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3200" b="1" dirty="0" smtClean="0">
                <a:latin typeface="Times New Roman" pitchFamily="18" charset="0"/>
                <a:cs typeface="Times New Roman" pitchFamily="18" charset="0"/>
              </a:rPr>
              <a:t>les </a:t>
            </a:r>
            <a:r>
              <a:rPr lang="fr-FR" sz="3200" b="1" dirty="0">
                <a:latin typeface="Times New Roman" pitchFamily="18" charset="0"/>
                <a:cs typeface="Times New Roman" pitchFamily="18" charset="0"/>
              </a:rPr>
              <a:t>descripteurs phénotypiques</a:t>
            </a:r>
            <a:endParaRPr lang="ar-D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8259452" y="37747688"/>
            <a:ext cx="77867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HELLIG, R., 1992. 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Les races ovines algériennes. O.P.U. Alger, 80 p.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973700" y="36461804"/>
            <a:ext cx="103585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ABBAS, K., CHOUYA, et MADANI, T., 2002. 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Facteurs d’amélioration de la reproduction dans les systèmes ovins en zones semi-arides algériennes. 9ème </a:t>
            </a:r>
            <a:r>
              <a:rPr kumimoji="0" lang="fr-F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Renc.Rech.Ruminant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155 p</a:t>
            </a: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8116576" y="38747820"/>
            <a:ext cx="90011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DEKHILI, M. et AGGOUN, A., 2007. 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Performances reproductives des brebis </a:t>
            </a:r>
            <a:r>
              <a:rPr kumimoji="0" lang="fr-F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Ouled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djellal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dans deux milieux contrastés. </a:t>
            </a:r>
            <a:r>
              <a:rPr kumimoji="0" lang="fr-FR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Arch</a:t>
            </a:r>
            <a:r>
              <a:rPr kumimoji="0" lang="fr-FR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Zootech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 56 (216) : 109-116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مستطيل مستدير الزوايا 34"/>
          <p:cNvSpPr/>
          <p:nvPr/>
        </p:nvSpPr>
        <p:spPr>
          <a:xfrm>
            <a:off x="17330758" y="35675986"/>
            <a:ext cx="10930014" cy="4929222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36" name="مستطيل مستدير الزوايا 35"/>
          <p:cNvSpPr/>
          <p:nvPr/>
        </p:nvSpPr>
        <p:spPr>
          <a:xfrm>
            <a:off x="18188014" y="35818862"/>
            <a:ext cx="264320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fr-FR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Les références</a:t>
            </a:r>
            <a:endParaRPr lang="ar-DZ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مستطيل مستدير الزوايا 36"/>
          <p:cNvSpPr/>
          <p:nvPr/>
        </p:nvSpPr>
        <p:spPr>
          <a:xfrm>
            <a:off x="20259716" y="40890960"/>
            <a:ext cx="6929486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Présenté par: Harzelli  </a:t>
            </a:r>
            <a:r>
              <a:rPr lang="fr-FR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Yamina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ar-DZ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0331154" y="17602172"/>
            <a:ext cx="7929618" cy="8279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hauteur au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garrot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(HG)  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hauteur de membrane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ant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rieur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(HMA)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circonf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rence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abdominale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(CA)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circonf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rence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thoracique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(CT)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longueur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apical de la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tête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LT1)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la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longueur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basale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de la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tête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(LT2)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longueur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des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oreilles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(LO).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longueur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du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ilya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(LC1)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distance entre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extr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mit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du thorax et la gorge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(LC2) 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longueur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du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tronc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(L)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longueur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de la queue (LQ)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 Tour de cuisse (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Tcu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 Tour de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(TC)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 Tour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spirale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(TS)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 tour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avant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-bras (TAB)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Entre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yeux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(EY)</a:t>
            </a:r>
            <a:endParaRPr kumimoji="0" lang="en-US" sz="3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taux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de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jarre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(TJ) </a:t>
            </a: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Pois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vif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(PV)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مستطيل مستدير الزوايا 76"/>
          <p:cNvSpPr/>
          <p:nvPr/>
        </p:nvSpPr>
        <p:spPr>
          <a:xfrm>
            <a:off x="19902526" y="17173544"/>
            <a:ext cx="8315484" cy="9144064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78" name="مستطيل مستدير الزوايا 77"/>
          <p:cNvSpPr/>
          <p:nvPr/>
        </p:nvSpPr>
        <p:spPr>
          <a:xfrm>
            <a:off x="614266" y="32389838"/>
            <a:ext cx="16287864" cy="10215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endParaRPr lang="ar-DZ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" name="جدول 40"/>
          <p:cNvGraphicFramePr>
            <a:graphicFrameLocks noGrp="1"/>
          </p:cNvGraphicFramePr>
          <p:nvPr/>
        </p:nvGraphicFramePr>
        <p:xfrm>
          <a:off x="828580" y="27817806"/>
          <a:ext cx="9215502" cy="3785616"/>
        </p:xfrm>
        <a:graphic>
          <a:graphicData uri="http://schemas.openxmlformats.org/drawingml/2006/table">
            <a:tbl>
              <a:tblPr/>
              <a:tblGrid>
                <a:gridCol w="3016881"/>
                <a:gridCol w="1824417"/>
                <a:gridCol w="1824417"/>
                <a:gridCol w="1252913"/>
                <a:gridCol w="1296874"/>
              </a:tblGrid>
              <a:tr h="6139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Les variables 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  Femelles                                   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Males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</a:tr>
              <a:tr h="3169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endParaRPr lang="fr-FR" sz="24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Min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Max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min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max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9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HG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70,000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77,000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81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85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HMA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71,000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79,000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82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86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L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83,000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87,000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90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95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TS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93,000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99,000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108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113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971"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CT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96,000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105,000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102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109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760"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CA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106,000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118,000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116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121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28646" y="27174864"/>
            <a:ext cx="1000132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09625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1175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mensurations principales chez les femelles et les males /cm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8096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1175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مستطيل مستدير الزوايا 43"/>
          <p:cNvSpPr/>
          <p:nvPr/>
        </p:nvSpPr>
        <p:spPr>
          <a:xfrm>
            <a:off x="1828712" y="26174732"/>
            <a:ext cx="700092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2114464" y="26246170"/>
            <a:ext cx="635798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6975" algn="l"/>
                <a:tab pos="2339975" algn="l"/>
                <a:tab pos="3363913" algn="l"/>
              </a:tabLst>
            </a:pP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Les r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sultats des mensurations</a:t>
            </a:r>
          </a:p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6975" algn="l"/>
                <a:tab pos="2339975" algn="l"/>
                <a:tab pos="3363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9188146" y="26889112"/>
            <a:ext cx="892975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defTabSz="914400" rtl="0" fontAlgn="base">
              <a:spcBef>
                <a:spcPct val="0"/>
              </a:spcBef>
              <a:spcAft>
                <a:spcPct val="0"/>
              </a:spcAft>
              <a:tabLst>
                <a:tab pos="1781175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Mensurations secondaire  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des </a:t>
            </a:r>
            <a:r>
              <a:rPr lang="fr-FR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femelles </a:t>
            </a:r>
            <a:r>
              <a:rPr lang="fr-FR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 les males /cm</a:t>
            </a:r>
            <a:endParaRPr lang="ar-DZ" sz="2400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1175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1175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0" name="جدول 49"/>
          <p:cNvGraphicFramePr>
            <a:graphicFrameLocks noGrp="1"/>
          </p:cNvGraphicFramePr>
          <p:nvPr/>
        </p:nvGraphicFramePr>
        <p:xfrm>
          <a:off x="19331022" y="27674930"/>
          <a:ext cx="8595102" cy="6882657"/>
        </p:xfrm>
        <a:graphic>
          <a:graphicData uri="http://schemas.openxmlformats.org/drawingml/2006/table">
            <a:tbl>
              <a:tblPr/>
              <a:tblGrid>
                <a:gridCol w="2571768"/>
                <a:gridCol w="1500198"/>
                <a:gridCol w="1500198"/>
                <a:gridCol w="1428760"/>
                <a:gridCol w="1500198"/>
                <a:gridCol w="93980"/>
              </a:tblGrid>
              <a:tr h="8572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Les variables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femelles             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Males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36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endParaRPr lang="fr-FR" sz="2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Min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 smtClean="0">
                          <a:latin typeface="Times New Roman"/>
                          <a:ea typeface="Times New Roman"/>
                          <a:cs typeface="Arial"/>
                        </a:rPr>
                        <a:t>Max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Min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max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3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LQ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27,00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39,00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38,00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44,00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3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Tcu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20,00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24,00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22,00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26,00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9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TAB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9,00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11,00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11.00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13.00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382"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LT1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20,00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23,00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24,00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27,00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</a:tr>
              <a:tr h="259479"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LT2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15,00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18,00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16,000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19,000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</a:tr>
              <a:tr h="236712"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LC1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20,00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23,00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25,00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29,00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</a:tr>
              <a:tr h="231510"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LC2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24,00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27,00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28,00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32,00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</a:tr>
              <a:tr h="2263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  LO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14,00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16,00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14,00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15,00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</a:tr>
              <a:tr h="221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fr-FR" sz="2400">
                          <a:latin typeface="Times New Roman"/>
                          <a:ea typeface="Times New Roman"/>
                          <a:cs typeface="Arial"/>
                        </a:rPr>
                        <a:t>  EY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11,00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13,00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12.00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13,00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</a:tr>
              <a:tr h="7229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81175" algn="l"/>
                        </a:tabLs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  TC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33,00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35,00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43.00</a:t>
                      </a:r>
                      <a:endParaRPr lang="en-US" sz="240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49,00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</a:tr>
              <a:tr h="1096180"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TJ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3.00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19.00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2.00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latin typeface="Times New Roman"/>
                          <a:ea typeface="Times New Roman"/>
                          <a:cs typeface="Arial"/>
                        </a:rPr>
                        <a:t>9.00</a:t>
                      </a:r>
                      <a:endParaRPr lang="en-US" sz="24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D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2880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D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3114596" y="5243398"/>
            <a:ext cx="219314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fr-FR" sz="4000" b="1" dirty="0" smtClean="0"/>
              <a:t>Caractérisation phénotypique de la population Ovine du  région de Ouargla </a:t>
            </a:r>
            <a:endParaRPr lang="ar-DZ" sz="4000" dirty="0"/>
          </a:p>
        </p:txBody>
      </p:sp>
      <p:graphicFrame>
        <p:nvGraphicFramePr>
          <p:cNvPr id="49" name="جدول 48"/>
          <p:cNvGraphicFramePr>
            <a:graphicFrameLocks noGrp="1"/>
          </p:cNvGraphicFramePr>
          <p:nvPr/>
        </p:nvGraphicFramePr>
        <p:xfrm>
          <a:off x="11472842" y="28246434"/>
          <a:ext cx="6572296" cy="2643205"/>
        </p:xfrm>
        <a:graphic>
          <a:graphicData uri="http://schemas.openxmlformats.org/drawingml/2006/table">
            <a:tbl>
              <a:tblPr/>
              <a:tblGrid>
                <a:gridCol w="3341204"/>
                <a:gridCol w="1599164"/>
                <a:gridCol w="1631928"/>
              </a:tblGrid>
              <a:tr h="14287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endParaRPr lang="en-US" sz="28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800" dirty="0">
                          <a:latin typeface="Times New Roman"/>
                          <a:ea typeface="Times New Roman"/>
                          <a:cs typeface="Arial"/>
                        </a:rPr>
                        <a:t>femelles             </a:t>
                      </a:r>
                      <a:endParaRPr lang="en-US" sz="28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800" dirty="0">
                          <a:latin typeface="Times New Roman"/>
                          <a:ea typeface="Times New Roman"/>
                          <a:cs typeface="Arial"/>
                        </a:rPr>
                        <a:t>Males</a:t>
                      </a:r>
                      <a:endParaRPr lang="en-US" sz="28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44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800" dirty="0" smtClean="0">
                          <a:latin typeface="Calibri"/>
                          <a:ea typeface="Times New Roman"/>
                          <a:cs typeface="Arial"/>
                        </a:rPr>
                        <a:t>Le pois vif moyenne</a:t>
                      </a:r>
                      <a:endParaRPr lang="en-US" sz="28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800" dirty="0" smtClean="0">
                          <a:latin typeface="Calibri"/>
                          <a:ea typeface="Times New Roman"/>
                          <a:cs typeface="Arial"/>
                        </a:rPr>
                        <a:t>45kg</a:t>
                      </a:r>
                      <a:endParaRPr lang="en-US" sz="28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3825" algn="l"/>
                          <a:tab pos="152400" algn="l"/>
                          <a:tab pos="571500" algn="l"/>
                          <a:tab pos="3762375" algn="l"/>
                        </a:tabLst>
                      </a:pPr>
                      <a:r>
                        <a:rPr lang="fr-FR" sz="2800" dirty="0" smtClean="0">
                          <a:latin typeface="Calibri"/>
                          <a:ea typeface="Times New Roman"/>
                          <a:cs typeface="Arial"/>
                        </a:rPr>
                        <a:t>70.7kg</a:t>
                      </a:r>
                      <a:endParaRPr lang="en-US" sz="28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4" name="Image 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85836" y="19173808"/>
            <a:ext cx="9501254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6" name="Connecteur droit avec flèche 10"/>
          <p:cNvCxnSpPr/>
          <p:nvPr/>
        </p:nvCxnSpPr>
        <p:spPr>
          <a:xfrm>
            <a:off x="5400612" y="20745444"/>
            <a:ext cx="3429024" cy="1588"/>
          </a:xfrm>
          <a:prstGeom prst="straightConnector1">
            <a:avLst/>
          </a:prstGeom>
          <a:ln w="57150">
            <a:solidFill>
              <a:srgbClr val="FFFF0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0" name="مستطيل 59"/>
          <p:cNvSpPr/>
          <p:nvPr/>
        </p:nvSpPr>
        <p:spPr>
          <a:xfrm>
            <a:off x="6686496" y="20031064"/>
            <a:ext cx="128588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r-FR" sz="3200" b="1" dirty="0" smtClean="0">
                <a:solidFill>
                  <a:srgbClr val="FFFF00"/>
                </a:solidFill>
              </a:rPr>
              <a:t>L</a:t>
            </a:r>
            <a:endParaRPr lang="ar-DZ" sz="3200" b="1" dirty="0">
              <a:solidFill>
                <a:srgbClr val="FFFF00"/>
              </a:solidFill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1971588" y="21602700"/>
            <a:ext cx="128588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r-FR" sz="3200" b="1" dirty="0" smtClean="0">
                <a:solidFill>
                  <a:srgbClr val="00B050"/>
                </a:solidFill>
              </a:rPr>
              <a:t>LT2</a:t>
            </a:r>
            <a:endParaRPr lang="ar-DZ" sz="3200" b="1" dirty="0">
              <a:solidFill>
                <a:srgbClr val="00B050"/>
              </a:solidFill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4400480" y="21817014"/>
            <a:ext cx="128588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r-FR" sz="3200" b="1" dirty="0" smtClean="0">
                <a:solidFill>
                  <a:srgbClr val="0070C0"/>
                </a:solidFill>
              </a:rPr>
              <a:t>HG</a:t>
            </a:r>
            <a:endParaRPr lang="ar-DZ" sz="3200" b="1" dirty="0">
              <a:solidFill>
                <a:srgbClr val="0070C0"/>
              </a:solidFill>
            </a:endParaRPr>
          </a:p>
        </p:txBody>
      </p:sp>
      <p:sp>
        <p:nvSpPr>
          <p:cNvPr id="63" name="مستطيل 62"/>
          <p:cNvSpPr/>
          <p:nvPr/>
        </p:nvSpPr>
        <p:spPr>
          <a:xfrm>
            <a:off x="7900942" y="22031328"/>
            <a:ext cx="128588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r-FR" sz="3200" b="1" dirty="0" smtClean="0">
                <a:solidFill>
                  <a:schemeClr val="tx1"/>
                </a:solidFill>
              </a:rPr>
              <a:t>HMA</a:t>
            </a:r>
            <a:endParaRPr lang="ar-DZ" sz="3200" b="1" dirty="0">
              <a:solidFill>
                <a:schemeClr val="tx1"/>
              </a:solidFill>
            </a:endParaRPr>
          </a:p>
        </p:txBody>
      </p:sp>
      <p:sp>
        <p:nvSpPr>
          <p:cNvPr id="65" name="مستطيل 64"/>
          <p:cNvSpPr/>
          <p:nvPr/>
        </p:nvSpPr>
        <p:spPr>
          <a:xfrm>
            <a:off x="1828712" y="19602436"/>
            <a:ext cx="107157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r-FR" sz="3200" b="1" dirty="0" smtClean="0">
                <a:solidFill>
                  <a:srgbClr val="92D050"/>
                </a:solidFill>
              </a:rPr>
              <a:t>LT1</a:t>
            </a:r>
            <a:endParaRPr lang="ar-DZ" sz="3200" b="1" dirty="0">
              <a:solidFill>
                <a:srgbClr val="92D050"/>
              </a:solidFill>
            </a:endParaRPr>
          </a:p>
        </p:txBody>
      </p:sp>
      <p:sp>
        <p:nvSpPr>
          <p:cNvPr id="67" name="مستطيل 66"/>
          <p:cNvSpPr/>
          <p:nvPr/>
        </p:nvSpPr>
        <p:spPr>
          <a:xfrm>
            <a:off x="2828844" y="22102766"/>
            <a:ext cx="128588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r-FR" sz="3200" b="1" dirty="0" smtClean="0">
                <a:solidFill>
                  <a:srgbClr val="7030A0"/>
                </a:solidFill>
              </a:rPr>
              <a:t>LC2</a:t>
            </a:r>
            <a:endParaRPr lang="ar-DZ" sz="3200" b="1" dirty="0">
              <a:solidFill>
                <a:srgbClr val="7030A0"/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4400480" y="19602436"/>
            <a:ext cx="128588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r-FR" sz="3200" b="1" dirty="0" smtClean="0">
                <a:solidFill>
                  <a:srgbClr val="C00000"/>
                </a:solidFill>
              </a:rPr>
              <a:t>LC1</a:t>
            </a:r>
            <a:endParaRPr lang="ar-DZ" sz="3200" b="1" dirty="0">
              <a:solidFill>
                <a:srgbClr val="C00000"/>
              </a:solidFill>
            </a:endParaRPr>
          </a:p>
        </p:txBody>
      </p:sp>
      <p:sp>
        <p:nvSpPr>
          <p:cNvPr id="70" name="مستطيل 69"/>
          <p:cNvSpPr/>
          <p:nvPr/>
        </p:nvSpPr>
        <p:spPr>
          <a:xfrm>
            <a:off x="6400744" y="21602700"/>
            <a:ext cx="128588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r-FR" sz="3200" b="1" dirty="0" smtClean="0">
                <a:solidFill>
                  <a:srgbClr val="FF0000"/>
                </a:solidFill>
              </a:rPr>
              <a:t>TS</a:t>
            </a:r>
            <a:endParaRPr lang="ar-DZ" sz="3200" b="1" dirty="0">
              <a:solidFill>
                <a:srgbClr val="FF0000"/>
              </a:solidFill>
            </a:endParaRPr>
          </a:p>
        </p:txBody>
      </p:sp>
      <p:cxnSp>
        <p:nvCxnSpPr>
          <p:cNvPr id="71" name="Connecteur droit avec flèche 10"/>
          <p:cNvCxnSpPr/>
          <p:nvPr/>
        </p:nvCxnSpPr>
        <p:spPr>
          <a:xfrm>
            <a:off x="3900414" y="19959626"/>
            <a:ext cx="1214446" cy="928694"/>
          </a:xfrm>
          <a:prstGeom prst="straightConnector1">
            <a:avLst/>
          </a:prstGeom>
          <a:ln w="57150">
            <a:solidFill>
              <a:srgbClr val="C0000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Connecteur droit avec flèche 10"/>
          <p:cNvCxnSpPr/>
          <p:nvPr/>
        </p:nvCxnSpPr>
        <p:spPr>
          <a:xfrm rot="16200000" flipH="1">
            <a:off x="3578943" y="21495543"/>
            <a:ext cx="928694" cy="857256"/>
          </a:xfrm>
          <a:prstGeom prst="straightConnector1">
            <a:avLst/>
          </a:prstGeom>
          <a:ln w="57150"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6" name="Connecteur droit avec flèche 10"/>
          <p:cNvCxnSpPr/>
          <p:nvPr/>
        </p:nvCxnSpPr>
        <p:spPr>
          <a:xfrm>
            <a:off x="2043026" y="21316948"/>
            <a:ext cx="1357322" cy="71438"/>
          </a:xfrm>
          <a:prstGeom prst="straightConnector1">
            <a:avLst/>
          </a:prstGeom>
          <a:ln w="57150">
            <a:solidFill>
              <a:srgbClr val="00B05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9" name="Connecteur droit avec flèche 10"/>
          <p:cNvCxnSpPr/>
          <p:nvPr/>
        </p:nvCxnSpPr>
        <p:spPr>
          <a:xfrm flipV="1">
            <a:off x="1900150" y="19745312"/>
            <a:ext cx="1714512" cy="857256"/>
          </a:xfrm>
          <a:prstGeom prst="straightConnector1">
            <a:avLst/>
          </a:prstGeom>
          <a:ln w="57150">
            <a:solidFill>
              <a:srgbClr val="92D05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Connecteur droit avec flèche 10"/>
          <p:cNvCxnSpPr/>
          <p:nvPr/>
        </p:nvCxnSpPr>
        <p:spPr>
          <a:xfrm rot="16200000" flipV="1">
            <a:off x="6900810" y="23174336"/>
            <a:ext cx="3857652" cy="142876"/>
          </a:xfrm>
          <a:prstGeom prst="straightConnector1">
            <a:avLst/>
          </a:prstGeom>
          <a:ln w="57150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Connecteur droit avec flèche 10"/>
          <p:cNvCxnSpPr/>
          <p:nvPr/>
        </p:nvCxnSpPr>
        <p:spPr>
          <a:xfrm rot="16200000" flipV="1">
            <a:off x="3221753" y="23138617"/>
            <a:ext cx="4572032" cy="71438"/>
          </a:xfrm>
          <a:prstGeom prst="straightConnector1">
            <a:avLst/>
          </a:prstGeom>
          <a:ln w="57150">
            <a:solidFill>
              <a:srgbClr val="0070C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4" name="Arc 20"/>
          <p:cNvSpPr/>
          <p:nvPr/>
        </p:nvSpPr>
        <p:spPr>
          <a:xfrm rot="1065953">
            <a:off x="4992992" y="21383146"/>
            <a:ext cx="4513994" cy="1861278"/>
          </a:xfrm>
          <a:prstGeom prst="arc">
            <a:avLst>
              <a:gd name="adj1" fmla="val 13593660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5" name="Connecteur droit 21"/>
          <p:cNvCxnSpPr/>
          <p:nvPr/>
        </p:nvCxnSpPr>
        <p:spPr>
          <a:xfrm rot="5400000">
            <a:off x="4537431" y="21251435"/>
            <a:ext cx="2214578" cy="2059852"/>
          </a:xfrm>
          <a:prstGeom prst="line">
            <a:avLst/>
          </a:prstGeom>
          <a:ln w="57150">
            <a:solidFill>
              <a:srgbClr val="FF0000"/>
            </a:solidFill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9" name="Flèche courbée vers le bas 13"/>
          <p:cNvSpPr/>
          <p:nvPr/>
        </p:nvSpPr>
        <p:spPr>
          <a:xfrm>
            <a:off x="14116048" y="20388254"/>
            <a:ext cx="642942" cy="2786082"/>
          </a:xfrm>
          <a:prstGeom prst="curvedDownArrow">
            <a:avLst/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0" name="Flèche courbée vers le bas 13"/>
          <p:cNvSpPr/>
          <p:nvPr/>
        </p:nvSpPr>
        <p:spPr>
          <a:xfrm>
            <a:off x="15616246" y="20531130"/>
            <a:ext cx="571504" cy="2714644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11" name="ZoneTexte 15"/>
          <p:cNvSpPr txBox="1"/>
          <p:nvPr/>
        </p:nvSpPr>
        <p:spPr>
          <a:xfrm>
            <a:off x="13901734" y="19673874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CT</a:t>
            </a:r>
            <a:endParaRPr lang="fr-FR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ZoneTexte 15"/>
          <p:cNvSpPr txBox="1"/>
          <p:nvPr/>
        </p:nvSpPr>
        <p:spPr>
          <a:xfrm>
            <a:off x="16902130" y="20888320"/>
            <a:ext cx="78581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fr-FR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EY</a:t>
            </a:r>
            <a:endParaRPr lang="fr-FR" sz="32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ZoneTexte 15"/>
          <p:cNvSpPr txBox="1"/>
          <p:nvPr/>
        </p:nvSpPr>
        <p:spPr>
          <a:xfrm>
            <a:off x="12973040" y="21459824"/>
            <a:ext cx="107157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32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Tcu</a:t>
            </a:r>
            <a:endParaRPr lang="fr-FR" sz="32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ZoneTexte 15"/>
          <p:cNvSpPr txBox="1"/>
          <p:nvPr/>
        </p:nvSpPr>
        <p:spPr>
          <a:xfrm>
            <a:off x="15401932" y="1974531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endParaRPr lang="fr-FR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ZoneTexte 15"/>
          <p:cNvSpPr txBox="1"/>
          <p:nvPr/>
        </p:nvSpPr>
        <p:spPr>
          <a:xfrm>
            <a:off x="11901470" y="21959891"/>
            <a:ext cx="85725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LQ</a:t>
            </a:r>
            <a:endParaRPr lang="fr-FR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ZoneTexte 15"/>
          <p:cNvSpPr txBox="1"/>
          <p:nvPr/>
        </p:nvSpPr>
        <p:spPr>
          <a:xfrm>
            <a:off x="16044874" y="2117407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-FR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LO</a:t>
            </a:r>
            <a:endParaRPr lang="fr-FR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ZoneTexte 15"/>
          <p:cNvSpPr txBox="1"/>
          <p:nvPr/>
        </p:nvSpPr>
        <p:spPr>
          <a:xfrm>
            <a:off x="16544940" y="2438878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Times New Roman" pitchFamily="18" charset="0"/>
                <a:cs typeface="Times New Roman" pitchFamily="18" charset="0"/>
              </a:rPr>
              <a:t>TAB</a:t>
            </a:r>
            <a:endParaRPr lang="fr-FR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سهم منحني إلى اليسار 117"/>
          <p:cNvSpPr/>
          <p:nvPr/>
        </p:nvSpPr>
        <p:spPr>
          <a:xfrm flipH="1">
            <a:off x="15973436" y="24603096"/>
            <a:ext cx="571504" cy="357190"/>
          </a:xfrm>
          <a:prstGeom prst="curvedLeftArrow">
            <a:avLst/>
          </a:prstGeom>
          <a:solidFill>
            <a:schemeClr val="tx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>
              <a:solidFill>
                <a:schemeClr val="tx1"/>
              </a:solidFill>
            </a:endParaRPr>
          </a:p>
        </p:txBody>
      </p:sp>
      <p:cxnSp>
        <p:nvCxnSpPr>
          <p:cNvPr id="120" name="رابط كسهم مستقيم 119"/>
          <p:cNvCxnSpPr/>
          <p:nvPr/>
        </p:nvCxnSpPr>
        <p:spPr>
          <a:xfrm rot="5400000">
            <a:off x="11508561" y="22709989"/>
            <a:ext cx="2500330" cy="1588"/>
          </a:xfrm>
          <a:prstGeom prst="straightConnector1">
            <a:avLst/>
          </a:prstGeom>
          <a:ln w="571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سهم منحني إلى اليسار 120"/>
          <p:cNvSpPr/>
          <p:nvPr/>
        </p:nvSpPr>
        <p:spPr>
          <a:xfrm flipH="1">
            <a:off x="13258792" y="22388518"/>
            <a:ext cx="571504" cy="357190"/>
          </a:xfrm>
          <a:prstGeom prst="curvedLeftArrow">
            <a:avLst/>
          </a:prstGeom>
          <a:solidFill>
            <a:schemeClr val="tx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>
              <a:solidFill>
                <a:schemeClr val="tx1"/>
              </a:solidFill>
            </a:endParaRPr>
          </a:p>
        </p:txBody>
      </p:sp>
      <p:cxnSp>
        <p:nvCxnSpPr>
          <p:cNvPr id="122" name="رابط كسهم مستقيم 121"/>
          <p:cNvCxnSpPr/>
          <p:nvPr/>
        </p:nvCxnSpPr>
        <p:spPr>
          <a:xfrm rot="10800000" flipV="1">
            <a:off x="16902130" y="21602700"/>
            <a:ext cx="785818" cy="71438"/>
          </a:xfrm>
          <a:prstGeom prst="straightConnector1">
            <a:avLst/>
          </a:prstGeom>
          <a:ln w="57150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رابط كسهم مستقيم 122"/>
          <p:cNvCxnSpPr/>
          <p:nvPr/>
        </p:nvCxnSpPr>
        <p:spPr>
          <a:xfrm rot="5400000">
            <a:off x="16223469" y="21924171"/>
            <a:ext cx="928694" cy="285752"/>
          </a:xfrm>
          <a:prstGeom prst="straightConnector1">
            <a:avLst/>
          </a:prstGeom>
          <a:ln w="571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مستطيل مستدير الزوايا 129"/>
          <p:cNvSpPr/>
          <p:nvPr/>
        </p:nvSpPr>
        <p:spPr>
          <a:xfrm>
            <a:off x="1614398" y="32604152"/>
            <a:ext cx="13716096" cy="135732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Conclusion :Le 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logiciel utilisé pour les analyses statistiques c’est </a:t>
            </a:r>
            <a:r>
              <a:rPr lang="fr-FR" sz="32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xl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stat</a:t>
            </a:r>
            <a:r>
              <a:rPr lang="fr-FR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fr-FR" sz="5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مستطيل مستدير الزوايا 131"/>
          <p:cNvSpPr/>
          <p:nvPr/>
        </p:nvSpPr>
        <p:spPr>
          <a:xfrm>
            <a:off x="1185770" y="35104482"/>
            <a:ext cx="15430608" cy="40005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la lumi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 des r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sultats obtenus sur la caract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risation morphologique des ovins de la r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gion de 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OUARGLA, 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 est 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remarquer que parmi les 18 caract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 morphologiques quantitatifs, appliqu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sur 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45 têtes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r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sulte que  les caract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 quantitatifs ont montr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des valeurs significatives chez  les deux sexes, et tr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marqu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chez mâles, et ce suite 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à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une premi</a:t>
            </a:r>
            <a:r>
              <a:rPr lang="fr-FR" sz="3200" b="1" dirty="0" smtClean="0">
                <a:solidFill>
                  <a:schemeClr val="tx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 analyse faite par le logiciel</a:t>
            </a:r>
          </a:p>
          <a:p>
            <a:pPr lvl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fr-FR" sz="32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xl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stat.</a:t>
            </a:r>
            <a:endParaRPr lang="fr-FR" sz="3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" name="مستطيل مستدير الزوايا 132"/>
          <p:cNvSpPr/>
          <p:nvPr/>
        </p:nvSpPr>
        <p:spPr>
          <a:xfrm>
            <a:off x="1042894" y="33890036"/>
            <a:ext cx="15287732" cy="114300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/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nous constatons que Les males sont très  hauts et plus développés par rapport au femelles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nous constatons que notre race est très </a:t>
            </a:r>
            <a:r>
              <a:rPr lang="fr-FR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légèrement.</a:t>
            </a:r>
            <a:endParaRPr lang="ar-DZ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9" grpId="0" animBg="1"/>
      <p:bldP spid="110" grpId="0" animBg="1"/>
      <p:bldP spid="111" grpId="0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رحلة">
  <a:themeElements>
    <a:clrScheme name="رحلة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رحلة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رحلة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665</TotalTime>
  <Words>509</Words>
  <Application>Microsoft Office PowerPoint</Application>
  <PresentationFormat>مخصص</PresentationFormat>
  <Paragraphs>179</Paragraphs>
  <Slides>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رحلة</vt:lpstr>
      <vt:lpstr>الشريحة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Rachid</dc:creator>
  <cp:lastModifiedBy>Rachid</cp:lastModifiedBy>
  <cp:revision>102</cp:revision>
  <dcterms:created xsi:type="dcterms:W3CDTF">2015-02-04T08:43:31Z</dcterms:created>
  <dcterms:modified xsi:type="dcterms:W3CDTF">2015-02-15T09:08:50Z</dcterms:modified>
</cp:coreProperties>
</file>