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30603825" cy="43205400"/>
  <p:notesSz cx="6858000" cy="9144000"/>
  <p:defaultTextStyle>
    <a:defPPr>
      <a:defRPr lang="fr-FR"/>
    </a:defPPr>
    <a:lvl1pPr marL="0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1pPr>
    <a:lvl2pPr marL="2108835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2pPr>
    <a:lvl3pPr marL="4217670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3pPr>
    <a:lvl4pPr marL="6326505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4pPr>
    <a:lvl5pPr marL="8435340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5pPr>
    <a:lvl6pPr marL="10544175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6pPr>
    <a:lvl7pPr marL="12653010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7pPr>
    <a:lvl8pPr marL="14761845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8pPr>
    <a:lvl9pPr marL="16870680" algn="l" defTabSz="421767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603" autoAdjust="0"/>
    <p:restoredTop sz="94660"/>
  </p:normalViewPr>
  <p:slideViewPr>
    <p:cSldViewPr>
      <p:cViewPr>
        <p:scale>
          <a:sx n="10" d="100"/>
          <a:sy n="10" d="100"/>
        </p:scale>
        <p:origin x="-2844" y="-270"/>
      </p:cViewPr>
      <p:guideLst>
        <p:guide orient="horz" pos="13608"/>
        <p:guide pos="96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480C6-07DE-4625-A76B-DF48E578AC77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685800"/>
            <a:ext cx="24288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2B20B-65DC-4C15-84ED-7EF74D9CBDD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0869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95287" y="13421686"/>
            <a:ext cx="26013251" cy="9261156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90574" y="24483060"/>
            <a:ext cx="21422678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08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17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326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435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544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653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761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870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6640827" y="2310293"/>
            <a:ext cx="5164398" cy="4914614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7646" y="2310293"/>
            <a:ext cx="14983125" cy="4914614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17493" y="27763471"/>
            <a:ext cx="26013251" cy="8581073"/>
          </a:xfrm>
        </p:spPr>
        <p:txBody>
          <a:bodyPr anchor="t"/>
          <a:lstStyle>
            <a:lvl1pPr algn="l">
              <a:defRPr sz="185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417493" y="18312297"/>
            <a:ext cx="26013251" cy="9451177"/>
          </a:xfrm>
        </p:spPr>
        <p:txBody>
          <a:bodyPr anchor="b"/>
          <a:lstStyle>
            <a:lvl1pPr marL="0" indent="0">
              <a:buNone/>
              <a:defRPr sz="9200">
                <a:solidFill>
                  <a:schemeClr val="tx1">
                    <a:tint val="75000"/>
                  </a:schemeClr>
                </a:solidFill>
              </a:defRPr>
            </a:lvl1pPr>
            <a:lvl2pPr marL="2108835" indent="0">
              <a:buNone/>
              <a:defRPr sz="8300">
                <a:solidFill>
                  <a:schemeClr val="tx1">
                    <a:tint val="75000"/>
                  </a:schemeClr>
                </a:solidFill>
              </a:defRPr>
            </a:lvl2pPr>
            <a:lvl3pPr marL="4217670" indent="0">
              <a:buNone/>
              <a:defRPr sz="7400">
                <a:solidFill>
                  <a:schemeClr val="tx1">
                    <a:tint val="75000"/>
                  </a:schemeClr>
                </a:solidFill>
              </a:defRPr>
            </a:lvl3pPr>
            <a:lvl4pPr marL="6326505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4pPr>
            <a:lvl5pPr marL="843534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5pPr>
            <a:lvl6pPr marL="10544175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6pPr>
            <a:lvl7pPr marL="1265301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7pPr>
            <a:lvl8pPr marL="14761845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8pPr>
            <a:lvl9pPr marL="1687068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47646" y="13441682"/>
            <a:ext cx="10073759" cy="38014756"/>
          </a:xfrm>
        </p:spPr>
        <p:txBody>
          <a:bodyPr/>
          <a:lstStyle>
            <a:lvl1pPr>
              <a:defRPr sz="12900"/>
            </a:lvl1pPr>
            <a:lvl2pPr>
              <a:defRPr sz="11100"/>
            </a:lvl2pPr>
            <a:lvl3pPr>
              <a:defRPr sz="9200"/>
            </a:lvl3pPr>
            <a:lvl4pPr>
              <a:defRPr sz="8300"/>
            </a:lvl4pPr>
            <a:lvl5pPr>
              <a:defRPr sz="8300"/>
            </a:lvl5pPr>
            <a:lvl6pPr>
              <a:defRPr sz="8300"/>
            </a:lvl6pPr>
            <a:lvl7pPr>
              <a:defRPr sz="8300"/>
            </a:lvl7pPr>
            <a:lvl8pPr>
              <a:defRPr sz="8300"/>
            </a:lvl8pPr>
            <a:lvl9pPr>
              <a:defRPr sz="8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1731469" y="13441682"/>
            <a:ext cx="10073759" cy="38014756"/>
          </a:xfrm>
        </p:spPr>
        <p:txBody>
          <a:bodyPr/>
          <a:lstStyle>
            <a:lvl1pPr>
              <a:defRPr sz="12900"/>
            </a:lvl1pPr>
            <a:lvl2pPr>
              <a:defRPr sz="11100"/>
            </a:lvl2pPr>
            <a:lvl3pPr>
              <a:defRPr sz="9200"/>
            </a:lvl3pPr>
            <a:lvl4pPr>
              <a:defRPr sz="8300"/>
            </a:lvl4pPr>
            <a:lvl5pPr>
              <a:defRPr sz="8300"/>
            </a:lvl5pPr>
            <a:lvl6pPr>
              <a:defRPr sz="8300"/>
            </a:lvl6pPr>
            <a:lvl7pPr>
              <a:defRPr sz="8300"/>
            </a:lvl7pPr>
            <a:lvl8pPr>
              <a:defRPr sz="8300"/>
            </a:lvl8pPr>
            <a:lvl9pPr>
              <a:defRPr sz="8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30191" y="1730219"/>
            <a:ext cx="27543443" cy="72009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30194" y="9671210"/>
            <a:ext cx="13522004" cy="4030501"/>
          </a:xfrm>
        </p:spPr>
        <p:txBody>
          <a:bodyPr anchor="b"/>
          <a:lstStyle>
            <a:lvl1pPr marL="0" indent="0">
              <a:buNone/>
              <a:defRPr sz="11100" b="1"/>
            </a:lvl1pPr>
            <a:lvl2pPr marL="2108835" indent="0">
              <a:buNone/>
              <a:defRPr sz="9200" b="1"/>
            </a:lvl2pPr>
            <a:lvl3pPr marL="4217670" indent="0">
              <a:buNone/>
              <a:defRPr sz="8300" b="1"/>
            </a:lvl3pPr>
            <a:lvl4pPr marL="6326505" indent="0">
              <a:buNone/>
              <a:defRPr sz="7400" b="1"/>
            </a:lvl4pPr>
            <a:lvl5pPr marL="8435340" indent="0">
              <a:buNone/>
              <a:defRPr sz="7400" b="1"/>
            </a:lvl5pPr>
            <a:lvl6pPr marL="10544175" indent="0">
              <a:buNone/>
              <a:defRPr sz="7400" b="1"/>
            </a:lvl6pPr>
            <a:lvl7pPr marL="12653010" indent="0">
              <a:buNone/>
              <a:defRPr sz="7400" b="1"/>
            </a:lvl7pPr>
            <a:lvl8pPr marL="14761845" indent="0">
              <a:buNone/>
              <a:defRPr sz="7400" b="1"/>
            </a:lvl8pPr>
            <a:lvl9pPr marL="16870680" indent="0">
              <a:buNone/>
              <a:defRPr sz="74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0194" y="13701711"/>
            <a:ext cx="13522004" cy="24893114"/>
          </a:xfrm>
        </p:spPr>
        <p:txBody>
          <a:bodyPr/>
          <a:lstStyle>
            <a:lvl1pPr>
              <a:defRPr sz="11100"/>
            </a:lvl1pPr>
            <a:lvl2pPr>
              <a:defRPr sz="9200"/>
            </a:lvl2pPr>
            <a:lvl3pPr>
              <a:defRPr sz="8300"/>
            </a:lvl3pPr>
            <a:lvl4pPr>
              <a:defRPr sz="7400"/>
            </a:lvl4pPr>
            <a:lvl5pPr>
              <a:defRPr sz="7400"/>
            </a:lvl5pPr>
            <a:lvl6pPr>
              <a:defRPr sz="7400"/>
            </a:lvl6pPr>
            <a:lvl7pPr>
              <a:defRPr sz="7400"/>
            </a:lvl7pPr>
            <a:lvl8pPr>
              <a:defRPr sz="7400"/>
            </a:lvl8pPr>
            <a:lvl9pPr>
              <a:defRPr sz="7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546321" y="9671210"/>
            <a:ext cx="13527315" cy="4030501"/>
          </a:xfrm>
        </p:spPr>
        <p:txBody>
          <a:bodyPr anchor="b"/>
          <a:lstStyle>
            <a:lvl1pPr marL="0" indent="0">
              <a:buNone/>
              <a:defRPr sz="11100" b="1"/>
            </a:lvl1pPr>
            <a:lvl2pPr marL="2108835" indent="0">
              <a:buNone/>
              <a:defRPr sz="9200" b="1"/>
            </a:lvl2pPr>
            <a:lvl3pPr marL="4217670" indent="0">
              <a:buNone/>
              <a:defRPr sz="8300" b="1"/>
            </a:lvl3pPr>
            <a:lvl4pPr marL="6326505" indent="0">
              <a:buNone/>
              <a:defRPr sz="7400" b="1"/>
            </a:lvl4pPr>
            <a:lvl5pPr marL="8435340" indent="0">
              <a:buNone/>
              <a:defRPr sz="7400" b="1"/>
            </a:lvl5pPr>
            <a:lvl6pPr marL="10544175" indent="0">
              <a:buNone/>
              <a:defRPr sz="7400" b="1"/>
            </a:lvl6pPr>
            <a:lvl7pPr marL="12653010" indent="0">
              <a:buNone/>
              <a:defRPr sz="7400" b="1"/>
            </a:lvl7pPr>
            <a:lvl8pPr marL="14761845" indent="0">
              <a:buNone/>
              <a:defRPr sz="7400" b="1"/>
            </a:lvl8pPr>
            <a:lvl9pPr marL="16870680" indent="0">
              <a:buNone/>
              <a:defRPr sz="74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546321" y="13701711"/>
            <a:ext cx="13527315" cy="24893114"/>
          </a:xfrm>
        </p:spPr>
        <p:txBody>
          <a:bodyPr/>
          <a:lstStyle>
            <a:lvl1pPr>
              <a:defRPr sz="11100"/>
            </a:lvl1pPr>
            <a:lvl2pPr>
              <a:defRPr sz="9200"/>
            </a:lvl2pPr>
            <a:lvl3pPr>
              <a:defRPr sz="8300"/>
            </a:lvl3pPr>
            <a:lvl4pPr>
              <a:defRPr sz="7400"/>
            </a:lvl4pPr>
            <a:lvl5pPr>
              <a:defRPr sz="7400"/>
            </a:lvl5pPr>
            <a:lvl6pPr>
              <a:defRPr sz="7400"/>
            </a:lvl6pPr>
            <a:lvl7pPr>
              <a:defRPr sz="7400"/>
            </a:lvl7pPr>
            <a:lvl8pPr>
              <a:defRPr sz="7400"/>
            </a:lvl8pPr>
            <a:lvl9pPr>
              <a:defRPr sz="7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30193" y="1720217"/>
            <a:ext cx="10068449" cy="7320915"/>
          </a:xfrm>
        </p:spPr>
        <p:txBody>
          <a:bodyPr anchor="b"/>
          <a:lstStyle>
            <a:lvl1pPr algn="l">
              <a:defRPr sz="92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965245" y="1720219"/>
            <a:ext cx="17108391" cy="36874613"/>
          </a:xfrm>
        </p:spPr>
        <p:txBody>
          <a:bodyPr/>
          <a:lstStyle>
            <a:lvl1pPr>
              <a:defRPr sz="14800"/>
            </a:lvl1pPr>
            <a:lvl2pPr>
              <a:defRPr sz="12900"/>
            </a:lvl2pPr>
            <a:lvl3pPr>
              <a:defRPr sz="11100"/>
            </a:lvl3pPr>
            <a:lvl4pPr>
              <a:defRPr sz="9200"/>
            </a:lvl4pPr>
            <a:lvl5pPr>
              <a:defRPr sz="9200"/>
            </a:lvl5pPr>
            <a:lvl6pPr>
              <a:defRPr sz="9200"/>
            </a:lvl6pPr>
            <a:lvl7pPr>
              <a:defRPr sz="9200"/>
            </a:lvl7pPr>
            <a:lvl8pPr>
              <a:defRPr sz="9200"/>
            </a:lvl8pPr>
            <a:lvl9pPr>
              <a:defRPr sz="9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30193" y="9041134"/>
            <a:ext cx="10068449" cy="29553698"/>
          </a:xfrm>
        </p:spPr>
        <p:txBody>
          <a:bodyPr/>
          <a:lstStyle>
            <a:lvl1pPr marL="0" indent="0">
              <a:buNone/>
              <a:defRPr sz="6500"/>
            </a:lvl1pPr>
            <a:lvl2pPr marL="2108835" indent="0">
              <a:buNone/>
              <a:defRPr sz="5500"/>
            </a:lvl2pPr>
            <a:lvl3pPr marL="4217670" indent="0">
              <a:buNone/>
              <a:defRPr sz="4600"/>
            </a:lvl3pPr>
            <a:lvl4pPr marL="6326505" indent="0">
              <a:buNone/>
              <a:defRPr sz="4200"/>
            </a:lvl4pPr>
            <a:lvl5pPr marL="8435340" indent="0">
              <a:buNone/>
              <a:defRPr sz="4200"/>
            </a:lvl5pPr>
            <a:lvl6pPr marL="10544175" indent="0">
              <a:buNone/>
              <a:defRPr sz="4200"/>
            </a:lvl6pPr>
            <a:lvl7pPr marL="12653010" indent="0">
              <a:buNone/>
              <a:defRPr sz="4200"/>
            </a:lvl7pPr>
            <a:lvl8pPr marL="14761845" indent="0">
              <a:buNone/>
              <a:defRPr sz="4200"/>
            </a:lvl8pPr>
            <a:lvl9pPr marL="16870680" indent="0">
              <a:buNone/>
              <a:defRPr sz="4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98564" y="30243782"/>
            <a:ext cx="18362295" cy="3570451"/>
          </a:xfrm>
        </p:spPr>
        <p:txBody>
          <a:bodyPr anchor="b"/>
          <a:lstStyle>
            <a:lvl1pPr algn="l">
              <a:defRPr sz="92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98564" y="3860481"/>
            <a:ext cx="18362295" cy="25923240"/>
          </a:xfrm>
        </p:spPr>
        <p:txBody>
          <a:bodyPr/>
          <a:lstStyle>
            <a:lvl1pPr marL="0" indent="0">
              <a:buNone/>
              <a:defRPr sz="14800"/>
            </a:lvl1pPr>
            <a:lvl2pPr marL="2108835" indent="0">
              <a:buNone/>
              <a:defRPr sz="12900"/>
            </a:lvl2pPr>
            <a:lvl3pPr marL="4217670" indent="0">
              <a:buNone/>
              <a:defRPr sz="11100"/>
            </a:lvl3pPr>
            <a:lvl4pPr marL="6326505" indent="0">
              <a:buNone/>
              <a:defRPr sz="9200"/>
            </a:lvl4pPr>
            <a:lvl5pPr marL="8435340" indent="0">
              <a:buNone/>
              <a:defRPr sz="9200"/>
            </a:lvl5pPr>
            <a:lvl6pPr marL="10544175" indent="0">
              <a:buNone/>
              <a:defRPr sz="9200"/>
            </a:lvl6pPr>
            <a:lvl7pPr marL="12653010" indent="0">
              <a:buNone/>
              <a:defRPr sz="9200"/>
            </a:lvl7pPr>
            <a:lvl8pPr marL="14761845" indent="0">
              <a:buNone/>
              <a:defRPr sz="9200"/>
            </a:lvl8pPr>
            <a:lvl9pPr marL="16870680" indent="0">
              <a:buNone/>
              <a:defRPr sz="92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98564" y="33814233"/>
            <a:ext cx="18362295" cy="5070629"/>
          </a:xfrm>
        </p:spPr>
        <p:txBody>
          <a:bodyPr/>
          <a:lstStyle>
            <a:lvl1pPr marL="0" indent="0">
              <a:buNone/>
              <a:defRPr sz="6500"/>
            </a:lvl1pPr>
            <a:lvl2pPr marL="2108835" indent="0">
              <a:buNone/>
              <a:defRPr sz="5500"/>
            </a:lvl2pPr>
            <a:lvl3pPr marL="4217670" indent="0">
              <a:buNone/>
              <a:defRPr sz="4600"/>
            </a:lvl3pPr>
            <a:lvl4pPr marL="6326505" indent="0">
              <a:buNone/>
              <a:defRPr sz="4200"/>
            </a:lvl4pPr>
            <a:lvl5pPr marL="8435340" indent="0">
              <a:buNone/>
              <a:defRPr sz="4200"/>
            </a:lvl5pPr>
            <a:lvl6pPr marL="10544175" indent="0">
              <a:buNone/>
              <a:defRPr sz="4200"/>
            </a:lvl6pPr>
            <a:lvl7pPr marL="12653010" indent="0">
              <a:buNone/>
              <a:defRPr sz="4200"/>
            </a:lvl7pPr>
            <a:lvl8pPr marL="14761845" indent="0">
              <a:buNone/>
              <a:defRPr sz="4200"/>
            </a:lvl8pPr>
            <a:lvl9pPr marL="16870680" indent="0">
              <a:buNone/>
              <a:defRPr sz="4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30191" y="1730219"/>
            <a:ext cx="27543443" cy="7200900"/>
          </a:xfrm>
          <a:prstGeom prst="rect">
            <a:avLst/>
          </a:prstGeom>
        </p:spPr>
        <p:txBody>
          <a:bodyPr vert="horz" lIns="421767" tIns="210884" rIns="421767" bIns="210884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30191" y="10081267"/>
            <a:ext cx="27543443" cy="28513565"/>
          </a:xfrm>
          <a:prstGeom prst="rect">
            <a:avLst/>
          </a:prstGeom>
        </p:spPr>
        <p:txBody>
          <a:bodyPr vert="horz" lIns="421767" tIns="210884" rIns="421767" bIns="21088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30191" y="40045010"/>
            <a:ext cx="7140893" cy="2300286"/>
          </a:xfrm>
          <a:prstGeom prst="rect">
            <a:avLst/>
          </a:prstGeom>
        </p:spPr>
        <p:txBody>
          <a:bodyPr vert="horz" lIns="421767" tIns="210884" rIns="421767" bIns="210884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F74E5-BBE8-47DA-AAB4-CA8C3B8FF163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456307" y="40045010"/>
            <a:ext cx="9691211" cy="2300286"/>
          </a:xfrm>
          <a:prstGeom prst="rect">
            <a:avLst/>
          </a:prstGeom>
        </p:spPr>
        <p:txBody>
          <a:bodyPr vert="horz" lIns="421767" tIns="210884" rIns="421767" bIns="210884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932741" y="40045010"/>
            <a:ext cx="7140893" cy="2300286"/>
          </a:xfrm>
          <a:prstGeom prst="rect">
            <a:avLst/>
          </a:prstGeom>
        </p:spPr>
        <p:txBody>
          <a:bodyPr vert="horz" lIns="421767" tIns="210884" rIns="421767" bIns="210884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4A708-A81E-49DB-B17E-28EF254070DB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17670" rtl="0" eaLnBrk="1" latinLnBrk="0" hangingPunct="1">
        <a:spcBef>
          <a:spcPct val="0"/>
        </a:spcBef>
        <a:buNone/>
        <a:defRPr sz="20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1626" indent="-1581626" algn="l" defTabSz="4217670" rtl="0" eaLnBrk="1" latinLnBrk="0" hangingPunct="1">
        <a:spcBef>
          <a:spcPct val="20000"/>
        </a:spcBef>
        <a:buFont typeface="Arial" pitchFamily="34" charset="0"/>
        <a:buChar char="•"/>
        <a:defRPr sz="14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6857" indent="-1318022" algn="l" defTabSz="4217670" rtl="0" eaLnBrk="1" latinLnBrk="0" hangingPunct="1">
        <a:spcBef>
          <a:spcPct val="20000"/>
        </a:spcBef>
        <a:buFont typeface="Arial" pitchFamily="34" charset="0"/>
        <a:buChar char="–"/>
        <a:defRPr sz="12900" kern="1200">
          <a:solidFill>
            <a:schemeClr val="tx1"/>
          </a:solidFill>
          <a:latin typeface="+mn-lt"/>
          <a:ea typeface="+mn-ea"/>
          <a:cs typeface="+mn-cs"/>
        </a:defRPr>
      </a:lvl2pPr>
      <a:lvl3pPr marL="5272088" indent="-1054418" algn="l" defTabSz="4217670" rtl="0" eaLnBrk="1" latinLnBrk="0" hangingPunct="1">
        <a:spcBef>
          <a:spcPct val="20000"/>
        </a:spcBef>
        <a:buFont typeface="Arial" pitchFamily="34" charset="0"/>
        <a:buChar char="•"/>
        <a:defRPr sz="11100" kern="1200">
          <a:solidFill>
            <a:schemeClr val="tx1"/>
          </a:solidFill>
          <a:latin typeface="+mn-lt"/>
          <a:ea typeface="+mn-ea"/>
          <a:cs typeface="+mn-cs"/>
        </a:defRPr>
      </a:lvl3pPr>
      <a:lvl4pPr marL="7380923" indent="-1054418" algn="l" defTabSz="4217670" rtl="0" eaLnBrk="1" latinLnBrk="0" hangingPunct="1">
        <a:spcBef>
          <a:spcPct val="20000"/>
        </a:spcBef>
        <a:buFont typeface="Arial" pitchFamily="34" charset="0"/>
        <a:buChar char="–"/>
        <a:defRPr sz="9200" kern="1200">
          <a:solidFill>
            <a:schemeClr val="tx1"/>
          </a:solidFill>
          <a:latin typeface="+mn-lt"/>
          <a:ea typeface="+mn-ea"/>
          <a:cs typeface="+mn-cs"/>
        </a:defRPr>
      </a:lvl4pPr>
      <a:lvl5pPr marL="9489758" indent="-1054418" algn="l" defTabSz="4217670" rtl="0" eaLnBrk="1" latinLnBrk="0" hangingPunct="1">
        <a:spcBef>
          <a:spcPct val="20000"/>
        </a:spcBef>
        <a:buFont typeface="Arial" pitchFamily="34" charset="0"/>
        <a:buChar char="»"/>
        <a:defRPr sz="9200" kern="1200">
          <a:solidFill>
            <a:schemeClr val="tx1"/>
          </a:solidFill>
          <a:latin typeface="+mn-lt"/>
          <a:ea typeface="+mn-ea"/>
          <a:cs typeface="+mn-cs"/>
        </a:defRPr>
      </a:lvl5pPr>
      <a:lvl6pPr marL="11598593" indent="-1054418" algn="l" defTabSz="421767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6pPr>
      <a:lvl7pPr marL="13707428" indent="-1054418" algn="l" defTabSz="421767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6263" indent="-1054418" algn="l" defTabSz="421767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5098" indent="-1054418" algn="l" defTabSz="421767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1pPr>
      <a:lvl2pPr marL="2108835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2pPr>
      <a:lvl3pPr marL="4217670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3pPr>
      <a:lvl4pPr marL="6326505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4pPr>
      <a:lvl5pPr marL="8435340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5pPr>
      <a:lvl6pPr marL="10544175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6pPr>
      <a:lvl7pPr marL="12653010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7pPr>
      <a:lvl8pPr marL="14761845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8pPr>
      <a:lvl9pPr marL="16870680" algn="l" defTabSz="4217670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794729" y="35284220"/>
            <a:ext cx="14495818" cy="71284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r="12241"/>
          <a:stretch/>
        </p:blipFill>
        <p:spPr bwMode="auto">
          <a:xfrm>
            <a:off x="12003568" y="14222540"/>
            <a:ext cx="7849696" cy="6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404" y="18919271"/>
            <a:ext cx="11008000" cy="77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 flipH="1">
            <a:off x="2545259" y="4392788"/>
            <a:ext cx="264989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Détermination de quelques propriétés hydriques dans la zone non saturée </a:t>
            </a:r>
          </a:p>
          <a:p>
            <a:pPr algn="ctr"/>
            <a:r>
              <a:rPr lang="fr-FR" sz="5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de la nappe superficielle de Guerrara</a:t>
            </a:r>
            <a:endParaRPr lang="fr-FR" sz="54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96256" y="6192988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Times New Roman" pitchFamily="18" charset="0"/>
                <a:cs typeface="Times New Roman" pitchFamily="18" charset="0"/>
              </a:rPr>
              <a:t>Présenté par: </a:t>
            </a:r>
            <a:r>
              <a:rPr lang="fr-FR" sz="4800" dirty="0" smtClean="0">
                <a:latin typeface="Times New Roman" pitchFamily="18" charset="0"/>
                <a:cs typeface="Times New Roman" pitchFamily="18" charset="0"/>
              </a:rPr>
              <a:t>TADJER Yakoub</a:t>
            </a:r>
          </a:p>
          <a:p>
            <a:pPr lvl="0"/>
            <a:r>
              <a:rPr lang="fr-FR" sz="4800" dirty="0" smtClean="0">
                <a:latin typeface="Times New Roman" pitchFamily="18" charset="0"/>
                <a:cs typeface="Times New Roman" pitchFamily="18" charset="0"/>
              </a:rPr>
              <a:t>                        KAIDI Khaled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2430704" y="6192988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smtClean="0">
                <a:latin typeface="Times New Roman" pitchFamily="18" charset="0"/>
                <a:cs typeface="Times New Roman" pitchFamily="18" charset="0"/>
              </a:rPr>
              <a:t>Dirigé par :</a:t>
            </a:r>
            <a:r>
              <a:rPr lang="fr-FR" sz="4800" dirty="0" smtClean="0">
                <a:latin typeface="Times New Roman" pitchFamily="18" charset="0"/>
                <a:cs typeface="Times New Roman" pitchFamily="18" charset="0"/>
              </a:rPr>
              <a:t> HADJ-SAID.S</a:t>
            </a:r>
            <a:endParaRPr lang="fr-FR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401775" y="539485"/>
            <a:ext cx="261496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atin typeface="Times New Roman" pitchFamily="18" charset="0"/>
                <a:cs typeface="Times New Roman" pitchFamily="18" charset="0"/>
              </a:rPr>
              <a:t>Université KASDI Merbah Ouargla</a:t>
            </a:r>
            <a:endParaRPr lang="fr-FR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800" b="1" dirty="0" smtClean="0">
                <a:latin typeface="Times New Roman" pitchFamily="18" charset="0"/>
                <a:cs typeface="Times New Roman" pitchFamily="18" charset="0"/>
              </a:rPr>
              <a:t>Faculté des Sciences de la Nature et de la Vie </a:t>
            </a:r>
            <a:endParaRPr lang="fr-FR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800" b="1" dirty="0" smtClean="0">
                <a:latin typeface="Times New Roman" pitchFamily="18" charset="0"/>
                <a:cs typeface="Times New Roman" pitchFamily="18" charset="0"/>
              </a:rPr>
              <a:t>Département des Sciences Agronomiques</a:t>
            </a:r>
            <a:endParaRPr lang="fr-FR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800" b="1" dirty="0" smtClean="0">
                <a:latin typeface="Times New Roman" pitchFamily="18" charset="0"/>
                <a:cs typeface="Times New Roman" pitchFamily="18" charset="0"/>
              </a:rPr>
              <a:t>Master Protection de la Ressource Sol-eau et Environnement</a:t>
            </a:r>
            <a:endParaRPr lang="fr-FR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4247" y="14545916"/>
            <a:ext cx="11114959" cy="28007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1- Situation géographique. </a:t>
            </a:r>
            <a:r>
              <a:rPr lang="fr-FR" sz="4400" dirty="0" smtClean="0">
                <a:latin typeface="Times New Roman" pitchFamily="18" charset="0"/>
                <a:cs typeface="Times New Roman" pitchFamily="18" charset="0"/>
              </a:rPr>
              <a:t>La zone d’étude est localisée dans la région de Guerrara. Située à près de 110Km au Nord-Est de Ghardaïa  et à 630 Km au Sud d’Alger.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(HAMDI- AISSA, 2008)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76604" y="27075308"/>
            <a:ext cx="15385348" cy="38472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3-Caractéristiques climatiques</a:t>
            </a:r>
          </a:p>
          <a:p>
            <a:pPr algn="just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La zone d’étude est caractérisée par un climat saharien hyper aride à hiver tempéré, et d’une sécheresse permanente avec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une température moyenne annuelle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22,55°C et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une évaporation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annuelle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de 2630,6mm/an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et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où les précipitations annuelles sont de 89,83mm/an à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la station de  Ghardaïa (1994/2013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Image 689"/>
          <p:cNvPicPr>
            <a:picLocks noChangeAspect="1" noChangeArrowheads="1"/>
          </p:cNvPicPr>
          <p:nvPr/>
        </p:nvPicPr>
        <p:blipFill>
          <a:blip r:embed="rId4" cstate="print"/>
          <a:srcRect t="26514" r="84183"/>
          <a:stretch>
            <a:fillRect/>
          </a:stretch>
        </p:blipFill>
        <p:spPr bwMode="auto">
          <a:xfrm>
            <a:off x="792085" y="424178"/>
            <a:ext cx="2052443" cy="224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Image 689"/>
          <p:cNvPicPr>
            <a:picLocks noChangeAspect="1" noChangeArrowheads="1"/>
          </p:cNvPicPr>
          <p:nvPr/>
        </p:nvPicPr>
        <p:blipFill>
          <a:blip r:embed="rId4" cstate="print"/>
          <a:srcRect t="26514" r="84183"/>
          <a:stretch>
            <a:fillRect/>
          </a:stretch>
        </p:blipFill>
        <p:spPr bwMode="auto">
          <a:xfrm>
            <a:off x="27651069" y="424178"/>
            <a:ext cx="2052443" cy="224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6"/>
          <p:cNvSpPr/>
          <p:nvPr/>
        </p:nvSpPr>
        <p:spPr>
          <a:xfrm>
            <a:off x="396256" y="31179764"/>
            <a:ext cx="1539847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4- La nappe phréatique </a:t>
            </a:r>
          </a:p>
          <a:p>
            <a:pPr lvl="0" algn="just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La nappe superficielle de </a:t>
            </a:r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Guerrara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 est une nappe alluviale dont l’alimentation se fait essentiellement par les crues occasionnelles de l’oued </a:t>
            </a:r>
            <a:r>
              <a:rPr lang="fr-FR" sz="4000" dirty="0" err="1" smtClean="0">
                <a:latin typeface="Times New Roman" pitchFamily="18" charset="0"/>
                <a:cs typeface="Times New Roman" pitchFamily="18" charset="0"/>
              </a:rPr>
              <a:t>Zegrir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. Elle est exploitées pour l’irrigation par des puits . La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profondeur de la nappe est de 10 à 35m en période des basses eaux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(HADJ-SAID et al, 2007)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fr-FR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0830" y="35284220"/>
            <a:ext cx="1451019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fr-FR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 Méthodologie de travail.</a:t>
            </a:r>
            <a:endParaRPr lang="fr-FR" sz="4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Notre étude a été réalisée selon les étapes suivantes :</a:t>
            </a:r>
          </a:p>
          <a:p>
            <a:pPr lvl="0" algn="just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A-Analyses granulométriques dans différentes zones qui couvre la région d’étude.</a:t>
            </a:r>
          </a:p>
        </p:txBody>
      </p:sp>
      <p:pic>
        <p:nvPicPr>
          <p:cNvPr id="42" name="Picture 2" descr="C:\Users\ACER\Desktop\infiltrosdec-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94595" y="18218324"/>
            <a:ext cx="7118189" cy="52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pSp>
        <p:nvGrpSpPr>
          <p:cNvPr id="49" name="Groupe 48"/>
          <p:cNvGrpSpPr/>
          <p:nvPr/>
        </p:nvGrpSpPr>
        <p:grpSpPr>
          <a:xfrm>
            <a:off x="622635" y="38236548"/>
            <a:ext cx="10491454" cy="4212120"/>
            <a:chOff x="937497" y="29955628"/>
            <a:chExt cx="10491454" cy="4212120"/>
          </a:xfrm>
        </p:grpSpPr>
        <p:pic>
          <p:nvPicPr>
            <p:cNvPr id="1026" name="Picture 2" descr="G:\0816SB-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497" y="31035748"/>
              <a:ext cx="5100204" cy="31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G:\analyse-granulometrique-tamiseuse-a-vibrations-1809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5180" y="30891732"/>
              <a:ext cx="4203771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Connecteur droit avec flèche 11"/>
            <p:cNvCxnSpPr/>
            <p:nvPr/>
          </p:nvCxnSpPr>
          <p:spPr>
            <a:xfrm flipH="1">
              <a:off x="5220792" y="29955628"/>
              <a:ext cx="1296000" cy="91440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avec flèche 17"/>
            <p:cNvCxnSpPr/>
            <p:nvPr/>
          </p:nvCxnSpPr>
          <p:spPr>
            <a:xfrm>
              <a:off x="6516936" y="29955628"/>
              <a:ext cx="1296000" cy="90000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ZoneTexte 19"/>
          <p:cNvSpPr txBox="1"/>
          <p:nvPr/>
        </p:nvSpPr>
        <p:spPr>
          <a:xfrm>
            <a:off x="12773205" y="21026636"/>
            <a:ext cx="8142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B-Mesure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 la </a:t>
            </a:r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perméabilité  par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 perméamètre </a:t>
            </a:r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viguier</a:t>
            </a:r>
            <a:endParaRPr lang="fr-FR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Connecteur droit avec flèche 22"/>
          <p:cNvCxnSpPr/>
          <p:nvPr/>
        </p:nvCxnSpPr>
        <p:spPr>
          <a:xfrm flipV="1">
            <a:off x="6529214" y="37078506"/>
            <a:ext cx="0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2781632" y="23762940"/>
            <a:ext cx="173203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 -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Mesure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de la </a:t>
            </a:r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porosité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sur </a:t>
            </a:r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 terrain </a:t>
            </a:r>
            <a:r>
              <a:rPr lang="fr-FR" sz="4000" b="1" dirty="0">
                <a:latin typeface="Times New Roman" pitchFamily="18" charset="0"/>
                <a:cs typeface="Times New Roman" pitchFamily="18" charset="0"/>
              </a:rPr>
              <a:t>« porosité partielle »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par un porosimètre échantillonneur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. La porosité partielle estimée à l’aide de la formule suivante : </a:t>
            </a:r>
            <a:r>
              <a:rPr lang="fr-FR" sz="4000" i="1" dirty="0">
                <a:latin typeface="Times New Roman" pitchFamily="18" charset="0"/>
                <a:cs typeface="Times New Roman" pitchFamily="18" charset="0"/>
              </a:rPr>
              <a:t>np=Vei/Vt</a:t>
            </a:r>
            <a:endParaRPr lang="fr-F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17207677" y="27147316"/>
            <a:ext cx="12711859" cy="2880320"/>
          </a:xfrm>
          <a:prstGeom prst="ellipse">
            <a:avLst/>
          </a:prstGeom>
          <a:ln>
            <a:solidFill>
              <a:srgbClr val="CC3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Les résultats obtenue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seront utilisés </a:t>
            </a:r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établir </a:t>
            </a:r>
            <a:r>
              <a:rPr lang="fr-FR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une carte de </a:t>
            </a:r>
            <a:r>
              <a:rPr lang="fr-FR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perméabilité</a:t>
            </a:r>
            <a:endParaRPr lang="fr-FR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ZoneTexte 40"/>
          <p:cNvSpPr txBox="1"/>
          <p:nvPr/>
        </p:nvSpPr>
        <p:spPr>
          <a:xfrm rot="10800000" flipV="1">
            <a:off x="246630" y="8625572"/>
            <a:ext cx="219680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INTRODUCTION :</a:t>
            </a:r>
          </a:p>
          <a:p>
            <a:pPr algn="just"/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zone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non saturée (ZNS) du sol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ou zone 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vadose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est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la partie du sol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située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à l'interface entre atmosphère-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pédosphère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 et la nappe phréatique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. Elle joue un rôle important de stockage et de transfert d’eau depuis la surface jusqu’à la nappe en particulier en zone humide. De même, les processus hydrodynamiques d’infiltration-ruissellement à prendre en compte sur un bassin versant lors d’une averse font intervenir des écoulements « insaturés » ou, du moins, à saturation variable. Cette zone contribue également dans le processus de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l’</a:t>
            </a:r>
            <a:r>
              <a:rPr lang="fr-FR" sz="4000" dirty="0" err="1">
                <a:latin typeface="Times New Roman" pitchFamily="18" charset="0"/>
                <a:cs typeface="Times New Roman" pitchFamily="18" charset="0"/>
              </a:rPr>
              <a:t>auto-épuration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de la nappe raison pour laquelle nous nous sommes intéressé à l’évaluation des paramètres hydrauliques: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la perméabilité et la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porosité qui nous permettent l’appréciation de cette épuration naturelle de la nappe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6382032" y="34348116"/>
            <a:ext cx="13825536" cy="1042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fr-FR" sz="4000" b="1" dirty="0" smtClean="0">
              <a:latin typeface="Times New Roman"/>
              <a:ea typeface="Calibri"/>
              <a:cs typeface="Arial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fr-FR" sz="4000" b="1" dirty="0">
              <a:latin typeface="Times New Roman"/>
              <a:ea typeface="Calibri"/>
              <a:cs typeface="Arial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4000" b="1" dirty="0" smtClean="0">
                <a:latin typeface="Times New Roman"/>
                <a:ea typeface="Calibri"/>
                <a:cs typeface="Arial"/>
              </a:rPr>
              <a:t>Référence </a:t>
            </a:r>
            <a:r>
              <a:rPr lang="fr-FR" sz="4000" b="1" dirty="0">
                <a:latin typeface="Times New Roman"/>
                <a:ea typeface="Calibri"/>
                <a:cs typeface="Arial"/>
              </a:rPr>
              <a:t>bibliographique</a:t>
            </a:r>
            <a:r>
              <a:rPr lang="fr-FR" sz="3200" b="1" dirty="0">
                <a:latin typeface="Times New Roman"/>
                <a:ea typeface="Calibri"/>
                <a:cs typeface="Arial"/>
              </a:rPr>
              <a:t> </a:t>
            </a:r>
            <a:endParaRPr lang="fr-FR" sz="3200" dirty="0">
              <a:ea typeface="Calibri"/>
              <a:cs typeface="Arial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sz="3200" b="1" dirty="0" smtClean="0">
                <a:latin typeface="Times New Roman"/>
                <a:ea typeface="Calibri"/>
                <a:cs typeface="Arial"/>
              </a:rPr>
              <a:t>Véronique </a:t>
            </a:r>
            <a:r>
              <a:rPr lang="fr-FR" sz="3200" b="1" dirty="0">
                <a:latin typeface="Times New Roman"/>
                <a:ea typeface="Calibri"/>
                <a:cs typeface="Arial"/>
              </a:rPr>
              <a:t>B. </a:t>
            </a:r>
            <a:r>
              <a:rPr lang="fr-FR" sz="3200" b="1" dirty="0" smtClean="0">
                <a:latin typeface="Times New Roman"/>
                <a:ea typeface="Calibri"/>
                <a:cs typeface="Arial"/>
              </a:rPr>
              <a:t>(2010</a:t>
            </a:r>
            <a:r>
              <a:rPr lang="fr-FR" sz="3200" b="1" dirty="0">
                <a:latin typeface="Times New Roman"/>
                <a:ea typeface="Calibri"/>
                <a:cs typeface="Arial"/>
              </a:rPr>
              <a:t>) :</a:t>
            </a:r>
            <a:r>
              <a:rPr lang="fr-FR" sz="3200" dirty="0">
                <a:latin typeface="Times New Roman"/>
                <a:ea typeface="Calibri"/>
                <a:cs typeface="Arial"/>
              </a:rPr>
              <a:t> Variabilité de paramètres hydrogéologiques dans des faciès sédimentaires de l’aquifère paléodeltaïque de Saint-Honoré, Université du Québec à Chicoutimi</a:t>
            </a:r>
            <a:endParaRPr lang="fr-FR" sz="3200" dirty="0">
              <a:ea typeface="Calibri"/>
              <a:cs typeface="Arial"/>
            </a:endParaRPr>
          </a:p>
          <a:p>
            <a:pPr algn="just">
              <a:lnSpc>
                <a:spcPct val="115000"/>
              </a:lnSpc>
            </a:pPr>
            <a:r>
              <a:rPr lang="fr-FR" sz="3200" b="1" dirty="0" err="1" smtClean="0">
                <a:latin typeface="Times New Roman"/>
                <a:ea typeface="Calibri"/>
                <a:cs typeface="Arial"/>
              </a:rPr>
              <a:t>Khemgani.M.A</a:t>
            </a:r>
            <a:r>
              <a:rPr lang="fr-FR" sz="3200" b="1" dirty="0">
                <a:latin typeface="Times New Roman"/>
                <a:ea typeface="Calibri"/>
                <a:cs typeface="Arial"/>
              </a:rPr>
              <a:t>.(2010):</a:t>
            </a:r>
            <a:r>
              <a:rPr lang="fr-FR" sz="3200" dirty="0">
                <a:latin typeface="Times New Roman"/>
                <a:ea typeface="Calibri"/>
                <a:cs typeface="Arial"/>
              </a:rPr>
              <a:t>Caractérisation des sols alluviaux et de la nappe alluviale de l’oasis de Guerrara , Mémoire de MAGISTER, Université Kasdi Merbah Ouargla</a:t>
            </a:r>
            <a:r>
              <a:rPr lang="fr-FR" sz="3200" dirty="0" smtClean="0">
                <a:latin typeface="Times New Roman"/>
                <a:ea typeface="Calibri"/>
                <a:cs typeface="Arial"/>
              </a:rPr>
              <a:t>.</a:t>
            </a:r>
          </a:p>
          <a:p>
            <a:pPr algn="just">
              <a:lnSpc>
                <a:spcPct val="115000"/>
              </a:lnSpc>
            </a:pPr>
            <a:r>
              <a:rPr lang="fr-FR" sz="3200" b="1" dirty="0">
                <a:latin typeface="Times New Roman" pitchFamily="18" charset="0"/>
                <a:cs typeface="Times New Roman" pitchFamily="18" charset="0"/>
              </a:rPr>
              <a:t>HADJ-SAID, S., HAMDI-AISSA B., TOUIL Y., 2008. </a:t>
            </a:r>
            <a:r>
              <a:rPr lang="fr-FR" sz="3200" dirty="0">
                <a:latin typeface="Times New Roman" pitchFamily="18" charset="0"/>
                <a:cs typeface="Times New Roman" pitchFamily="18" charset="0"/>
              </a:rPr>
              <a:t>Qualité et ressources en eaux souterraines dans un </a:t>
            </a:r>
            <a:r>
              <a:rPr lang="fr-FR" sz="3200" dirty="0" err="1">
                <a:latin typeface="Times New Roman" pitchFamily="18" charset="0"/>
                <a:cs typeface="Times New Roman" pitchFamily="18" charset="0"/>
              </a:rPr>
              <a:t>agrosysteme</a:t>
            </a:r>
            <a:r>
              <a:rPr lang="fr-FR" sz="3200" dirty="0">
                <a:latin typeface="Times New Roman" pitchFamily="18" charset="0"/>
                <a:cs typeface="Times New Roman" pitchFamily="18" charset="0"/>
              </a:rPr>
              <a:t> oasien au Sahara d’</a:t>
            </a:r>
            <a:r>
              <a:rPr lang="fr-FR" sz="3200" dirty="0" err="1">
                <a:latin typeface="Times New Roman" pitchFamily="18" charset="0"/>
                <a:cs typeface="Times New Roman" pitchFamily="18" charset="0"/>
              </a:rPr>
              <a:t>Algerie</a:t>
            </a:r>
            <a:r>
              <a:rPr lang="fr-FR" sz="3200" dirty="0">
                <a:latin typeface="Times New Roman" pitchFamily="18" charset="0"/>
                <a:cs typeface="Times New Roman" pitchFamily="18" charset="0"/>
              </a:rPr>
              <a:t> (cas de l’oasis de </a:t>
            </a:r>
            <a:r>
              <a:rPr lang="fr-FR" sz="3200" dirty="0" err="1">
                <a:latin typeface="Times New Roman" pitchFamily="18" charset="0"/>
                <a:cs typeface="Times New Roman" pitchFamily="18" charset="0"/>
              </a:rPr>
              <a:t>Guerrara</a:t>
            </a:r>
            <a:r>
              <a:rPr lang="fr-FR" sz="3200" dirty="0">
                <a:latin typeface="Times New Roman" pitchFamily="18" charset="0"/>
                <a:cs typeface="Times New Roman" pitchFamily="18" charset="0"/>
              </a:rPr>
              <a:t>, M’Zab). Bull. du Groupe Francophone </a:t>
            </a:r>
            <a:r>
              <a:rPr lang="fr-FR" sz="3200" dirty="0" err="1">
                <a:latin typeface="Times New Roman" pitchFamily="18" charset="0"/>
                <a:cs typeface="Times New Roman" pitchFamily="18" charset="0"/>
              </a:rPr>
              <a:t>Humidimètrie</a:t>
            </a:r>
            <a:r>
              <a:rPr lang="fr-FR" sz="3200" dirty="0">
                <a:latin typeface="Times New Roman" pitchFamily="18" charset="0"/>
                <a:cs typeface="Times New Roman" pitchFamily="18" charset="0"/>
              </a:rPr>
              <a:t> et Transferts en Milieux Poreux, 54, 195-198.</a:t>
            </a:r>
            <a:r>
              <a:rPr lang="fr-FR" sz="32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algn="just">
              <a:lnSpc>
                <a:spcPct val="115000"/>
              </a:lnSpc>
            </a:pPr>
            <a:endParaRPr lang="fr-FR" sz="3200" b="1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endParaRPr lang="fr-FR" sz="3200" b="1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endParaRPr lang="fr-FR" sz="4000" b="1" dirty="0" smtClean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fr-FR" sz="4000" dirty="0">
              <a:ea typeface="Calibri"/>
              <a:cs typeface="Arial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6382032" y="30315668"/>
            <a:ext cx="1353750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Conclusion</a:t>
            </a:r>
          </a:p>
          <a:p>
            <a:pPr algn="just"/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porosité et la perméabilité sont des paramètres fondamentaux contrôlant l’infiltration des eaux dans la zone non saturée  vers la zone saturée (la nappe phréatique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). Ils permettent d’estimer le taux d’autoépuration de  la </a:t>
            </a:r>
            <a:r>
              <a:rPr lang="fr-FR" sz="4000" dirty="0">
                <a:latin typeface="Times New Roman" pitchFamily="18" charset="0"/>
                <a:cs typeface="Times New Roman" pitchFamily="18" charset="0"/>
              </a:rPr>
              <a:t>zone non saturée </a:t>
            </a:r>
            <a:r>
              <a:rPr lang="fr-FR" sz="4000" dirty="0" smtClean="0">
                <a:latin typeface="Times New Roman" pitchFamily="18" charset="0"/>
                <a:cs typeface="Times New Roman" pitchFamily="18" charset="0"/>
              </a:rPr>
              <a:t>face au déversement d’un éventuel polluant.</a:t>
            </a:r>
            <a:endParaRPr lang="fr-FR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4680" y="10658164"/>
            <a:ext cx="8075867" cy="61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avec flèche vers le bas 25"/>
          <p:cNvSpPr/>
          <p:nvPr/>
        </p:nvSpPr>
        <p:spPr>
          <a:xfrm>
            <a:off x="2844528" y="17691621"/>
            <a:ext cx="7201753" cy="1227650"/>
          </a:xfrm>
          <a:prstGeom prst="downArrow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 Le </a:t>
            </a:r>
            <a:r>
              <a:rPr lang="fr-FR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contexte </a:t>
            </a:r>
            <a:r>
              <a:rPr lang="fr-FR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géologique</a:t>
            </a:r>
            <a:endParaRPr lang="fr-FR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3200" dirty="0">
              <a:solidFill>
                <a:schemeClr val="tx1"/>
              </a:solidFill>
            </a:endParaRPr>
          </a:p>
        </p:txBody>
      </p:sp>
      <p:grpSp>
        <p:nvGrpSpPr>
          <p:cNvPr id="54" name="Groupe 53"/>
          <p:cNvGrpSpPr/>
          <p:nvPr/>
        </p:nvGrpSpPr>
        <p:grpSpPr>
          <a:xfrm>
            <a:off x="11439206" y="15554076"/>
            <a:ext cx="5590850" cy="432000"/>
            <a:chOff x="11439206" y="15554076"/>
            <a:chExt cx="5590850" cy="432000"/>
          </a:xfrm>
        </p:grpSpPr>
        <p:sp>
          <p:nvSpPr>
            <p:cNvPr id="14" name="Ellipse 13"/>
            <p:cNvSpPr/>
            <p:nvPr/>
          </p:nvSpPr>
          <p:spPr>
            <a:xfrm>
              <a:off x="16598056" y="15554076"/>
              <a:ext cx="432000" cy="43200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" name="Connecteur droit avec flèche 21"/>
            <p:cNvCxnSpPr/>
            <p:nvPr/>
          </p:nvCxnSpPr>
          <p:spPr>
            <a:xfrm>
              <a:off x="11439206" y="15554076"/>
              <a:ext cx="5158850" cy="14398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Rectangle avec flèche vers le bas 52"/>
          <p:cNvSpPr/>
          <p:nvPr/>
        </p:nvSpPr>
        <p:spPr>
          <a:xfrm>
            <a:off x="20739223" y="25847658"/>
            <a:ext cx="4907991" cy="1227650"/>
          </a:xfrm>
          <a:prstGeom prst="downArrow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6- Résultats</a:t>
            </a:r>
            <a:endParaRPr lang="fr-FR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20050489" y="16922180"/>
            <a:ext cx="9941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b="1" dirty="0" smtClean="0"/>
              <a:t>Coupe  représentant la zone  non saturée </a:t>
            </a:r>
            <a:endParaRPr lang="fr-FR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</TotalTime>
  <Words>408</Words>
  <Application>Microsoft Office PowerPoint</Application>
  <PresentationFormat>Personnalisé</PresentationFormat>
  <Paragraphs>37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ACER</dc:creator>
  <cp:lastModifiedBy>DJAKOUB</cp:lastModifiedBy>
  <cp:revision>114</cp:revision>
  <dcterms:created xsi:type="dcterms:W3CDTF">2015-02-27T14:53:29Z</dcterms:created>
  <dcterms:modified xsi:type="dcterms:W3CDTF">2015-03-03T09:50:13Z</dcterms:modified>
</cp:coreProperties>
</file>