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28803600" cy="36004500"/>
  <p:notesSz cx="6858000" cy="9144000"/>
  <p:defaultTextStyle>
    <a:defPPr>
      <a:defRPr lang="fr-FR"/>
    </a:defPPr>
    <a:lvl1pPr marL="0" algn="l" defTabSz="3703320" rtl="0" eaLnBrk="1" latinLnBrk="0" hangingPunct="1">
      <a:defRPr sz="7300" kern="1200">
        <a:solidFill>
          <a:schemeClr val="tx1"/>
        </a:solidFill>
        <a:latin typeface="+mn-lt"/>
        <a:ea typeface="+mn-ea"/>
        <a:cs typeface="+mn-cs"/>
      </a:defRPr>
    </a:lvl1pPr>
    <a:lvl2pPr marL="1851660" algn="l" defTabSz="3703320" rtl="0" eaLnBrk="1" latinLnBrk="0" hangingPunct="1">
      <a:defRPr sz="7300" kern="1200">
        <a:solidFill>
          <a:schemeClr val="tx1"/>
        </a:solidFill>
        <a:latin typeface="+mn-lt"/>
        <a:ea typeface="+mn-ea"/>
        <a:cs typeface="+mn-cs"/>
      </a:defRPr>
    </a:lvl2pPr>
    <a:lvl3pPr marL="3703320" algn="l" defTabSz="3703320" rtl="0" eaLnBrk="1" latinLnBrk="0" hangingPunct="1">
      <a:defRPr sz="7300" kern="1200">
        <a:solidFill>
          <a:schemeClr val="tx1"/>
        </a:solidFill>
        <a:latin typeface="+mn-lt"/>
        <a:ea typeface="+mn-ea"/>
        <a:cs typeface="+mn-cs"/>
      </a:defRPr>
    </a:lvl3pPr>
    <a:lvl4pPr marL="5554980" algn="l" defTabSz="3703320" rtl="0" eaLnBrk="1" latinLnBrk="0" hangingPunct="1">
      <a:defRPr sz="7300" kern="1200">
        <a:solidFill>
          <a:schemeClr val="tx1"/>
        </a:solidFill>
        <a:latin typeface="+mn-lt"/>
        <a:ea typeface="+mn-ea"/>
        <a:cs typeface="+mn-cs"/>
      </a:defRPr>
    </a:lvl4pPr>
    <a:lvl5pPr marL="7406640" algn="l" defTabSz="3703320" rtl="0" eaLnBrk="1" latinLnBrk="0" hangingPunct="1">
      <a:defRPr sz="7300" kern="1200">
        <a:solidFill>
          <a:schemeClr val="tx1"/>
        </a:solidFill>
        <a:latin typeface="+mn-lt"/>
        <a:ea typeface="+mn-ea"/>
        <a:cs typeface="+mn-cs"/>
      </a:defRPr>
    </a:lvl5pPr>
    <a:lvl6pPr marL="9258300" algn="l" defTabSz="3703320" rtl="0" eaLnBrk="1" latinLnBrk="0" hangingPunct="1">
      <a:defRPr sz="7300" kern="1200">
        <a:solidFill>
          <a:schemeClr val="tx1"/>
        </a:solidFill>
        <a:latin typeface="+mn-lt"/>
        <a:ea typeface="+mn-ea"/>
        <a:cs typeface="+mn-cs"/>
      </a:defRPr>
    </a:lvl6pPr>
    <a:lvl7pPr marL="11109960" algn="l" defTabSz="3703320" rtl="0" eaLnBrk="1" latinLnBrk="0" hangingPunct="1">
      <a:defRPr sz="7300" kern="1200">
        <a:solidFill>
          <a:schemeClr val="tx1"/>
        </a:solidFill>
        <a:latin typeface="+mn-lt"/>
        <a:ea typeface="+mn-ea"/>
        <a:cs typeface="+mn-cs"/>
      </a:defRPr>
    </a:lvl7pPr>
    <a:lvl8pPr marL="12961620" algn="l" defTabSz="3703320" rtl="0" eaLnBrk="1" latinLnBrk="0" hangingPunct="1">
      <a:defRPr sz="7300" kern="1200">
        <a:solidFill>
          <a:schemeClr val="tx1"/>
        </a:solidFill>
        <a:latin typeface="+mn-lt"/>
        <a:ea typeface="+mn-ea"/>
        <a:cs typeface="+mn-cs"/>
      </a:defRPr>
    </a:lvl8pPr>
    <a:lvl9pPr marL="14813280" algn="l" defTabSz="3703320" rtl="0" eaLnBrk="1" latinLnBrk="0" hangingPunct="1">
      <a:defRPr sz="7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4794" autoAdjust="0"/>
  </p:normalViewPr>
  <p:slideViewPr>
    <p:cSldViewPr>
      <p:cViewPr>
        <p:scale>
          <a:sx n="32" d="100"/>
          <a:sy n="32" d="100"/>
        </p:scale>
        <p:origin x="-762" y="2238"/>
      </p:cViewPr>
      <p:guideLst>
        <p:guide orient="horz" pos="11340"/>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E:\m&#233;moire%20de%20fin%20d'etudes\estimation\ESTIMATION%20DES%20D2GATS%20-%20Copy.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E:\m&#233;moire%20de%20fin%20d'etudes\estimation\ESTIMATION%20DES%20D2GATS%20-%20Cop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title>
      <c:layout/>
      <c:txPr>
        <a:bodyPr/>
        <a:lstStyle/>
        <a:p>
          <a:pPr>
            <a:defRPr lang="fr-FR"/>
          </a:pPr>
          <a:endParaRPr lang="fr-FR"/>
        </a:p>
      </c:txPr>
    </c:title>
    <c:view3D>
      <c:rAngAx val="1"/>
    </c:view3D>
    <c:plotArea>
      <c:layout/>
      <c:bar3DChart>
        <c:barDir val="col"/>
        <c:grouping val="clustered"/>
        <c:ser>
          <c:idx val="0"/>
          <c:order val="0"/>
          <c:tx>
            <c:strRef>
              <c:f>Feuil1!$A$54</c:f>
              <c:strCache>
                <c:ptCount val="1"/>
                <c:pt idx="0">
                  <c:v>Taux d’attaque (%)</c:v>
                </c:pt>
              </c:strCache>
            </c:strRef>
          </c:tx>
          <c:dLbls>
            <c:spPr>
              <a:solidFill>
                <a:srgbClr val="FFC000"/>
              </a:solidFill>
            </c:spPr>
            <c:txPr>
              <a:bodyPr/>
              <a:lstStyle/>
              <a:p>
                <a:pPr>
                  <a:defRPr lang="fr-FR" sz="2000"/>
                </a:pPr>
                <a:endParaRPr lang="fr-FR"/>
              </a:p>
            </c:txPr>
            <c:showVal val="1"/>
          </c:dLbls>
          <c:cat>
            <c:strRef>
              <c:f>Feuil1!$B$53:$F$53</c:f>
              <c:strCache>
                <c:ptCount val="5"/>
                <c:pt idx="0">
                  <c:v>P a l. I</c:v>
                </c:pt>
                <c:pt idx="1">
                  <c:v>Pal. II</c:v>
                </c:pt>
                <c:pt idx="2">
                  <c:v>Pal. III</c:v>
                </c:pt>
                <c:pt idx="3">
                  <c:v>Pal. IV</c:v>
                </c:pt>
                <c:pt idx="4">
                  <c:v>Pal. V</c:v>
                </c:pt>
              </c:strCache>
            </c:strRef>
          </c:cat>
          <c:val>
            <c:numRef>
              <c:f>Feuil1!$B$54:$F$54</c:f>
              <c:numCache>
                <c:formatCode>General</c:formatCode>
                <c:ptCount val="5"/>
                <c:pt idx="0">
                  <c:v>0.49000000000000032</c:v>
                </c:pt>
                <c:pt idx="1">
                  <c:v>0.51</c:v>
                </c:pt>
                <c:pt idx="2" formatCode="#,##0">
                  <c:v>2.67</c:v>
                </c:pt>
                <c:pt idx="3">
                  <c:v>1.6900000000000026</c:v>
                </c:pt>
                <c:pt idx="4">
                  <c:v>0.44000000000000056</c:v>
                </c:pt>
              </c:numCache>
            </c:numRef>
          </c:val>
        </c:ser>
        <c:shape val="cylinder"/>
        <c:axId val="74879744"/>
        <c:axId val="74881280"/>
        <c:axId val="0"/>
      </c:bar3DChart>
      <c:catAx>
        <c:axId val="74879744"/>
        <c:scaling>
          <c:orientation val="minMax"/>
        </c:scaling>
        <c:axPos val="b"/>
        <c:tickLblPos val="nextTo"/>
        <c:txPr>
          <a:bodyPr/>
          <a:lstStyle/>
          <a:p>
            <a:pPr>
              <a:defRPr lang="fr-FR" sz="1200" b="1">
                <a:latin typeface="Times New Roman" pitchFamily="18" charset="0"/>
                <a:cs typeface="Times New Roman" pitchFamily="18" charset="0"/>
              </a:defRPr>
            </a:pPr>
            <a:endParaRPr lang="fr-FR"/>
          </a:p>
        </c:txPr>
        <c:crossAx val="74881280"/>
        <c:crosses val="autoZero"/>
        <c:auto val="1"/>
        <c:lblAlgn val="ctr"/>
        <c:lblOffset val="100"/>
      </c:catAx>
      <c:valAx>
        <c:axId val="74881280"/>
        <c:scaling>
          <c:orientation val="minMax"/>
          <c:max val="3"/>
        </c:scaling>
        <c:axPos val="l"/>
        <c:majorGridlines/>
        <c:numFmt formatCode="General" sourceLinked="1"/>
        <c:tickLblPos val="nextTo"/>
        <c:txPr>
          <a:bodyPr/>
          <a:lstStyle/>
          <a:p>
            <a:pPr>
              <a:defRPr lang="fr-FR" sz="1200" b="1">
                <a:latin typeface="Times New Roman" pitchFamily="18" charset="0"/>
                <a:cs typeface="Times New Roman" pitchFamily="18" charset="0"/>
              </a:defRPr>
            </a:pPr>
            <a:endParaRPr lang="fr-FR"/>
          </a:p>
        </c:txPr>
        <c:crossAx val="74879744"/>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title>
      <c:layout/>
      <c:txPr>
        <a:bodyPr/>
        <a:lstStyle/>
        <a:p>
          <a:pPr>
            <a:defRPr lang="fr-FR"/>
          </a:pPr>
          <a:endParaRPr lang="fr-FR"/>
        </a:p>
      </c:txPr>
    </c:title>
    <c:view3D>
      <c:rAngAx val="1"/>
    </c:view3D>
    <c:plotArea>
      <c:layout/>
      <c:bar3DChart>
        <c:barDir val="col"/>
        <c:grouping val="clustered"/>
        <c:ser>
          <c:idx val="0"/>
          <c:order val="0"/>
          <c:tx>
            <c:strRef>
              <c:f>Feuil2!$B$8</c:f>
              <c:strCache>
                <c:ptCount val="1"/>
                <c:pt idx="0">
                  <c:v>Taux d’attaque (%)</c:v>
                </c:pt>
              </c:strCache>
            </c:strRef>
          </c:tx>
          <c:dLbls>
            <c:spPr>
              <a:solidFill>
                <a:srgbClr val="FFC000"/>
              </a:solidFill>
            </c:spPr>
            <c:txPr>
              <a:bodyPr/>
              <a:lstStyle/>
              <a:p>
                <a:pPr>
                  <a:defRPr lang="fr-FR" sz="2000"/>
                </a:pPr>
                <a:endParaRPr lang="fr-FR"/>
              </a:p>
            </c:txPr>
            <c:showVal val="1"/>
          </c:dLbls>
          <c:cat>
            <c:strRef>
              <c:f>Feuil2!$C$7:$G$7</c:f>
              <c:strCache>
                <c:ptCount val="5"/>
                <c:pt idx="0">
                  <c:v>Pal. II</c:v>
                </c:pt>
                <c:pt idx="1">
                  <c:v>Pal. III</c:v>
                </c:pt>
                <c:pt idx="2">
                  <c:v>Pal. IV</c:v>
                </c:pt>
                <c:pt idx="3">
                  <c:v>Pal.VII</c:v>
                </c:pt>
                <c:pt idx="4">
                  <c:v>Pal.X</c:v>
                </c:pt>
              </c:strCache>
            </c:strRef>
          </c:cat>
          <c:val>
            <c:numRef>
              <c:f>Feuil2!$C$8:$G$8</c:f>
              <c:numCache>
                <c:formatCode>General</c:formatCode>
                <c:ptCount val="5"/>
                <c:pt idx="0" formatCode="#,##0.00">
                  <c:v>1.71</c:v>
                </c:pt>
                <c:pt idx="1">
                  <c:v>2.27</c:v>
                </c:pt>
                <c:pt idx="2">
                  <c:v>1.87</c:v>
                </c:pt>
                <c:pt idx="3">
                  <c:v>0.21000000000000021</c:v>
                </c:pt>
                <c:pt idx="4">
                  <c:v>4.0199999999999996</c:v>
                </c:pt>
              </c:numCache>
            </c:numRef>
          </c:val>
        </c:ser>
        <c:shape val="cylinder"/>
        <c:axId val="74918528"/>
        <c:axId val="74924416"/>
        <c:axId val="0"/>
      </c:bar3DChart>
      <c:catAx>
        <c:axId val="74918528"/>
        <c:scaling>
          <c:orientation val="minMax"/>
        </c:scaling>
        <c:axPos val="b"/>
        <c:tickLblPos val="nextTo"/>
        <c:txPr>
          <a:bodyPr/>
          <a:lstStyle/>
          <a:p>
            <a:pPr>
              <a:defRPr lang="fr-FR" sz="1200" b="1">
                <a:latin typeface="Times New Roman" pitchFamily="18" charset="0"/>
                <a:cs typeface="Times New Roman" pitchFamily="18" charset="0"/>
              </a:defRPr>
            </a:pPr>
            <a:endParaRPr lang="fr-FR"/>
          </a:p>
        </c:txPr>
        <c:crossAx val="74924416"/>
        <c:crosses val="autoZero"/>
        <c:auto val="1"/>
        <c:lblAlgn val="ctr"/>
        <c:lblOffset val="100"/>
      </c:catAx>
      <c:valAx>
        <c:axId val="74924416"/>
        <c:scaling>
          <c:orientation val="minMax"/>
          <c:max val="4.5"/>
        </c:scaling>
        <c:axPos val="l"/>
        <c:majorGridlines/>
        <c:numFmt formatCode="#,##0.00" sourceLinked="1"/>
        <c:tickLblPos val="nextTo"/>
        <c:txPr>
          <a:bodyPr/>
          <a:lstStyle/>
          <a:p>
            <a:pPr>
              <a:defRPr lang="fr-FR" sz="1200" b="1" i="0">
                <a:latin typeface="Times New Roman" pitchFamily="18" charset="0"/>
                <a:cs typeface="Times New Roman" pitchFamily="18" charset="0"/>
              </a:defRPr>
            </a:pPr>
            <a:endParaRPr lang="fr-FR"/>
          </a:p>
        </c:txPr>
        <c:crossAx val="74918528"/>
        <c:crosses val="autoZero"/>
        <c:crossBetween val="between"/>
      </c:valAx>
    </c:plotArea>
    <c:plotVisOnly val="1"/>
  </c:chart>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160270" y="11184734"/>
            <a:ext cx="24483060" cy="7717631"/>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320540" y="20402550"/>
            <a:ext cx="20162520" cy="9201150"/>
          </a:xfrm>
        </p:spPr>
        <p:txBody>
          <a:bodyPr/>
          <a:lstStyle>
            <a:lvl1pPr marL="0" indent="0" algn="ctr">
              <a:buNone/>
              <a:defRPr>
                <a:solidFill>
                  <a:schemeClr val="tx1">
                    <a:tint val="75000"/>
                  </a:schemeClr>
                </a:solidFill>
              </a:defRPr>
            </a:lvl1pPr>
            <a:lvl2pPr marL="1851660" indent="0" algn="ctr">
              <a:buNone/>
              <a:defRPr>
                <a:solidFill>
                  <a:schemeClr val="tx1">
                    <a:tint val="75000"/>
                  </a:schemeClr>
                </a:solidFill>
              </a:defRPr>
            </a:lvl2pPr>
            <a:lvl3pPr marL="3703320" indent="0" algn="ctr">
              <a:buNone/>
              <a:defRPr>
                <a:solidFill>
                  <a:schemeClr val="tx1">
                    <a:tint val="75000"/>
                  </a:schemeClr>
                </a:solidFill>
              </a:defRPr>
            </a:lvl3pPr>
            <a:lvl4pPr marL="5554980" indent="0" algn="ctr">
              <a:buNone/>
              <a:defRPr>
                <a:solidFill>
                  <a:schemeClr val="tx1">
                    <a:tint val="75000"/>
                  </a:schemeClr>
                </a:solidFill>
              </a:defRPr>
            </a:lvl4pPr>
            <a:lvl5pPr marL="7406640" indent="0" algn="ctr">
              <a:buNone/>
              <a:defRPr>
                <a:solidFill>
                  <a:schemeClr val="tx1">
                    <a:tint val="75000"/>
                  </a:schemeClr>
                </a:solidFill>
              </a:defRPr>
            </a:lvl5pPr>
            <a:lvl6pPr marL="9258300" indent="0" algn="ctr">
              <a:buNone/>
              <a:defRPr>
                <a:solidFill>
                  <a:schemeClr val="tx1">
                    <a:tint val="75000"/>
                  </a:schemeClr>
                </a:solidFill>
              </a:defRPr>
            </a:lvl6pPr>
            <a:lvl7pPr marL="11109960" indent="0" algn="ctr">
              <a:buNone/>
              <a:defRPr>
                <a:solidFill>
                  <a:schemeClr val="tx1">
                    <a:tint val="75000"/>
                  </a:schemeClr>
                </a:solidFill>
              </a:defRPr>
            </a:lvl7pPr>
            <a:lvl8pPr marL="12961620" indent="0" algn="ctr">
              <a:buNone/>
              <a:defRPr>
                <a:solidFill>
                  <a:schemeClr val="tx1">
                    <a:tint val="75000"/>
                  </a:schemeClr>
                </a:solidFill>
              </a:defRPr>
            </a:lvl8pPr>
            <a:lvl9pPr marL="1481328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783225" y="7567613"/>
            <a:ext cx="20412551" cy="1612868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35568" y="7567613"/>
            <a:ext cx="60767595" cy="1612868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275286" y="23136228"/>
            <a:ext cx="24483060" cy="7150894"/>
          </a:xfrm>
        </p:spPr>
        <p:txBody>
          <a:bodyPr anchor="t"/>
          <a:lstStyle>
            <a:lvl1pPr algn="l">
              <a:defRPr sz="162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275286" y="15260246"/>
            <a:ext cx="24483060" cy="7875982"/>
          </a:xfrm>
        </p:spPr>
        <p:txBody>
          <a:bodyPr anchor="b"/>
          <a:lstStyle>
            <a:lvl1pPr marL="0" indent="0">
              <a:buNone/>
              <a:defRPr sz="8100">
                <a:solidFill>
                  <a:schemeClr val="tx1">
                    <a:tint val="75000"/>
                  </a:schemeClr>
                </a:solidFill>
              </a:defRPr>
            </a:lvl1pPr>
            <a:lvl2pPr marL="1851660" indent="0">
              <a:buNone/>
              <a:defRPr sz="7300">
                <a:solidFill>
                  <a:schemeClr val="tx1">
                    <a:tint val="75000"/>
                  </a:schemeClr>
                </a:solidFill>
              </a:defRPr>
            </a:lvl2pPr>
            <a:lvl3pPr marL="3703320" indent="0">
              <a:buNone/>
              <a:defRPr sz="6500">
                <a:solidFill>
                  <a:schemeClr val="tx1">
                    <a:tint val="75000"/>
                  </a:schemeClr>
                </a:solidFill>
              </a:defRPr>
            </a:lvl3pPr>
            <a:lvl4pPr marL="5554980" indent="0">
              <a:buNone/>
              <a:defRPr sz="5700">
                <a:solidFill>
                  <a:schemeClr val="tx1">
                    <a:tint val="75000"/>
                  </a:schemeClr>
                </a:solidFill>
              </a:defRPr>
            </a:lvl4pPr>
            <a:lvl5pPr marL="7406640" indent="0">
              <a:buNone/>
              <a:defRPr sz="5700">
                <a:solidFill>
                  <a:schemeClr val="tx1">
                    <a:tint val="75000"/>
                  </a:schemeClr>
                </a:solidFill>
              </a:defRPr>
            </a:lvl5pPr>
            <a:lvl6pPr marL="9258300" indent="0">
              <a:buNone/>
              <a:defRPr sz="5700">
                <a:solidFill>
                  <a:schemeClr val="tx1">
                    <a:tint val="75000"/>
                  </a:schemeClr>
                </a:solidFill>
              </a:defRPr>
            </a:lvl6pPr>
            <a:lvl7pPr marL="11109960" indent="0">
              <a:buNone/>
              <a:defRPr sz="5700">
                <a:solidFill>
                  <a:schemeClr val="tx1">
                    <a:tint val="75000"/>
                  </a:schemeClr>
                </a:solidFill>
              </a:defRPr>
            </a:lvl7pPr>
            <a:lvl8pPr marL="12961620" indent="0">
              <a:buNone/>
              <a:defRPr sz="5700">
                <a:solidFill>
                  <a:schemeClr val="tx1">
                    <a:tint val="75000"/>
                  </a:schemeClr>
                </a:solidFill>
              </a:defRPr>
            </a:lvl8pPr>
            <a:lvl9pPr marL="14813280" indent="0">
              <a:buNone/>
              <a:defRPr sz="57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35570" y="44105513"/>
            <a:ext cx="40590072" cy="124748925"/>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5605700" y="44105513"/>
            <a:ext cx="40590075" cy="124748925"/>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40180" y="1441850"/>
            <a:ext cx="25923240" cy="600075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440180" y="8059343"/>
            <a:ext cx="12726592" cy="3358751"/>
          </a:xfrm>
        </p:spPr>
        <p:txBody>
          <a:bodyPr anchor="b"/>
          <a:lstStyle>
            <a:lvl1pPr marL="0" indent="0">
              <a:buNone/>
              <a:defRPr sz="9700" b="1"/>
            </a:lvl1pPr>
            <a:lvl2pPr marL="1851660" indent="0">
              <a:buNone/>
              <a:defRPr sz="8100" b="1"/>
            </a:lvl2pPr>
            <a:lvl3pPr marL="3703320" indent="0">
              <a:buNone/>
              <a:defRPr sz="7300" b="1"/>
            </a:lvl3pPr>
            <a:lvl4pPr marL="5554980" indent="0">
              <a:buNone/>
              <a:defRPr sz="6500" b="1"/>
            </a:lvl4pPr>
            <a:lvl5pPr marL="7406640" indent="0">
              <a:buNone/>
              <a:defRPr sz="6500" b="1"/>
            </a:lvl5pPr>
            <a:lvl6pPr marL="9258300" indent="0">
              <a:buNone/>
              <a:defRPr sz="6500" b="1"/>
            </a:lvl6pPr>
            <a:lvl7pPr marL="11109960" indent="0">
              <a:buNone/>
              <a:defRPr sz="6500" b="1"/>
            </a:lvl7pPr>
            <a:lvl8pPr marL="12961620" indent="0">
              <a:buNone/>
              <a:defRPr sz="6500" b="1"/>
            </a:lvl8pPr>
            <a:lvl9pPr marL="14813280" indent="0">
              <a:buNone/>
              <a:defRPr sz="65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40180" y="11418094"/>
            <a:ext cx="12726592" cy="20744262"/>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631830" y="8059343"/>
            <a:ext cx="12731591" cy="3358751"/>
          </a:xfrm>
        </p:spPr>
        <p:txBody>
          <a:bodyPr anchor="b"/>
          <a:lstStyle>
            <a:lvl1pPr marL="0" indent="0">
              <a:buNone/>
              <a:defRPr sz="9700" b="1"/>
            </a:lvl1pPr>
            <a:lvl2pPr marL="1851660" indent="0">
              <a:buNone/>
              <a:defRPr sz="8100" b="1"/>
            </a:lvl2pPr>
            <a:lvl3pPr marL="3703320" indent="0">
              <a:buNone/>
              <a:defRPr sz="7300" b="1"/>
            </a:lvl3pPr>
            <a:lvl4pPr marL="5554980" indent="0">
              <a:buNone/>
              <a:defRPr sz="6500" b="1"/>
            </a:lvl4pPr>
            <a:lvl5pPr marL="7406640" indent="0">
              <a:buNone/>
              <a:defRPr sz="6500" b="1"/>
            </a:lvl5pPr>
            <a:lvl6pPr marL="9258300" indent="0">
              <a:buNone/>
              <a:defRPr sz="6500" b="1"/>
            </a:lvl6pPr>
            <a:lvl7pPr marL="11109960" indent="0">
              <a:buNone/>
              <a:defRPr sz="6500" b="1"/>
            </a:lvl7pPr>
            <a:lvl8pPr marL="12961620" indent="0">
              <a:buNone/>
              <a:defRPr sz="6500" b="1"/>
            </a:lvl8pPr>
            <a:lvl9pPr marL="14813280" indent="0">
              <a:buNone/>
              <a:defRPr sz="65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631830" y="11418094"/>
            <a:ext cx="12731591" cy="20744262"/>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2" y="1433512"/>
            <a:ext cx="9476186" cy="6100763"/>
          </a:xfrm>
        </p:spPr>
        <p:txBody>
          <a:bodyPr anchor="b"/>
          <a:lstStyle>
            <a:lvl1pPr algn="l">
              <a:defRPr sz="8100" b="1"/>
            </a:lvl1pPr>
          </a:lstStyle>
          <a:p>
            <a:r>
              <a:rPr lang="fr-FR" smtClean="0"/>
              <a:t>Cliquez pour modifier le style du titre</a:t>
            </a:r>
            <a:endParaRPr lang="fr-FR"/>
          </a:p>
        </p:txBody>
      </p:sp>
      <p:sp>
        <p:nvSpPr>
          <p:cNvPr id="3" name="Espace réservé du contenu 2"/>
          <p:cNvSpPr>
            <a:spLocks noGrp="1"/>
          </p:cNvSpPr>
          <p:nvPr>
            <p:ph idx="1"/>
          </p:nvPr>
        </p:nvSpPr>
        <p:spPr>
          <a:xfrm>
            <a:off x="11261407" y="1433515"/>
            <a:ext cx="16102013" cy="30728843"/>
          </a:xfrm>
        </p:spPr>
        <p:txBody>
          <a:bodyPr/>
          <a:lstStyle>
            <a:lvl1pPr>
              <a:defRPr sz="13000"/>
            </a:lvl1pPr>
            <a:lvl2pPr>
              <a:defRPr sz="11300"/>
            </a:lvl2pPr>
            <a:lvl3pPr>
              <a:defRPr sz="9700"/>
            </a:lvl3pPr>
            <a:lvl4pPr>
              <a:defRPr sz="8100"/>
            </a:lvl4pPr>
            <a:lvl5pPr>
              <a:defRPr sz="8100"/>
            </a:lvl5pPr>
            <a:lvl6pPr>
              <a:defRPr sz="8100"/>
            </a:lvl6pPr>
            <a:lvl7pPr>
              <a:defRPr sz="8100"/>
            </a:lvl7pPr>
            <a:lvl8pPr>
              <a:defRPr sz="8100"/>
            </a:lvl8pPr>
            <a:lvl9pPr>
              <a:defRPr sz="8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40182" y="7534278"/>
            <a:ext cx="9476186" cy="24628081"/>
          </a:xfrm>
        </p:spPr>
        <p:txBody>
          <a:bodyPr/>
          <a:lstStyle>
            <a:lvl1pPr marL="0" indent="0">
              <a:buNone/>
              <a:defRPr sz="5700"/>
            </a:lvl1pPr>
            <a:lvl2pPr marL="1851660" indent="0">
              <a:buNone/>
              <a:defRPr sz="4900"/>
            </a:lvl2pPr>
            <a:lvl3pPr marL="3703320" indent="0">
              <a:buNone/>
              <a:defRPr sz="4100"/>
            </a:lvl3pPr>
            <a:lvl4pPr marL="5554980" indent="0">
              <a:buNone/>
              <a:defRPr sz="3600"/>
            </a:lvl4pPr>
            <a:lvl5pPr marL="7406640" indent="0">
              <a:buNone/>
              <a:defRPr sz="3600"/>
            </a:lvl5pPr>
            <a:lvl6pPr marL="9258300" indent="0">
              <a:buNone/>
              <a:defRPr sz="3600"/>
            </a:lvl6pPr>
            <a:lvl7pPr marL="11109960" indent="0">
              <a:buNone/>
              <a:defRPr sz="3600"/>
            </a:lvl7pPr>
            <a:lvl8pPr marL="12961620" indent="0">
              <a:buNone/>
              <a:defRPr sz="3600"/>
            </a:lvl8pPr>
            <a:lvl9pPr marL="14813280" indent="0">
              <a:buNone/>
              <a:defRPr sz="36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645707" y="25203150"/>
            <a:ext cx="17282160" cy="2975375"/>
          </a:xfrm>
        </p:spPr>
        <p:txBody>
          <a:bodyPr anchor="b"/>
          <a:lstStyle>
            <a:lvl1pPr algn="l">
              <a:defRPr sz="8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645707" y="3217069"/>
            <a:ext cx="17282160" cy="21602700"/>
          </a:xfrm>
        </p:spPr>
        <p:txBody>
          <a:bodyPr/>
          <a:lstStyle>
            <a:lvl1pPr marL="0" indent="0">
              <a:buNone/>
              <a:defRPr sz="13000"/>
            </a:lvl1pPr>
            <a:lvl2pPr marL="1851660" indent="0">
              <a:buNone/>
              <a:defRPr sz="11300"/>
            </a:lvl2pPr>
            <a:lvl3pPr marL="3703320" indent="0">
              <a:buNone/>
              <a:defRPr sz="9700"/>
            </a:lvl3pPr>
            <a:lvl4pPr marL="5554980" indent="0">
              <a:buNone/>
              <a:defRPr sz="8100"/>
            </a:lvl4pPr>
            <a:lvl5pPr marL="7406640" indent="0">
              <a:buNone/>
              <a:defRPr sz="8100"/>
            </a:lvl5pPr>
            <a:lvl6pPr marL="9258300" indent="0">
              <a:buNone/>
              <a:defRPr sz="8100"/>
            </a:lvl6pPr>
            <a:lvl7pPr marL="11109960" indent="0">
              <a:buNone/>
              <a:defRPr sz="8100"/>
            </a:lvl7pPr>
            <a:lvl8pPr marL="12961620" indent="0">
              <a:buNone/>
              <a:defRPr sz="8100"/>
            </a:lvl8pPr>
            <a:lvl9pPr marL="14813280" indent="0">
              <a:buNone/>
              <a:defRPr sz="8100"/>
            </a:lvl9pPr>
          </a:lstStyle>
          <a:p>
            <a:endParaRPr lang="fr-FR"/>
          </a:p>
        </p:txBody>
      </p:sp>
      <p:sp>
        <p:nvSpPr>
          <p:cNvPr id="4" name="Espace réservé du texte 3"/>
          <p:cNvSpPr>
            <a:spLocks noGrp="1"/>
          </p:cNvSpPr>
          <p:nvPr>
            <p:ph type="body" sz="half" idx="2"/>
          </p:nvPr>
        </p:nvSpPr>
        <p:spPr>
          <a:xfrm>
            <a:off x="5645707" y="28178524"/>
            <a:ext cx="17282160" cy="4225526"/>
          </a:xfrm>
        </p:spPr>
        <p:txBody>
          <a:bodyPr/>
          <a:lstStyle>
            <a:lvl1pPr marL="0" indent="0">
              <a:buNone/>
              <a:defRPr sz="5700"/>
            </a:lvl1pPr>
            <a:lvl2pPr marL="1851660" indent="0">
              <a:buNone/>
              <a:defRPr sz="4900"/>
            </a:lvl2pPr>
            <a:lvl3pPr marL="3703320" indent="0">
              <a:buNone/>
              <a:defRPr sz="4100"/>
            </a:lvl3pPr>
            <a:lvl4pPr marL="5554980" indent="0">
              <a:buNone/>
              <a:defRPr sz="3600"/>
            </a:lvl4pPr>
            <a:lvl5pPr marL="7406640" indent="0">
              <a:buNone/>
              <a:defRPr sz="3600"/>
            </a:lvl5pPr>
            <a:lvl6pPr marL="9258300" indent="0">
              <a:buNone/>
              <a:defRPr sz="3600"/>
            </a:lvl6pPr>
            <a:lvl7pPr marL="11109960" indent="0">
              <a:buNone/>
              <a:defRPr sz="3600"/>
            </a:lvl7pPr>
            <a:lvl8pPr marL="12961620" indent="0">
              <a:buNone/>
              <a:defRPr sz="3600"/>
            </a:lvl8pPr>
            <a:lvl9pPr marL="14813280" indent="0">
              <a:buNone/>
              <a:defRPr sz="36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78DB463-D229-4802-8C97-D53403F123DB}" type="datetimeFigureOut">
              <a:rPr lang="fr-FR" smtClean="0"/>
              <a:pPr/>
              <a:t>23/02/2015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EFA8EDD-1397-43C7-8667-34DC6DE7290D}"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440180" y="1441850"/>
            <a:ext cx="25923240" cy="6000750"/>
          </a:xfrm>
          <a:prstGeom prst="rect">
            <a:avLst/>
          </a:prstGeom>
        </p:spPr>
        <p:txBody>
          <a:bodyPr vert="horz" lIns="370332" tIns="185166" rIns="370332" bIns="185166"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440180" y="8401053"/>
            <a:ext cx="25923240" cy="23761306"/>
          </a:xfrm>
          <a:prstGeom prst="rect">
            <a:avLst/>
          </a:prstGeom>
        </p:spPr>
        <p:txBody>
          <a:bodyPr vert="horz" lIns="370332" tIns="185166" rIns="370332" bIns="185166"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440180" y="33370840"/>
            <a:ext cx="6720840" cy="1916906"/>
          </a:xfrm>
          <a:prstGeom prst="rect">
            <a:avLst/>
          </a:prstGeom>
        </p:spPr>
        <p:txBody>
          <a:bodyPr vert="horz" lIns="370332" tIns="185166" rIns="370332" bIns="185166" rtlCol="0" anchor="ctr"/>
          <a:lstStyle>
            <a:lvl1pPr algn="l">
              <a:defRPr sz="4900">
                <a:solidFill>
                  <a:schemeClr val="tx1">
                    <a:tint val="75000"/>
                  </a:schemeClr>
                </a:solidFill>
              </a:defRPr>
            </a:lvl1pPr>
          </a:lstStyle>
          <a:p>
            <a:fld id="{F78DB463-D229-4802-8C97-D53403F123DB}" type="datetimeFigureOut">
              <a:rPr lang="fr-FR" smtClean="0"/>
              <a:pPr/>
              <a:t>23/02/2015</a:t>
            </a:fld>
            <a:endParaRPr lang="fr-FR"/>
          </a:p>
        </p:txBody>
      </p:sp>
      <p:sp>
        <p:nvSpPr>
          <p:cNvPr id="5" name="Espace réservé du pied de page 4"/>
          <p:cNvSpPr>
            <a:spLocks noGrp="1"/>
          </p:cNvSpPr>
          <p:nvPr>
            <p:ph type="ftr" sz="quarter" idx="3"/>
          </p:nvPr>
        </p:nvSpPr>
        <p:spPr>
          <a:xfrm>
            <a:off x="9841230" y="33370840"/>
            <a:ext cx="9121140" cy="1916906"/>
          </a:xfrm>
          <a:prstGeom prst="rect">
            <a:avLst/>
          </a:prstGeom>
        </p:spPr>
        <p:txBody>
          <a:bodyPr vert="horz" lIns="370332" tIns="185166" rIns="370332" bIns="185166" rtlCol="0" anchor="ctr"/>
          <a:lstStyle>
            <a:lvl1pPr algn="ctr">
              <a:defRPr sz="4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0642580" y="33370840"/>
            <a:ext cx="6720840" cy="1916906"/>
          </a:xfrm>
          <a:prstGeom prst="rect">
            <a:avLst/>
          </a:prstGeom>
        </p:spPr>
        <p:txBody>
          <a:bodyPr vert="horz" lIns="370332" tIns="185166" rIns="370332" bIns="185166" rtlCol="0" anchor="ctr"/>
          <a:lstStyle>
            <a:lvl1pPr algn="r">
              <a:defRPr sz="4900">
                <a:solidFill>
                  <a:schemeClr val="tx1">
                    <a:tint val="75000"/>
                  </a:schemeClr>
                </a:solidFill>
              </a:defRPr>
            </a:lvl1pPr>
          </a:lstStyle>
          <a:p>
            <a:fld id="{1EFA8EDD-1397-43C7-8667-34DC6DE7290D}"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703320" rtl="0" eaLnBrk="1" latinLnBrk="0" hangingPunct="1">
        <a:spcBef>
          <a:spcPct val="0"/>
        </a:spcBef>
        <a:buNone/>
        <a:defRPr sz="17800" kern="1200">
          <a:solidFill>
            <a:schemeClr val="tx1"/>
          </a:solidFill>
          <a:latin typeface="+mj-lt"/>
          <a:ea typeface="+mj-ea"/>
          <a:cs typeface="+mj-cs"/>
        </a:defRPr>
      </a:lvl1pPr>
    </p:titleStyle>
    <p:bodyStyle>
      <a:lvl1pPr marL="1388745" indent="-1388745" algn="l" defTabSz="3703320" rtl="0" eaLnBrk="1" latinLnBrk="0" hangingPunct="1">
        <a:spcBef>
          <a:spcPct val="20000"/>
        </a:spcBef>
        <a:buFont typeface="Arial" pitchFamily="34" charset="0"/>
        <a:buChar char="•"/>
        <a:defRPr sz="13000" kern="1200">
          <a:solidFill>
            <a:schemeClr val="tx1"/>
          </a:solidFill>
          <a:latin typeface="+mn-lt"/>
          <a:ea typeface="+mn-ea"/>
          <a:cs typeface="+mn-cs"/>
        </a:defRPr>
      </a:lvl1pPr>
      <a:lvl2pPr marL="3008948" indent="-1157288" algn="l" defTabSz="3703320" rtl="0" eaLnBrk="1" latinLnBrk="0" hangingPunct="1">
        <a:spcBef>
          <a:spcPct val="20000"/>
        </a:spcBef>
        <a:buFont typeface="Arial" pitchFamily="34" charset="0"/>
        <a:buChar char="–"/>
        <a:defRPr sz="11300" kern="1200">
          <a:solidFill>
            <a:schemeClr val="tx1"/>
          </a:solidFill>
          <a:latin typeface="+mn-lt"/>
          <a:ea typeface="+mn-ea"/>
          <a:cs typeface="+mn-cs"/>
        </a:defRPr>
      </a:lvl2pPr>
      <a:lvl3pPr marL="4629150" indent="-925830" algn="l" defTabSz="3703320" rtl="0" eaLnBrk="1" latinLnBrk="0" hangingPunct="1">
        <a:spcBef>
          <a:spcPct val="20000"/>
        </a:spcBef>
        <a:buFont typeface="Arial" pitchFamily="34" charset="0"/>
        <a:buChar char="•"/>
        <a:defRPr sz="9700" kern="1200">
          <a:solidFill>
            <a:schemeClr val="tx1"/>
          </a:solidFill>
          <a:latin typeface="+mn-lt"/>
          <a:ea typeface="+mn-ea"/>
          <a:cs typeface="+mn-cs"/>
        </a:defRPr>
      </a:lvl3pPr>
      <a:lvl4pPr marL="648081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4pPr>
      <a:lvl5pPr marL="833247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5pPr>
      <a:lvl6pPr marL="1018413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6pPr>
      <a:lvl7pPr marL="1203579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7pPr>
      <a:lvl8pPr marL="1388745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8pPr>
      <a:lvl9pPr marL="1573911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9pPr>
    </p:bodyStyle>
    <p:otherStyle>
      <a:defPPr>
        <a:defRPr lang="fr-FR"/>
      </a:defPPr>
      <a:lvl1pPr marL="0" algn="l" defTabSz="3703320" rtl="0" eaLnBrk="1" latinLnBrk="0" hangingPunct="1">
        <a:defRPr sz="7300" kern="1200">
          <a:solidFill>
            <a:schemeClr val="tx1"/>
          </a:solidFill>
          <a:latin typeface="+mn-lt"/>
          <a:ea typeface="+mn-ea"/>
          <a:cs typeface="+mn-cs"/>
        </a:defRPr>
      </a:lvl1pPr>
      <a:lvl2pPr marL="1851660" algn="l" defTabSz="3703320" rtl="0" eaLnBrk="1" latinLnBrk="0" hangingPunct="1">
        <a:defRPr sz="7300" kern="1200">
          <a:solidFill>
            <a:schemeClr val="tx1"/>
          </a:solidFill>
          <a:latin typeface="+mn-lt"/>
          <a:ea typeface="+mn-ea"/>
          <a:cs typeface="+mn-cs"/>
        </a:defRPr>
      </a:lvl2pPr>
      <a:lvl3pPr marL="3703320" algn="l" defTabSz="3703320" rtl="0" eaLnBrk="1" latinLnBrk="0" hangingPunct="1">
        <a:defRPr sz="7300" kern="1200">
          <a:solidFill>
            <a:schemeClr val="tx1"/>
          </a:solidFill>
          <a:latin typeface="+mn-lt"/>
          <a:ea typeface="+mn-ea"/>
          <a:cs typeface="+mn-cs"/>
        </a:defRPr>
      </a:lvl3pPr>
      <a:lvl4pPr marL="5554980" algn="l" defTabSz="3703320" rtl="0" eaLnBrk="1" latinLnBrk="0" hangingPunct="1">
        <a:defRPr sz="7300" kern="1200">
          <a:solidFill>
            <a:schemeClr val="tx1"/>
          </a:solidFill>
          <a:latin typeface="+mn-lt"/>
          <a:ea typeface="+mn-ea"/>
          <a:cs typeface="+mn-cs"/>
        </a:defRPr>
      </a:lvl4pPr>
      <a:lvl5pPr marL="7406640" algn="l" defTabSz="3703320" rtl="0" eaLnBrk="1" latinLnBrk="0" hangingPunct="1">
        <a:defRPr sz="7300" kern="1200">
          <a:solidFill>
            <a:schemeClr val="tx1"/>
          </a:solidFill>
          <a:latin typeface="+mn-lt"/>
          <a:ea typeface="+mn-ea"/>
          <a:cs typeface="+mn-cs"/>
        </a:defRPr>
      </a:lvl5pPr>
      <a:lvl6pPr marL="9258300" algn="l" defTabSz="3703320" rtl="0" eaLnBrk="1" latinLnBrk="0" hangingPunct="1">
        <a:defRPr sz="7300" kern="1200">
          <a:solidFill>
            <a:schemeClr val="tx1"/>
          </a:solidFill>
          <a:latin typeface="+mn-lt"/>
          <a:ea typeface="+mn-ea"/>
          <a:cs typeface="+mn-cs"/>
        </a:defRPr>
      </a:lvl6pPr>
      <a:lvl7pPr marL="11109960" algn="l" defTabSz="3703320" rtl="0" eaLnBrk="1" latinLnBrk="0" hangingPunct="1">
        <a:defRPr sz="7300" kern="1200">
          <a:solidFill>
            <a:schemeClr val="tx1"/>
          </a:solidFill>
          <a:latin typeface="+mn-lt"/>
          <a:ea typeface="+mn-ea"/>
          <a:cs typeface="+mn-cs"/>
        </a:defRPr>
      </a:lvl7pPr>
      <a:lvl8pPr marL="12961620" algn="l" defTabSz="3703320" rtl="0" eaLnBrk="1" latinLnBrk="0" hangingPunct="1">
        <a:defRPr sz="7300" kern="1200">
          <a:solidFill>
            <a:schemeClr val="tx1"/>
          </a:solidFill>
          <a:latin typeface="+mn-lt"/>
          <a:ea typeface="+mn-ea"/>
          <a:cs typeface="+mn-cs"/>
        </a:defRPr>
      </a:lvl8pPr>
      <a:lvl9pPr marL="14813280" algn="l" defTabSz="3703320" rtl="0" eaLnBrk="1" latinLnBrk="0" hangingPunct="1">
        <a:defRPr sz="7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18" Type="http://schemas.openxmlformats.org/officeDocument/2006/relationships/chart" Target="../charts/chart1.xml"/><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chart" Target="../charts/chart2.xml"/><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2952528" y="684904"/>
            <a:ext cx="23042560" cy="2123658"/>
          </a:xfrm>
          <a:prstGeom prst="rect">
            <a:avLst/>
          </a:prstGeom>
          <a:noFill/>
        </p:spPr>
        <p:txBody>
          <a:bodyPr wrap="square" rtlCol="0">
            <a:spAutoFit/>
          </a:bodyPr>
          <a:lstStyle/>
          <a:p>
            <a:pPr algn="ctr"/>
            <a:r>
              <a:rPr lang="fr-FR" sz="6600" dirty="0" smtClean="0">
                <a:latin typeface="Times New Roman" pitchFamily="18" charset="0"/>
                <a:cs typeface="+mj-cs"/>
              </a:rPr>
              <a:t>Importance des oiseaux d’intérêt agricole dans les palmeraies </a:t>
            </a:r>
          </a:p>
          <a:p>
            <a:pPr algn="ctr"/>
            <a:r>
              <a:rPr lang="fr-FR" sz="6600" dirty="0" smtClean="0">
                <a:latin typeface="Times New Roman" pitchFamily="18" charset="0"/>
                <a:cs typeface="+mj-cs"/>
              </a:rPr>
              <a:t>de la cuvette d’Ouargla</a:t>
            </a:r>
            <a:endParaRPr lang="fr-FR" sz="6600" dirty="0">
              <a:latin typeface="Times New Roman" pitchFamily="18" charset="0"/>
              <a:cs typeface="+mj-cs"/>
            </a:endParaRPr>
          </a:p>
        </p:txBody>
      </p:sp>
      <p:sp>
        <p:nvSpPr>
          <p:cNvPr id="11" name="ZoneTexte 10"/>
          <p:cNvSpPr txBox="1"/>
          <p:nvPr/>
        </p:nvSpPr>
        <p:spPr>
          <a:xfrm>
            <a:off x="18506256" y="6800940"/>
            <a:ext cx="5112568" cy="307777"/>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cs typeface="+mj-cs"/>
              </a:rPr>
              <a:t>Formulation de l’objectif de recherche</a:t>
            </a:r>
          </a:p>
        </p:txBody>
      </p:sp>
      <p:cxnSp>
        <p:nvCxnSpPr>
          <p:cNvPr id="13" name="Connecteur droit avec flèche 12"/>
          <p:cNvCxnSpPr/>
          <p:nvPr/>
        </p:nvCxnSpPr>
        <p:spPr>
          <a:xfrm>
            <a:off x="21026536" y="7160980"/>
            <a:ext cx="0" cy="36004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9082320" y="7593028"/>
            <a:ext cx="3816424" cy="307777"/>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cs typeface="+mj-cs"/>
              </a:rPr>
              <a:t>Recherche bibliographique</a:t>
            </a:r>
            <a:endParaRPr lang="fr-FR" sz="1400" b="1" dirty="0">
              <a:ln w="1905"/>
              <a:solidFill>
                <a:schemeClr val="tx1"/>
              </a:solidFill>
              <a:effectLst>
                <a:innerShdw blurRad="69850" dist="43180" dir="5400000">
                  <a:srgbClr val="000000">
                    <a:alpha val="65000"/>
                  </a:srgbClr>
                </a:innerShdw>
              </a:effectLst>
              <a:cs typeface="+mj-cs"/>
            </a:endParaRPr>
          </a:p>
        </p:txBody>
      </p:sp>
      <p:cxnSp>
        <p:nvCxnSpPr>
          <p:cNvPr id="18" name="Connecteur droit avec flèche 17"/>
          <p:cNvCxnSpPr/>
          <p:nvPr/>
        </p:nvCxnSpPr>
        <p:spPr>
          <a:xfrm>
            <a:off x="21026536" y="8025076"/>
            <a:ext cx="0" cy="28803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18722280" y="8313108"/>
            <a:ext cx="4536504" cy="307777"/>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cs typeface="+mj-cs"/>
              </a:rPr>
              <a:t>La réalisation du travail pratique</a:t>
            </a:r>
            <a:endParaRPr lang="fr-FR" sz="1400" b="1" dirty="0">
              <a:ln w="1905"/>
              <a:solidFill>
                <a:schemeClr val="tx1"/>
              </a:solidFill>
              <a:effectLst>
                <a:innerShdw blurRad="69850" dist="43180" dir="5400000">
                  <a:srgbClr val="000000">
                    <a:alpha val="65000"/>
                  </a:srgbClr>
                </a:innerShdw>
              </a:effectLst>
              <a:cs typeface="+mj-cs"/>
            </a:endParaRPr>
          </a:p>
        </p:txBody>
      </p:sp>
      <p:sp>
        <p:nvSpPr>
          <p:cNvPr id="27" name="Flèche à trois pointes 26"/>
          <p:cNvSpPr/>
          <p:nvPr/>
        </p:nvSpPr>
        <p:spPr>
          <a:xfrm>
            <a:off x="15481920" y="8673148"/>
            <a:ext cx="11017224" cy="432048"/>
          </a:xfrm>
          <a:prstGeom prst="leftRightUpArrow">
            <a:avLst>
              <a:gd name="adj1" fmla="val 30"/>
              <a:gd name="adj2" fmla="val 0"/>
              <a:gd name="adj3" fmla="val 25000"/>
            </a:avLst>
          </a:prstGeom>
          <a:solidFill>
            <a:srgbClr val="92D05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endParaRPr>
          </a:p>
        </p:txBody>
      </p:sp>
      <p:sp>
        <p:nvSpPr>
          <p:cNvPr id="32" name="ZoneTexte 31"/>
          <p:cNvSpPr txBox="1"/>
          <p:nvPr/>
        </p:nvSpPr>
        <p:spPr>
          <a:xfrm>
            <a:off x="24698944" y="10113308"/>
            <a:ext cx="1224136" cy="523220"/>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Le  travail  sur  terrain</a:t>
            </a:r>
            <a:endParaRPr lang="fr-FR" sz="1400" b="1"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33" name="ZoneTexte 32"/>
          <p:cNvSpPr txBox="1"/>
          <p:nvPr/>
        </p:nvSpPr>
        <p:spPr>
          <a:xfrm>
            <a:off x="15769952" y="10545356"/>
            <a:ext cx="1512168" cy="523220"/>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Le travail au laboratoire</a:t>
            </a:r>
            <a:endParaRPr lang="fr-FR" sz="1400" b="1"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cxnSp>
        <p:nvCxnSpPr>
          <p:cNvPr id="35" name="Connecteur droit avec flèche 34"/>
          <p:cNvCxnSpPr/>
          <p:nvPr/>
        </p:nvCxnSpPr>
        <p:spPr>
          <a:xfrm flipH="1">
            <a:off x="25851072" y="10369402"/>
            <a:ext cx="720080" cy="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5" name="Connecteur droit avec flèche 44"/>
          <p:cNvCxnSpPr>
            <a:endCxn id="53" idx="3"/>
          </p:cNvCxnSpPr>
          <p:nvPr/>
        </p:nvCxnSpPr>
        <p:spPr>
          <a:xfrm flipH="1">
            <a:off x="24050872" y="10657434"/>
            <a:ext cx="792088" cy="58593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6" name="ZoneTexte 45"/>
          <p:cNvSpPr txBox="1"/>
          <p:nvPr/>
        </p:nvSpPr>
        <p:spPr>
          <a:xfrm>
            <a:off x="17714168" y="9249212"/>
            <a:ext cx="6336704" cy="307777"/>
          </a:xfrm>
          <a:prstGeom prst="rect">
            <a:avLst/>
          </a:prstGeom>
          <a:solidFill>
            <a:schemeClr val="tx2">
              <a:lumMod val="7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1400" b="1" dirty="0" smtClean="0">
                <a:latin typeface="Times New Roman" pitchFamily="18" charset="0"/>
                <a:cs typeface="Times New Roman" pitchFamily="18" charset="0"/>
              </a:rPr>
              <a:t>Inventaire de l’ avifaune </a:t>
            </a:r>
            <a:endParaRPr lang="fr-FR" sz="14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47" name="ZoneTexte 46"/>
          <p:cNvSpPr txBox="1"/>
          <p:nvPr/>
        </p:nvSpPr>
        <p:spPr>
          <a:xfrm>
            <a:off x="17714168" y="9785206"/>
            <a:ext cx="6336704" cy="307777"/>
          </a:xfrm>
          <a:prstGeom prst="rect">
            <a:avLst/>
          </a:prstGeom>
          <a:solidFill>
            <a:schemeClr val="tx2">
              <a:lumMod val="7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des enquêtes  sur terrain </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cxnSp>
        <p:nvCxnSpPr>
          <p:cNvPr id="49" name="Connecteur droit avec flèche 48"/>
          <p:cNvCxnSpPr/>
          <p:nvPr/>
        </p:nvCxnSpPr>
        <p:spPr>
          <a:xfrm flipH="1">
            <a:off x="24050872" y="10585426"/>
            <a:ext cx="648072" cy="56039"/>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53" name="ZoneTexte 52"/>
          <p:cNvSpPr txBox="1"/>
          <p:nvPr/>
        </p:nvSpPr>
        <p:spPr>
          <a:xfrm>
            <a:off x="17714168" y="11089482"/>
            <a:ext cx="6336704" cy="307777"/>
          </a:xfrm>
          <a:prstGeom prst="rect">
            <a:avLst/>
          </a:prstGeom>
          <a:solidFill>
            <a:schemeClr val="tx2">
              <a:lumMod val="7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mj-cs"/>
              </a:rPr>
              <a:t>Estimation  des dégâts  dus au oiseaux nuisibles  sur le blé  </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mj-cs"/>
            </a:endParaRPr>
          </a:p>
        </p:txBody>
      </p:sp>
      <p:cxnSp>
        <p:nvCxnSpPr>
          <p:cNvPr id="55" name="Connecteur droit avec flèche 54"/>
          <p:cNvCxnSpPr/>
          <p:nvPr/>
        </p:nvCxnSpPr>
        <p:spPr>
          <a:xfrm flipH="1">
            <a:off x="23978864" y="10729442"/>
            <a:ext cx="1008112" cy="140009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62" name="ZoneTexte 61"/>
          <p:cNvSpPr txBox="1"/>
          <p:nvPr/>
        </p:nvSpPr>
        <p:spPr>
          <a:xfrm>
            <a:off x="17714168" y="10441410"/>
            <a:ext cx="6336704" cy="307777"/>
          </a:xfrm>
          <a:prstGeom prst="rect">
            <a:avLst/>
          </a:prstGeom>
          <a:solidFill>
            <a:schemeClr val="tx2">
              <a:lumMod val="7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Estimation des dégâts du au moineaux sur les datte</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63" name="ZoneTexte 62"/>
          <p:cNvSpPr txBox="1"/>
          <p:nvPr/>
        </p:nvSpPr>
        <p:spPr>
          <a:xfrm>
            <a:off x="17714168" y="12593518"/>
            <a:ext cx="6336704" cy="307777"/>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Analyse des jabots pour quelques colombidés</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64" name="ZoneTexte 63"/>
          <p:cNvSpPr txBox="1"/>
          <p:nvPr/>
        </p:nvSpPr>
        <p:spPr>
          <a:xfrm>
            <a:off x="17714168" y="13457614"/>
            <a:ext cx="6336704" cy="307777"/>
          </a:xfrm>
          <a:prstGeom prst="rect">
            <a:avLst/>
          </a:prstGeom>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Récolte des pelotes de réjection  de la chouette  </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8" name="ZoneTexte 37"/>
          <p:cNvSpPr txBox="1"/>
          <p:nvPr/>
        </p:nvSpPr>
        <p:spPr>
          <a:xfrm>
            <a:off x="17714168" y="15473838"/>
            <a:ext cx="6336704" cy="307777"/>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Interprétation et discussion des résultats </a:t>
            </a:r>
            <a:endParaRPr lang="fr-FR" sz="1400" b="1"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cxnSp>
        <p:nvCxnSpPr>
          <p:cNvPr id="71" name="Connecteur droit 70"/>
          <p:cNvCxnSpPr/>
          <p:nvPr/>
        </p:nvCxnSpPr>
        <p:spPr>
          <a:xfrm>
            <a:off x="26571152" y="9105196"/>
            <a:ext cx="0" cy="126420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6" name="Connecteur droit avec flèche 85"/>
          <p:cNvCxnSpPr>
            <a:endCxn id="46" idx="3"/>
          </p:cNvCxnSpPr>
          <p:nvPr/>
        </p:nvCxnSpPr>
        <p:spPr>
          <a:xfrm flipH="1" flipV="1">
            <a:off x="24050872" y="9403101"/>
            <a:ext cx="720080" cy="71020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90" name="Connecteur droit avec flèche 89"/>
          <p:cNvCxnSpPr/>
          <p:nvPr/>
        </p:nvCxnSpPr>
        <p:spPr>
          <a:xfrm flipH="1" flipV="1">
            <a:off x="23978864" y="9993392"/>
            <a:ext cx="720080" cy="37601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28" name="ZoneTexte 127"/>
          <p:cNvSpPr txBox="1"/>
          <p:nvPr/>
        </p:nvSpPr>
        <p:spPr>
          <a:xfrm>
            <a:off x="17714168" y="12121400"/>
            <a:ext cx="6336704" cy="307777"/>
          </a:xfrm>
          <a:prstGeom prst="rect">
            <a:avLst/>
          </a:prstGeom>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Capture de quelques  individus de  columbidés  </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129" name="ZoneTexte 128"/>
          <p:cNvSpPr txBox="1"/>
          <p:nvPr/>
        </p:nvSpPr>
        <p:spPr>
          <a:xfrm>
            <a:off x="17714168" y="13961670"/>
            <a:ext cx="6336704" cy="307777"/>
          </a:xfrm>
          <a:prstGeom prst="rect">
            <a:avLst/>
          </a:prstGeom>
          <a:ln/>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Détermination des espèces ingérées par la chouette</a:t>
            </a:r>
            <a:endParaRPr lang="fr-FR"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cxnSp>
        <p:nvCxnSpPr>
          <p:cNvPr id="131" name="Connecteur droit avec flèche 130"/>
          <p:cNvCxnSpPr>
            <a:stCxn id="32" idx="2"/>
            <a:endCxn id="64" idx="3"/>
          </p:cNvCxnSpPr>
          <p:nvPr/>
        </p:nvCxnSpPr>
        <p:spPr>
          <a:xfrm flipH="1">
            <a:off x="24050872" y="10636528"/>
            <a:ext cx="1260140" cy="2974975"/>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2" name="Connecteur droit avec flèche 131"/>
          <p:cNvCxnSpPr>
            <a:endCxn id="63" idx="1"/>
          </p:cNvCxnSpPr>
          <p:nvPr/>
        </p:nvCxnSpPr>
        <p:spPr>
          <a:xfrm>
            <a:off x="16778064" y="11089482"/>
            <a:ext cx="936104" cy="1657925"/>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3" name="Connecteur droit avec flèche 132"/>
          <p:cNvCxnSpPr>
            <a:endCxn id="129" idx="1"/>
          </p:cNvCxnSpPr>
          <p:nvPr/>
        </p:nvCxnSpPr>
        <p:spPr>
          <a:xfrm>
            <a:off x="16202000" y="11089482"/>
            <a:ext cx="1512168" cy="302607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7" name="Connecteur droit 156"/>
          <p:cNvCxnSpPr>
            <a:stCxn id="27" idx="1"/>
          </p:cNvCxnSpPr>
          <p:nvPr/>
        </p:nvCxnSpPr>
        <p:spPr>
          <a:xfrm>
            <a:off x="15481920" y="9105196"/>
            <a:ext cx="0" cy="1728192"/>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9" name="Connecteur droit avec flèche 158"/>
          <p:cNvCxnSpPr/>
          <p:nvPr/>
        </p:nvCxnSpPr>
        <p:spPr>
          <a:xfrm>
            <a:off x="15481920" y="10833388"/>
            <a:ext cx="288032" cy="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3" name="Connecteur droit 162"/>
          <p:cNvCxnSpPr/>
          <p:nvPr/>
        </p:nvCxnSpPr>
        <p:spPr>
          <a:xfrm>
            <a:off x="17066096" y="14865836"/>
            <a:ext cx="806489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p:nvPr/>
        </p:nvCxnSpPr>
        <p:spPr>
          <a:xfrm flipV="1">
            <a:off x="17066096" y="13641700"/>
            <a:ext cx="0" cy="1224136"/>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8" name="Connecteur droit avec flèche 167"/>
          <p:cNvCxnSpPr/>
          <p:nvPr/>
        </p:nvCxnSpPr>
        <p:spPr>
          <a:xfrm flipV="1">
            <a:off x="25130992" y="13785716"/>
            <a:ext cx="0" cy="108012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70" name="Connecteur droit avec flèche 169"/>
          <p:cNvCxnSpPr/>
          <p:nvPr/>
        </p:nvCxnSpPr>
        <p:spPr>
          <a:xfrm>
            <a:off x="20738504" y="14865836"/>
            <a:ext cx="0" cy="64807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72" name="Connecteur droit avec flèche 171"/>
          <p:cNvCxnSpPr/>
          <p:nvPr/>
        </p:nvCxnSpPr>
        <p:spPr>
          <a:xfrm>
            <a:off x="20738504" y="15873948"/>
            <a:ext cx="0" cy="64807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73" name="ZoneTexte 172"/>
          <p:cNvSpPr txBox="1"/>
          <p:nvPr/>
        </p:nvSpPr>
        <p:spPr>
          <a:xfrm>
            <a:off x="18074208" y="16522020"/>
            <a:ext cx="5328592" cy="307777"/>
          </a:xfrm>
          <a:prstGeom prst="rect">
            <a:avLst/>
          </a:prstGeom>
          <a:solidFill>
            <a:schemeClr val="tx2">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fr-FR" sz="1400" b="1" dirty="0" smtClean="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rPr>
              <a:t>conclusion</a:t>
            </a:r>
            <a:endParaRPr lang="fr-FR" sz="1400" b="1" dirty="0">
              <a:ln w="1905"/>
              <a:solidFill>
                <a:schemeClr val="tx1"/>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0" name="ZoneTexte 39"/>
          <p:cNvSpPr txBox="1"/>
          <p:nvPr/>
        </p:nvSpPr>
        <p:spPr>
          <a:xfrm>
            <a:off x="14973304" y="29289454"/>
            <a:ext cx="5857916" cy="738664"/>
          </a:xfrm>
          <a:prstGeom prst="rect">
            <a:avLst/>
          </a:prstGeom>
          <a:noFill/>
        </p:spPr>
        <p:txBody>
          <a:bodyPr wrap="square" rtlCol="0">
            <a:spAutoFit/>
          </a:bodyPr>
          <a:lstStyle/>
          <a:p>
            <a:pPr>
              <a:lnSpc>
                <a:spcPct val="150000"/>
              </a:lnSpc>
            </a:pPr>
            <a:r>
              <a:rPr lang="fr-FR" sz="1400" b="1" dirty="0" smtClean="0">
                <a:latin typeface="Times New Roman" pitchFamily="18" charset="0"/>
                <a:cs typeface="Times New Roman" pitchFamily="18" charset="0"/>
              </a:rPr>
              <a:t>Fig</a:t>
            </a:r>
            <a:r>
              <a:rPr lang="fr-FR" sz="1400" b="1" dirty="0" smtClean="0">
                <a:latin typeface="Times New Roman" pitchFamily="18" charset="0"/>
                <a:cs typeface="Times New Roman" pitchFamily="18" charset="0"/>
              </a:rPr>
              <a:t>. 5 -  </a:t>
            </a:r>
            <a:r>
              <a:rPr lang="fr-FR" sz="1400" b="1" dirty="0" smtClean="0">
                <a:latin typeface="Times New Roman" pitchFamily="18" charset="0"/>
                <a:cs typeface="Times New Roman" pitchFamily="18" charset="0"/>
              </a:rPr>
              <a:t>Taux des dégâts dus aux moineaux hybrides sur </a:t>
            </a:r>
            <a:r>
              <a:rPr lang="fr-FR" sz="1400" b="1" dirty="0" smtClean="0">
                <a:latin typeface="Times New Roman" pitchFamily="18" charset="0"/>
                <a:cs typeface="Times New Roman" pitchFamily="18" charset="0"/>
              </a:rPr>
              <a:t>les dattes </a:t>
            </a:r>
            <a:r>
              <a:rPr lang="fr-FR" sz="1400" b="1" dirty="0" err="1" smtClean="0">
                <a:latin typeface="Times New Roman" pitchFamily="18" charset="0"/>
                <a:cs typeface="Times New Roman" pitchFamily="18" charset="0"/>
              </a:rPr>
              <a:t>Ghars</a:t>
            </a:r>
            <a:r>
              <a:rPr lang="fr-FR" sz="1400" b="1" dirty="0" smtClean="0">
                <a:latin typeface="Times New Roman" pitchFamily="18" charset="0"/>
                <a:cs typeface="Times New Roman" pitchFamily="18" charset="0"/>
              </a:rPr>
              <a:t>  </a:t>
            </a:r>
          </a:p>
          <a:p>
            <a:pPr>
              <a:lnSpc>
                <a:spcPct val="150000"/>
              </a:lnSpc>
            </a:pP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dans </a:t>
            </a:r>
            <a:r>
              <a:rPr lang="fr-FR" sz="1400" b="1" dirty="0" smtClean="0">
                <a:latin typeface="Times New Roman" pitchFamily="18" charset="0"/>
                <a:cs typeface="Times New Roman" pitchFamily="18" charset="0"/>
              </a:rPr>
              <a:t>la station </a:t>
            </a:r>
            <a:r>
              <a:rPr lang="fr-FR" sz="1400" b="1" dirty="0" smtClean="0">
                <a:latin typeface="Times New Roman" pitchFamily="18" charset="0"/>
                <a:cs typeface="Times New Roman" pitchFamily="18" charset="0"/>
              </a:rPr>
              <a:t>d’El </a:t>
            </a:r>
            <a:r>
              <a:rPr lang="fr-FR" sz="1400" b="1" dirty="0" smtClean="0">
                <a:latin typeface="Times New Roman" pitchFamily="18" charset="0"/>
                <a:cs typeface="Times New Roman" pitchFamily="18" charset="0"/>
              </a:rPr>
              <a:t>Ksar</a:t>
            </a:r>
            <a:endParaRPr lang="fr-FR" sz="1400" b="1" dirty="0">
              <a:latin typeface="Times New Roman" pitchFamily="18" charset="0"/>
              <a:cs typeface="Times New Roman" pitchFamily="18" charset="0"/>
            </a:endParaRPr>
          </a:p>
        </p:txBody>
      </p:sp>
      <p:sp>
        <p:nvSpPr>
          <p:cNvPr id="41" name="ZoneTexte 40"/>
          <p:cNvSpPr txBox="1"/>
          <p:nvPr/>
        </p:nvSpPr>
        <p:spPr>
          <a:xfrm>
            <a:off x="14258924" y="17502184"/>
            <a:ext cx="5688632" cy="400110"/>
          </a:xfrm>
          <a:prstGeom prst="rect">
            <a:avLst/>
          </a:prstGeom>
          <a:noFill/>
        </p:spPr>
        <p:txBody>
          <a:bodyPr wrap="square" rtlCol="0">
            <a:spAutoFit/>
          </a:bodyPr>
          <a:lstStyle/>
          <a:p>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5.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 Présentation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de quelques résultats</a:t>
            </a:r>
            <a:endParaRPr lang="fr-FR"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3" name="ZoneTexte 42"/>
          <p:cNvSpPr txBox="1"/>
          <p:nvPr/>
        </p:nvSpPr>
        <p:spPr>
          <a:xfrm>
            <a:off x="22117104" y="29432330"/>
            <a:ext cx="5112568" cy="738664"/>
          </a:xfrm>
          <a:prstGeom prst="rect">
            <a:avLst/>
          </a:prstGeom>
          <a:noFill/>
        </p:spPr>
        <p:txBody>
          <a:bodyPr wrap="square" rtlCol="0">
            <a:spAutoFit/>
          </a:bodyPr>
          <a:lstStyle/>
          <a:p>
            <a:pPr>
              <a:lnSpc>
                <a:spcPct val="150000"/>
              </a:lnSpc>
            </a:pPr>
            <a:r>
              <a:rPr lang="fr-FR" sz="1400" b="1" dirty="0" smtClean="0">
                <a:latin typeface="Times New Roman" pitchFamily="18" charset="0"/>
                <a:cs typeface="Times New Roman" pitchFamily="18" charset="0"/>
              </a:rPr>
              <a:t>Fig.6 </a:t>
            </a:r>
            <a:r>
              <a:rPr lang="fr-FR" sz="1400" b="1" dirty="0" smtClean="0">
                <a:latin typeface="Times New Roman" pitchFamily="18" charset="0"/>
                <a:cs typeface="Times New Roman" pitchFamily="18" charset="0"/>
              </a:rPr>
              <a:t> - Taux </a:t>
            </a:r>
            <a:r>
              <a:rPr lang="fr-FR" sz="1400" b="1" dirty="0" smtClean="0">
                <a:latin typeface="Times New Roman" pitchFamily="18" charset="0"/>
                <a:cs typeface="Times New Roman" pitchFamily="18" charset="0"/>
              </a:rPr>
              <a:t>des dégâts dus aux moineaux hybrides sur  les </a:t>
            </a:r>
            <a:r>
              <a:rPr lang="fr-FR" sz="1400" b="1" dirty="0" smtClean="0">
                <a:latin typeface="Times New Roman" pitchFamily="18" charset="0"/>
                <a:cs typeface="Times New Roman" pitchFamily="18" charset="0"/>
              </a:rPr>
              <a:t> </a:t>
            </a:r>
          </a:p>
          <a:p>
            <a:pPr>
              <a:lnSpc>
                <a:spcPct val="150000"/>
              </a:lnSpc>
            </a:pP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dattes  </a:t>
            </a:r>
            <a:r>
              <a:rPr lang="fr-FR" sz="1400" b="1" dirty="0" err="1" smtClean="0">
                <a:latin typeface="Times New Roman" pitchFamily="18" charset="0"/>
                <a:cs typeface="Times New Roman" pitchFamily="18" charset="0"/>
              </a:rPr>
              <a:t>Ghars</a:t>
            </a: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dans l’exploitation de l’ex ITAS </a:t>
            </a:r>
            <a:endParaRPr lang="fr-FR" sz="1400" b="1" dirty="0">
              <a:latin typeface="Times New Roman" pitchFamily="18" charset="0"/>
              <a:cs typeface="Times New Roman" pitchFamily="18" charset="0"/>
            </a:endParaRPr>
          </a:p>
        </p:txBody>
      </p:sp>
      <p:sp>
        <p:nvSpPr>
          <p:cNvPr id="48" name="ZoneTexte 47"/>
          <p:cNvSpPr txBox="1"/>
          <p:nvPr/>
        </p:nvSpPr>
        <p:spPr>
          <a:xfrm>
            <a:off x="1145676" y="14289772"/>
            <a:ext cx="4831188" cy="400110"/>
          </a:xfrm>
          <a:prstGeom prst="rect">
            <a:avLst/>
          </a:prstGeom>
          <a:noFill/>
        </p:spPr>
        <p:txBody>
          <a:bodyPr wrap="square" rtlCol="0">
            <a:spAutoFit/>
          </a:bodyPr>
          <a:lstStyle/>
          <a:p>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2</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 - Présentation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des cites d’étude</a:t>
            </a:r>
            <a:endParaRPr lang="fr-FR"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0" name="ZoneTexte 49"/>
          <p:cNvSpPr txBox="1"/>
          <p:nvPr/>
        </p:nvSpPr>
        <p:spPr>
          <a:xfrm>
            <a:off x="1152328" y="14833898"/>
            <a:ext cx="12385376" cy="1200329"/>
          </a:xfrm>
          <a:prstGeom prst="rect">
            <a:avLst/>
          </a:prstGeom>
          <a:noFill/>
        </p:spPr>
        <p:txBody>
          <a:bodyPr wrap="square" rtlCol="0">
            <a:spAutoFit/>
          </a:bodyPr>
          <a:lstStyle/>
          <a:p>
            <a:pPr algn="just"/>
            <a:r>
              <a:rPr lang="fr-FR" sz="1600" b="1" dirty="0" smtClean="0">
                <a:effectLst>
                  <a:outerShdw blurRad="38100" dist="38100" dir="2700000" algn="tl">
                    <a:srgbClr val="000000">
                      <a:alpha val="43137"/>
                    </a:srgbClr>
                  </a:outerShdw>
                </a:effectLst>
                <a:latin typeface="Times New Roman" pitchFamily="18" charset="0"/>
                <a:cs typeface="+mj-cs"/>
              </a:rPr>
              <a:t>2.1. </a:t>
            </a:r>
            <a:r>
              <a:rPr lang="fr-FR" sz="1600" b="1" dirty="0" smtClean="0">
                <a:effectLst>
                  <a:outerShdw blurRad="38100" dist="38100" dir="2700000" algn="tl">
                    <a:srgbClr val="000000">
                      <a:alpha val="43137"/>
                    </a:srgbClr>
                  </a:outerShdw>
                </a:effectLst>
                <a:latin typeface="Times New Roman" pitchFamily="18" charset="0"/>
                <a:cs typeface="+mj-cs"/>
              </a:rPr>
              <a:t>- La </a:t>
            </a:r>
            <a:r>
              <a:rPr lang="fr-FR" sz="1600" b="1" dirty="0" smtClean="0">
                <a:effectLst>
                  <a:outerShdw blurRad="38100" dist="38100" dir="2700000" algn="tl">
                    <a:srgbClr val="000000">
                      <a:alpha val="43137"/>
                    </a:srgbClr>
                  </a:outerShdw>
                </a:effectLst>
                <a:latin typeface="Times New Roman" pitchFamily="18" charset="0"/>
                <a:cs typeface="+mj-cs"/>
              </a:rPr>
              <a:t>station de El Ksar:</a:t>
            </a:r>
          </a:p>
          <a:p>
            <a:pPr algn="just"/>
            <a:r>
              <a:rPr lang="fr-FR" sz="1400" dirty="0" smtClean="0">
                <a:latin typeface="Times New Roman" pitchFamily="18" charset="0"/>
                <a:cs typeface="+mj-cs"/>
              </a:rPr>
              <a:t>    Elle est située au nord ouest de la palmeraie de El Ksar  et  à 948 m de son  centre. Elle couvre une superficie de 8800</a:t>
            </a:r>
            <a:r>
              <a:rPr lang="fr-FR" sz="1400" dirty="0" smtClean="0"/>
              <a:t>m</a:t>
            </a:r>
            <a:r>
              <a:rPr lang="fr-FR" sz="1400" baseline="30000" dirty="0" smtClean="0"/>
              <a:t>2</a:t>
            </a:r>
            <a:r>
              <a:rPr lang="fr-FR" sz="1400" dirty="0" smtClean="0">
                <a:latin typeface="Times New Roman" pitchFamily="18" charset="0"/>
                <a:cs typeface="+mj-cs"/>
              </a:rPr>
              <a:t>. Le palmier dattier  (</a:t>
            </a:r>
            <a:r>
              <a:rPr lang="fr-FR" sz="1400" i="1" dirty="0" smtClean="0">
                <a:latin typeface="Times New Roman" pitchFamily="18" charset="0"/>
                <a:cs typeface="+mj-cs"/>
              </a:rPr>
              <a:t>phœnix dactylifera</a:t>
            </a:r>
            <a:r>
              <a:rPr lang="fr-FR" sz="1400" dirty="0" smtClean="0">
                <a:latin typeface="Times New Roman" pitchFamily="18" charset="0"/>
                <a:cs typeface="+mj-cs"/>
              </a:rPr>
              <a:t>  )est la culture principale  avec 100pieds  planter  d’une manière non organisé. La composition  variétale des palmiers dattiers dans cette  station est très variée par plus de 6 variété dont on peut citer le </a:t>
            </a:r>
            <a:r>
              <a:rPr lang="fr-FR" sz="1400" dirty="0" err="1" smtClean="0">
                <a:latin typeface="Times New Roman" pitchFamily="18" charset="0"/>
                <a:cs typeface="+mj-cs"/>
              </a:rPr>
              <a:t>Ghars</a:t>
            </a:r>
            <a:r>
              <a:rPr lang="fr-FR" sz="1400" dirty="0" smtClean="0">
                <a:latin typeface="Times New Roman" pitchFamily="18" charset="0"/>
                <a:cs typeface="+mj-cs"/>
              </a:rPr>
              <a:t>, la </a:t>
            </a:r>
            <a:r>
              <a:rPr lang="fr-FR" sz="1400" dirty="0" err="1" smtClean="0">
                <a:latin typeface="Times New Roman" pitchFamily="18" charset="0"/>
                <a:cs typeface="+mj-cs"/>
              </a:rPr>
              <a:t>Deglet</a:t>
            </a:r>
            <a:r>
              <a:rPr lang="fr-FR" sz="1400" dirty="0" smtClean="0">
                <a:latin typeface="Times New Roman" pitchFamily="18" charset="0"/>
                <a:cs typeface="+mj-cs"/>
              </a:rPr>
              <a:t> </a:t>
            </a:r>
            <a:r>
              <a:rPr lang="fr-FR" sz="1400" dirty="0" err="1" smtClean="0">
                <a:latin typeface="Times New Roman" pitchFamily="18" charset="0"/>
                <a:cs typeface="+mj-cs"/>
              </a:rPr>
              <a:t>Nour</a:t>
            </a:r>
            <a:r>
              <a:rPr lang="fr-FR" sz="1400" dirty="0" smtClean="0">
                <a:latin typeface="Times New Roman" pitchFamily="18" charset="0"/>
                <a:cs typeface="+mj-cs"/>
              </a:rPr>
              <a:t>, la </a:t>
            </a:r>
            <a:r>
              <a:rPr lang="fr-FR" sz="1400" dirty="0" err="1" smtClean="0">
                <a:latin typeface="Times New Roman" pitchFamily="18" charset="0"/>
                <a:cs typeface="+mj-cs"/>
              </a:rPr>
              <a:t>Takarmost</a:t>
            </a:r>
            <a:r>
              <a:rPr lang="fr-FR" sz="1400" dirty="0" smtClean="0">
                <a:latin typeface="Times New Roman" pitchFamily="18" charset="0"/>
                <a:cs typeface="+mj-cs"/>
              </a:rPr>
              <a:t> ,la </a:t>
            </a:r>
            <a:r>
              <a:rPr lang="fr-FR" sz="1400" dirty="0" err="1" smtClean="0">
                <a:latin typeface="Times New Roman" pitchFamily="18" charset="0"/>
                <a:cs typeface="+mj-cs"/>
              </a:rPr>
              <a:t>Tamsrit</a:t>
            </a:r>
            <a:r>
              <a:rPr lang="fr-FR" sz="1400" dirty="0" smtClean="0">
                <a:latin typeface="Times New Roman" pitchFamily="18" charset="0"/>
                <a:cs typeface="+mj-cs"/>
              </a:rPr>
              <a:t>…….(</a:t>
            </a:r>
            <a:r>
              <a:rPr lang="fr-FR" sz="1400" dirty="0" err="1" smtClean="0">
                <a:latin typeface="Times New Roman" pitchFamily="18" charset="0"/>
                <a:cs typeface="+mj-cs"/>
              </a:rPr>
              <a:t>ext</a:t>
            </a:r>
            <a:r>
              <a:rPr lang="fr-FR" sz="1400" dirty="0" smtClean="0">
                <a:latin typeface="Times New Roman" pitchFamily="18" charset="0"/>
                <a:cs typeface="+mj-cs"/>
              </a:rPr>
              <a:t>)Les cultures sous jacentes sont représentées par quelques espèces légumières et autres  fourragères.    </a:t>
            </a:r>
          </a:p>
        </p:txBody>
      </p:sp>
      <p:pic>
        <p:nvPicPr>
          <p:cNvPr id="1026" name="Picture 2"/>
          <p:cNvPicPr>
            <a:picLocks noChangeAspect="1" noChangeArrowheads="1"/>
          </p:cNvPicPr>
          <p:nvPr/>
        </p:nvPicPr>
        <p:blipFill>
          <a:blip r:embed="rId2" cstate="print"/>
          <a:srcRect/>
          <a:stretch>
            <a:fillRect/>
          </a:stretch>
        </p:blipFill>
        <p:spPr bwMode="auto">
          <a:xfrm>
            <a:off x="7633048" y="16173733"/>
            <a:ext cx="4536504" cy="3196669"/>
          </a:xfrm>
          <a:prstGeom prst="rect">
            <a:avLst/>
          </a:prstGeom>
          <a:noFill/>
          <a:ln w="9525">
            <a:noFill/>
            <a:miter lim="800000"/>
            <a:headEnd/>
            <a:tailEnd/>
          </a:ln>
        </p:spPr>
      </p:pic>
      <p:pic>
        <p:nvPicPr>
          <p:cNvPr id="2" name="Picture 2" descr="E:\mémoire de fin d'etudes\images et photo\20140720_111503.jpg"/>
          <p:cNvPicPr>
            <a:picLocks noChangeAspect="1" noChangeArrowheads="1"/>
          </p:cNvPicPr>
          <p:nvPr/>
        </p:nvPicPr>
        <p:blipFill>
          <a:blip r:embed="rId3" cstate="print"/>
          <a:srcRect/>
          <a:stretch>
            <a:fillRect/>
          </a:stretch>
        </p:blipFill>
        <p:spPr bwMode="auto">
          <a:xfrm>
            <a:off x="1152328" y="16130042"/>
            <a:ext cx="5328592" cy="3176718"/>
          </a:xfrm>
          <a:prstGeom prst="rect">
            <a:avLst/>
          </a:prstGeom>
          <a:noFill/>
        </p:spPr>
      </p:pic>
      <p:sp>
        <p:nvSpPr>
          <p:cNvPr id="51" name="ZoneTexte 50"/>
          <p:cNvSpPr txBox="1"/>
          <p:nvPr/>
        </p:nvSpPr>
        <p:spPr>
          <a:xfrm>
            <a:off x="14687552" y="30432462"/>
            <a:ext cx="13644658" cy="181588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fr-FR" sz="1400" b="1" dirty="0" smtClean="0">
                <a:cs typeface="+mj-cs"/>
              </a:rPr>
              <a:t>    </a:t>
            </a:r>
            <a:r>
              <a:rPr lang="fr-FR" sz="1400" b="1" dirty="0" smtClean="0">
                <a:latin typeface="Times New Roman" pitchFamily="18" charset="0"/>
                <a:cs typeface="Times New Roman" pitchFamily="18" charset="0"/>
              </a:rPr>
              <a:t>Au niveau de la palmeraie de El  Ksar, les pourcentages  des  dattes  détériorées  se  situent  entre  0.51%  (palmier-échantillon  2)  et  3  %  (palmier-échantillon 3), avec une moyenne  égale à 1,16% .  Au niveau de la palmeraie de l’ex ITAS, les pourcentages  des dattes détériorées par les moineaux se situent entre 0.21% (palmier échantillon 4) et 4%( palmier échantillon 5), avec une moyenne   égale à 2,02 %.</a:t>
            </a:r>
          </a:p>
          <a:p>
            <a:r>
              <a:rPr lang="fr-FR" sz="1400" b="1" dirty="0" smtClean="0">
                <a:latin typeface="Times New Roman" pitchFamily="18" charset="0"/>
                <a:cs typeface="Times New Roman" pitchFamily="18" charset="0"/>
              </a:rPr>
              <a:t>   Ces résultats sont comparables à ceux de GUEZOUL </a:t>
            </a:r>
            <a:r>
              <a:rPr lang="fr-FR" sz="1400" b="1" i="1" dirty="0" smtClean="0">
                <a:latin typeface="Times New Roman" pitchFamily="18" charset="0"/>
                <a:cs typeface="Times New Roman" pitchFamily="18" charset="0"/>
              </a:rPr>
              <a:t>et al</a:t>
            </a:r>
            <a:r>
              <a:rPr lang="fr-FR" sz="1400" b="1" dirty="0" smtClean="0">
                <a:latin typeface="Times New Roman" pitchFamily="18" charset="0"/>
                <a:cs typeface="Times New Roman" pitchFamily="18" charset="0"/>
              </a:rPr>
              <a:t>., (2005) dans la palmeraie de </a:t>
            </a:r>
            <a:r>
              <a:rPr lang="fr-FR" sz="1400" b="1" dirty="0" err="1" smtClean="0">
                <a:latin typeface="Times New Roman" pitchFamily="18" charset="0"/>
                <a:cs typeface="Times New Roman" pitchFamily="18" charset="0"/>
              </a:rPr>
              <a:t>Filiach</a:t>
            </a:r>
            <a:r>
              <a:rPr lang="fr-FR" sz="1400" b="1" dirty="0" smtClean="0">
                <a:latin typeface="Times New Roman" pitchFamily="18" charset="0"/>
                <a:cs typeface="Times New Roman" pitchFamily="18" charset="0"/>
              </a:rPr>
              <a:t>. Ces auteurs notent que le taux de perte fluctue entre 1,2 et 1,9 %</a:t>
            </a:r>
          </a:p>
          <a:p>
            <a:r>
              <a:rPr lang="fr-FR" sz="1400" b="1" dirty="0" smtClean="0">
                <a:latin typeface="Times New Roman" pitchFamily="18" charset="0"/>
                <a:cs typeface="Times New Roman" pitchFamily="18" charset="0"/>
              </a:rPr>
              <a:t> (m = 1,5 + 0,27 %). Par contre les résultats acquis au cours de cette étude se diffère à ceux obtenus par </a:t>
            </a:r>
            <a:r>
              <a:rPr lang="fr-FR" sz="1400" b="1" dirty="0" smtClean="0">
                <a:latin typeface="Times New Roman" pitchFamily="18" charset="0"/>
                <a:cs typeface="Times New Roman" pitchFamily="18" charset="0"/>
              </a:rPr>
              <a:t>GUEZOUL et </a:t>
            </a:r>
            <a:r>
              <a:rPr lang="fr-FR" sz="1400" b="1" i="1" dirty="0" smtClean="0">
                <a:latin typeface="Times New Roman" pitchFamily="18" charset="0"/>
                <a:cs typeface="Times New Roman" pitchFamily="18" charset="0"/>
              </a:rPr>
              <a:t>al</a:t>
            </a: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a:t>
            </a:r>
            <a:r>
              <a:rPr lang="fr-FR" sz="1400" b="1" dirty="0" smtClean="0">
                <a:latin typeface="Times New Roman" pitchFamily="18" charset="0"/>
                <a:cs typeface="Times New Roman" pitchFamily="18" charset="0"/>
              </a:rPr>
              <a:t>2010), </a:t>
            </a:r>
            <a:r>
              <a:rPr lang="fr-FR" sz="1400" b="1" dirty="0" smtClean="0">
                <a:latin typeface="Times New Roman" pitchFamily="18" charset="0"/>
                <a:cs typeface="Times New Roman" pitchFamily="18" charset="0"/>
              </a:rPr>
              <a:t>ou il signal que la perte se situe entre 8,5 et 26,0 % avec une moyenne de à 9,2 + 7,66 % chez la variété </a:t>
            </a:r>
            <a:r>
              <a:rPr lang="fr-FR" sz="1400" b="1" dirty="0" err="1" smtClean="0">
                <a:latin typeface="Times New Roman" pitchFamily="18" charset="0"/>
                <a:cs typeface="Times New Roman" pitchFamily="18" charset="0"/>
              </a:rPr>
              <a:t>Ghars</a:t>
            </a:r>
            <a:r>
              <a:rPr lang="fr-FR" sz="1400" b="1" dirty="0" smtClean="0">
                <a:latin typeface="Times New Roman" pitchFamily="18" charset="0"/>
                <a:cs typeface="Times New Roman" pitchFamily="18" charset="0"/>
              </a:rPr>
              <a:t>.  </a:t>
            </a:r>
          </a:p>
          <a:p>
            <a:r>
              <a:rPr lang="fr-FR" sz="1400" b="1" dirty="0" smtClean="0">
                <a:latin typeface="Times New Roman" pitchFamily="18" charset="0"/>
                <a:cs typeface="Times New Roman" pitchFamily="18" charset="0"/>
              </a:rPr>
              <a:t>    BOURAOUI (2003) en Tunisie mentionne qu’il y a des dégâts directs sur plusieurs variétés de plantes. En effet cet auteur estime des pourcentages qui varient selon les années, les régions et le mode de culture. Les taux de perte des dattes de </a:t>
            </a:r>
            <a:r>
              <a:rPr lang="fr-FR" sz="1400" b="1" i="1" dirty="0" smtClean="0">
                <a:latin typeface="Times New Roman" pitchFamily="18" charset="0"/>
                <a:cs typeface="Times New Roman" pitchFamily="18" charset="0"/>
              </a:rPr>
              <a:t>Phoenix dactylifera </a:t>
            </a:r>
            <a:r>
              <a:rPr lang="fr-FR" sz="1400" b="1" dirty="0" smtClean="0">
                <a:latin typeface="Times New Roman" pitchFamily="18" charset="0"/>
                <a:cs typeface="Times New Roman" pitchFamily="18" charset="0"/>
              </a:rPr>
              <a:t>dus aux moineaux fluctuent entre 2 et 6 % ajoute le même auteur. </a:t>
            </a:r>
          </a:p>
        </p:txBody>
      </p:sp>
      <p:sp>
        <p:nvSpPr>
          <p:cNvPr id="52" name="Rectangle 51"/>
          <p:cNvSpPr/>
          <p:nvPr/>
        </p:nvSpPr>
        <p:spPr>
          <a:xfrm>
            <a:off x="1008312" y="20018474"/>
            <a:ext cx="12241360" cy="1200329"/>
          </a:xfrm>
          <a:prstGeom prst="rect">
            <a:avLst/>
          </a:prstGeom>
        </p:spPr>
        <p:txBody>
          <a:bodyPr wrap="square">
            <a:spAutoFit/>
          </a:bodyPr>
          <a:lstStyle/>
          <a:p>
            <a:r>
              <a:rPr lang="fr-FR" sz="1600" b="1" dirty="0" smtClean="0">
                <a:effectLst>
                  <a:outerShdw blurRad="38100" dist="38100" dir="2700000" algn="tl">
                    <a:srgbClr val="000000">
                      <a:alpha val="43137"/>
                    </a:srgbClr>
                  </a:outerShdw>
                </a:effectLst>
                <a:latin typeface="Times New Roman" pitchFamily="18" charset="0"/>
                <a:cs typeface="+mj-cs"/>
              </a:rPr>
              <a:t>2.2.La station de la palmeraie de l’université de Ouargla ou ex-ITAS:</a:t>
            </a:r>
          </a:p>
          <a:p>
            <a:pPr algn="just"/>
            <a:r>
              <a:rPr lang="fr-FR" sz="1400" dirty="0" smtClean="0">
                <a:cs typeface="+mj-cs"/>
              </a:rPr>
              <a:t>     </a:t>
            </a:r>
          </a:p>
          <a:p>
            <a:pPr algn="just"/>
            <a:r>
              <a:rPr lang="fr-FR" sz="1400" dirty="0" smtClean="0">
                <a:latin typeface="Times New Roman" pitchFamily="18" charset="0"/>
                <a:cs typeface="Times New Roman" pitchFamily="18" charset="0"/>
              </a:rPr>
              <a:t>La palmeraie de l’Université de Ouargla a été crée en 1957.  Elle  est  localisée  au  Sud  -  Ouest  de  la  ville  de  Ouargla..Les cultures fourragères sont plantées dans les sous secteurs A1 et C1, Il est noté la présence de l’orge  , du sorgho, et de  la  luzerne.  La phœniciculture représente la principale vocation de l’exploitation avec 1238 palmiers dattiers plantés d’une manière régulière et le cultivar dominant est </a:t>
            </a:r>
            <a:r>
              <a:rPr lang="fr-FR" sz="1400" dirty="0" err="1" smtClean="0">
                <a:latin typeface="Times New Roman" pitchFamily="18" charset="0"/>
                <a:cs typeface="Times New Roman" pitchFamily="18" charset="0"/>
              </a:rPr>
              <a:t>Deglet</a:t>
            </a:r>
            <a:r>
              <a:rPr lang="fr-FR" sz="1400" dirty="0" smtClean="0">
                <a:latin typeface="Times New Roman" pitchFamily="18" charset="0"/>
                <a:cs typeface="Times New Roman" pitchFamily="18" charset="0"/>
              </a:rPr>
              <a:t> </a:t>
            </a:r>
            <a:r>
              <a:rPr lang="fr-FR" sz="1400" dirty="0" err="1" smtClean="0">
                <a:latin typeface="Times New Roman" pitchFamily="18" charset="0"/>
                <a:cs typeface="Times New Roman" pitchFamily="18" charset="0"/>
              </a:rPr>
              <a:t>Nour</a:t>
            </a:r>
            <a:r>
              <a:rPr lang="fr-FR" sz="1400" dirty="0" smtClean="0">
                <a:latin typeface="Times New Roman" pitchFamily="18" charset="0"/>
                <a:cs typeface="Times New Roman" pitchFamily="18" charset="0"/>
              </a:rPr>
              <a:t>. </a:t>
            </a:r>
          </a:p>
        </p:txBody>
      </p:sp>
      <p:sp>
        <p:nvSpPr>
          <p:cNvPr id="54" name="Rectangle 53"/>
          <p:cNvSpPr/>
          <p:nvPr/>
        </p:nvSpPr>
        <p:spPr>
          <a:xfrm>
            <a:off x="936304" y="6120930"/>
            <a:ext cx="12817624" cy="4324261"/>
          </a:xfrm>
          <a:prstGeom prst="rect">
            <a:avLst/>
          </a:prstGeom>
        </p:spPr>
        <p:txBody>
          <a:bodyPr wrap="square">
            <a:spAutoFit/>
          </a:bodyPr>
          <a:lstStyle/>
          <a:p>
            <a:pPr algn="just"/>
            <a:endParaRPr lang="fr-FR" sz="1400" dirty="0" smtClean="0">
              <a:cs typeface="+mj-cs"/>
            </a:endParaRPr>
          </a:p>
          <a:p>
            <a:pPr algn="just">
              <a:lnSpc>
                <a:spcPct val="150000"/>
              </a:lnSpc>
            </a:pP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Introduction</a:t>
            </a:r>
            <a:endParaRPr lang="fr-FR" sz="1400" dirty="0" smtClean="0">
              <a:latin typeface="Times New Roman" pitchFamily="18" charset="0"/>
              <a:cs typeface="Times New Roman" pitchFamily="18" charset="0"/>
            </a:endParaRPr>
          </a:p>
          <a:p>
            <a:pPr algn="just">
              <a:lnSpc>
                <a:spcPct val="150000"/>
              </a:lnSpc>
            </a:pPr>
            <a:r>
              <a:rPr lang="fr-FR" sz="1400" dirty="0" smtClean="0">
                <a:latin typeface="Times New Roman" pitchFamily="18" charset="0"/>
                <a:cs typeface="Times New Roman" pitchFamily="18" charset="0"/>
              </a:rPr>
              <a:t>   </a:t>
            </a:r>
            <a:r>
              <a:rPr lang="fr-FR" sz="1400" dirty="0" smtClean="0">
                <a:latin typeface="Times New Roman" pitchFamily="18" charset="0"/>
                <a:cs typeface="Times New Roman" pitchFamily="18" charset="0"/>
              </a:rPr>
              <a:t>            L’importance des </a:t>
            </a:r>
            <a:r>
              <a:rPr lang="fr-FR" sz="1400" dirty="0" smtClean="0">
                <a:latin typeface="Times New Roman" pitchFamily="18" charset="0"/>
                <a:cs typeface="Times New Roman" pitchFamily="18" charset="0"/>
              </a:rPr>
              <a:t>bio-agresseurs présents en palmeraies dépend de plusieurs facteurs et varie d’une année à une autre en fonction du niveau d’entretien des plantations. A ce titre, ces bio-agresseurs sont considérés comme des organismes nuisibles. Ces derniers sont responsables de pertes très importantes au niveau de la production dattiers</a:t>
            </a:r>
            <a:r>
              <a:rPr lang="fr-FR" sz="1400" dirty="0" smtClean="0">
                <a:latin typeface="Times New Roman" pitchFamily="18" charset="0"/>
                <a:cs typeface="Times New Roman" pitchFamily="18" charset="0"/>
              </a:rPr>
              <a:t>. </a:t>
            </a:r>
          </a:p>
          <a:p>
            <a:pPr algn="just">
              <a:lnSpc>
                <a:spcPct val="150000"/>
              </a:lnSpc>
            </a:pPr>
            <a:r>
              <a:rPr lang="fr-FR" sz="1400" dirty="0" smtClean="0">
                <a:latin typeface="Times New Roman" pitchFamily="18" charset="0"/>
                <a:cs typeface="Times New Roman" pitchFamily="18" charset="0"/>
              </a:rPr>
              <a:t>Au </a:t>
            </a:r>
            <a:r>
              <a:rPr lang="fr-FR" sz="1400" dirty="0" smtClean="0">
                <a:latin typeface="Times New Roman" pitchFamily="18" charset="0"/>
                <a:cs typeface="Times New Roman" pitchFamily="18" charset="0"/>
              </a:rPr>
              <a:t>cours de ces dernières décennies surtout avec l’avènement de la céréaliculture au Sud algérien, les moineaux hybrides se comportent comme de vrais ennemis du palmier-dattier, ils s’attaquent à plusieurs variétés de dattes notamment à celles qui sont molles comme </a:t>
            </a:r>
            <a:r>
              <a:rPr lang="fr-FR" sz="1400" dirty="0" err="1" smtClean="0">
                <a:latin typeface="Times New Roman" pitchFamily="18" charset="0"/>
                <a:cs typeface="Times New Roman" pitchFamily="18" charset="0"/>
              </a:rPr>
              <a:t>Ghars</a:t>
            </a:r>
            <a:r>
              <a:rPr lang="fr-FR" sz="1400" dirty="0" smtClean="0">
                <a:latin typeface="Times New Roman" pitchFamily="18" charset="0"/>
                <a:cs typeface="Times New Roman" pitchFamily="18" charset="0"/>
              </a:rPr>
              <a:t> et demi-molles telle que </a:t>
            </a:r>
            <a:r>
              <a:rPr lang="fr-FR" sz="1400" dirty="0" err="1" smtClean="0">
                <a:latin typeface="Times New Roman" pitchFamily="18" charset="0"/>
                <a:cs typeface="Times New Roman" pitchFamily="18" charset="0"/>
              </a:rPr>
              <a:t>Deglet</a:t>
            </a:r>
            <a:r>
              <a:rPr lang="fr-FR" sz="1400" dirty="0" smtClean="0">
                <a:latin typeface="Times New Roman" pitchFamily="18" charset="0"/>
                <a:cs typeface="Times New Roman" pitchFamily="18" charset="0"/>
              </a:rPr>
              <a:t>-</a:t>
            </a:r>
            <a:r>
              <a:rPr lang="fr-FR" sz="1400" dirty="0" err="1" smtClean="0">
                <a:latin typeface="Times New Roman" pitchFamily="18" charset="0"/>
                <a:cs typeface="Times New Roman" pitchFamily="18" charset="0"/>
              </a:rPr>
              <a:t>Nour</a:t>
            </a:r>
            <a:r>
              <a:rPr lang="fr-FR" sz="1400" dirty="0" smtClean="0">
                <a:latin typeface="Times New Roman" pitchFamily="18" charset="0"/>
                <a:cs typeface="Times New Roman" pitchFamily="18" charset="0"/>
              </a:rPr>
              <a:t> (GUEZOUL et </a:t>
            </a:r>
            <a:r>
              <a:rPr lang="fr-FR" sz="1400" i="1" dirty="0" smtClean="0">
                <a:latin typeface="Times New Roman" pitchFamily="18" charset="0"/>
                <a:cs typeface="Times New Roman" pitchFamily="18" charset="0"/>
              </a:rPr>
              <a:t>al., 2004).</a:t>
            </a:r>
            <a:endParaRPr lang="fr-FR" sz="1400" dirty="0" smtClean="0">
              <a:latin typeface="Times New Roman" pitchFamily="18" charset="0"/>
              <a:cs typeface="Times New Roman" pitchFamily="18" charset="0"/>
            </a:endParaRPr>
          </a:p>
          <a:p>
            <a:pPr algn="just">
              <a:lnSpc>
                <a:spcPct val="150000"/>
              </a:lnSpc>
            </a:pPr>
            <a:r>
              <a:rPr lang="fr-FR" sz="1400" dirty="0" smtClean="0">
                <a:latin typeface="Times New Roman" pitchFamily="18" charset="0"/>
                <a:cs typeface="Times New Roman" pitchFamily="18" charset="0"/>
              </a:rPr>
              <a:t>Dans touts  les milieux il existe des espèces d’oiseaux utiles desquelles  il faudra tenir compte; les oiseaux contribuent au maintien de l’ équilibre biologique naturel en contrôlant les populations des espèces nuisibles  au plants cultivées  (DOUMANDJI,1988). Les rapaces nocturnes sont considérés comme des prédateurs par excellence du fait qu’ils constituent un maillon très indispensable dans l’équilibre biologique (RAMADE, 1984). Compte tenu du type de proies sélectionnées notamment les rats et les souris et les moineaux, qui causent des dégâts sur les cultures en plein champs et dans les lieux de stockages des grains, ces prédateurs sont considérés comme des auxiliaires utiles à l’agriculture GIBAN et HALTEBOURG (1965), GRAHAM (1998).</a:t>
            </a:r>
            <a:endParaRPr lang="ar-DZ" sz="1400" dirty="0" smtClean="0">
              <a:latin typeface="Times New Roman" pitchFamily="18" charset="0"/>
              <a:cs typeface="Times New Roman" pitchFamily="18" charset="0"/>
            </a:endParaRPr>
          </a:p>
          <a:p>
            <a:pPr algn="just">
              <a:lnSpc>
                <a:spcPct val="150000"/>
              </a:lnSpc>
            </a:pPr>
            <a:r>
              <a:rPr lang="fr-FR" sz="1400" dirty="0" smtClean="0">
                <a:latin typeface="Times New Roman" pitchFamily="18" charset="0"/>
                <a:cs typeface="+mj-cs"/>
              </a:rPr>
              <a:t>    </a:t>
            </a:r>
            <a:r>
              <a:rPr lang="fr-FR" sz="1400" dirty="0" smtClean="0">
                <a:latin typeface="Times New Roman" pitchFamily="18" charset="0"/>
                <a:cs typeface="Times New Roman" pitchFamily="18" charset="0"/>
              </a:rPr>
              <a:t>Cependant, le but de cette étude est d’une part, la détermination de la place qu’occupe le moineaux hybrides au sein des autres espèces aviennes aussi sa place  dans le régime alimentaire de la chouette, D’une autre part, l’estimation de leur dégâts  sur les dattes au niveau des deux types de palmeraies et sur les céréales. </a:t>
            </a:r>
            <a:endParaRPr lang="ar-DZ" sz="1400" dirty="0">
              <a:latin typeface="Times New Roman" pitchFamily="18" charset="0"/>
              <a:cs typeface="Times New Roman" pitchFamily="18" charset="0"/>
            </a:endParaRPr>
          </a:p>
        </p:txBody>
      </p:sp>
      <p:sp>
        <p:nvSpPr>
          <p:cNvPr id="56" name="ZoneTexte 55"/>
          <p:cNvSpPr txBox="1"/>
          <p:nvPr/>
        </p:nvSpPr>
        <p:spPr>
          <a:xfrm>
            <a:off x="18688080" y="5857790"/>
            <a:ext cx="4500594" cy="523220"/>
          </a:xfrm>
          <a:prstGeom prst="rect">
            <a:avLst/>
          </a:prstGeom>
          <a:noFill/>
        </p:spPr>
        <p:txBody>
          <a:bodyPr wrap="square" rtlCol="0">
            <a:spAutoFit/>
          </a:bodyPr>
          <a:lstStyle/>
          <a:p>
            <a:r>
              <a:rPr lang="fr-FR" sz="2800" b="1" dirty="0" smtClean="0">
                <a:effectLst>
                  <a:outerShdw blurRad="38100" dist="38100" dir="2700000" algn="tl">
                    <a:srgbClr val="000000">
                      <a:alpha val="43137"/>
                    </a:srgbClr>
                  </a:outerShdw>
                </a:effectLst>
                <a:latin typeface="Times New Roman" pitchFamily="18" charset="0"/>
                <a:cs typeface="Times New Roman" pitchFamily="18" charset="0"/>
              </a:rPr>
              <a:t>4. </a:t>
            </a:r>
            <a:r>
              <a:rPr lang="fr-FR" sz="2800" b="1" dirty="0" smtClean="0">
                <a:effectLst>
                  <a:outerShdw blurRad="38100" dist="38100" dir="2700000" algn="tl">
                    <a:srgbClr val="000000">
                      <a:alpha val="43137"/>
                    </a:srgbClr>
                  </a:outerShdw>
                </a:effectLst>
                <a:latin typeface="Times New Roman" pitchFamily="18" charset="0"/>
                <a:cs typeface="Times New Roman" pitchFamily="18" charset="0"/>
              </a:rPr>
              <a:t> - Méthodologie </a:t>
            </a:r>
            <a:r>
              <a:rPr lang="fr-FR" sz="2800" b="1" dirty="0" smtClean="0">
                <a:effectLst>
                  <a:outerShdw blurRad="38100" dist="38100" dir="2700000" algn="tl">
                    <a:srgbClr val="000000">
                      <a:alpha val="43137"/>
                    </a:srgbClr>
                  </a:outerShdw>
                </a:effectLst>
                <a:latin typeface="Times New Roman" pitchFamily="18" charset="0"/>
                <a:cs typeface="Times New Roman" pitchFamily="18" charset="0"/>
              </a:rPr>
              <a:t>de travail</a:t>
            </a:r>
            <a:endParaRPr lang="fr-FR" sz="28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8" name="Rectangle 2"/>
          <p:cNvSpPr>
            <a:spLocks noChangeArrowheads="1"/>
          </p:cNvSpPr>
          <p:nvPr/>
        </p:nvSpPr>
        <p:spPr bwMode="auto">
          <a:xfrm>
            <a:off x="971456" y="10731909"/>
            <a:ext cx="6589584" cy="28161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rtl="1" fontAlgn="base">
              <a:lnSpc>
                <a:spcPct val="150000"/>
              </a:lnSpc>
              <a:spcBef>
                <a:spcPct val="0"/>
              </a:spcBef>
              <a:spcAft>
                <a:spcPct val="0"/>
              </a:spcAft>
              <a:tabLst>
                <a:tab pos="4725988" algn="l"/>
              </a:tabLst>
            </a:pPr>
            <a:r>
              <a:rPr lang="fr-FR" sz="2000" b="1" dirty="0" smtClean="0">
                <a:effectLst>
                  <a:outerShdw blurRad="38100" dist="38100" dir="2700000" algn="tl">
                    <a:srgbClr val="000000">
                      <a:alpha val="43137"/>
                    </a:srgbClr>
                  </a:outerShdw>
                </a:effectLst>
                <a:latin typeface="Times New Roman" pitchFamily="18" charset="0"/>
              </a:rPr>
              <a:t>1.Présentation de la région d’étude</a:t>
            </a:r>
            <a:endParaRPr lang="fr-FR" sz="2000" dirty="0" smtClean="0">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lvl="0" algn="just" defTabSz="914400" rtl="1" fontAlgn="base">
              <a:lnSpc>
                <a:spcPct val="150000"/>
              </a:lnSpc>
              <a:spcBef>
                <a:spcPct val="0"/>
              </a:spcBef>
              <a:spcAft>
                <a:spcPct val="0"/>
              </a:spcAft>
              <a:tabLst>
                <a:tab pos="4725988" algn="l"/>
              </a:tabLst>
            </a:pPr>
            <a:r>
              <a:rPr lang="fr-FR" sz="1400" dirty="0" smtClean="0">
                <a:latin typeface="Times New Roman" pitchFamily="18" charset="0"/>
                <a:ea typeface="Calibri" pitchFamily="34" charset="0"/>
                <a:cs typeface="Times New Roman" pitchFamily="18" charset="0"/>
              </a:rPr>
              <a:t>	             La </a:t>
            </a:r>
            <a:r>
              <a:rPr lang="fr-FR" sz="1400" dirty="0" smtClean="0">
                <a:latin typeface="Times New Roman" pitchFamily="18" charset="0"/>
                <a:ea typeface="Calibri" pitchFamily="34" charset="0"/>
                <a:cs typeface="Times New Roman" pitchFamily="18" charset="0"/>
              </a:rPr>
              <a:t>région d’Ouargla (31°58 N, 5°20’ E) se trouve au </a:t>
            </a:r>
            <a:r>
              <a:rPr lang="fr-FR" sz="1400" dirty="0" err="1" smtClean="0">
                <a:latin typeface="Times New Roman" pitchFamily="18" charset="0"/>
                <a:ea typeface="Calibri" pitchFamily="34" charset="0"/>
                <a:cs typeface="Times New Roman" pitchFamily="18" charset="0"/>
              </a:rPr>
              <a:t>Sud-Est</a:t>
            </a:r>
            <a:r>
              <a:rPr lang="fr-FR" sz="1400" dirty="0" smtClean="0">
                <a:latin typeface="Times New Roman" pitchFamily="18" charset="0"/>
                <a:ea typeface="Calibri" pitchFamily="34" charset="0"/>
                <a:cs typeface="Times New Roman" pitchFamily="18" charset="0"/>
              </a:rPr>
              <a:t> de l’Algérie à 800 Km d’Alger, située à 134  m d’altitude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C’est une région qui s’étend sur une superficie de</a:t>
            </a:r>
            <a:r>
              <a:rPr lang="en-US" sz="1400" dirty="0" smtClean="0">
                <a:latin typeface="Times New Roman" pitchFamily="18" charset="0"/>
                <a:ea typeface="TimesNewRomanPSMT" charset="-128"/>
                <a:cs typeface="Times New Roman" pitchFamily="18" charset="0"/>
              </a:rPr>
              <a:t>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163,23 km² avec une</a:t>
            </a:r>
            <a:r>
              <a:rPr kumimoji="0" lang="fr-FR" sz="1400" i="0" u="none" strike="noStrike" cap="none" normalizeH="0" dirty="0" smtClean="0">
                <a:ln>
                  <a:noFill/>
                </a:ln>
                <a:solidFill>
                  <a:schemeClr val="tx1"/>
                </a:solidFill>
                <a:effectLst/>
                <a:latin typeface="Times New Roman" pitchFamily="18" charset="0"/>
                <a:ea typeface="TimesNewRomanPSMT" charset="-128"/>
                <a:cs typeface="Times New Roman" pitchFamily="18" charset="0"/>
              </a:rPr>
              <a:t>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élévation égale à 164 m d’altitude. Elle est située au fond d’une cuvette</a:t>
            </a:r>
            <a:r>
              <a:rPr lang="en-US" sz="1400" dirty="0" smtClean="0">
                <a:latin typeface="Times New Roman" pitchFamily="18" charset="0"/>
                <a:ea typeface="TimesNewRomanPSMT" charset="-128"/>
                <a:cs typeface="Times New Roman" pitchFamily="18" charset="0"/>
              </a:rPr>
              <a:t>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Synclinale et caractérisée par un remplissage sédimentaire très large de la vallée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d’Oued</a:t>
            </a:r>
            <a:r>
              <a:rPr lang="en-US" sz="1400" dirty="0" smtClean="0">
                <a:latin typeface="Times New Roman" pitchFamily="18" charset="0"/>
                <a:ea typeface="TimesNewRomanPSMT" charset="-128"/>
                <a:cs typeface="Times New Roman" pitchFamily="18" charset="0"/>
              </a:rPr>
              <a:t>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M’ya.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De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point de vue limites géomorphologiques, la région d’Ouargla est limitée au nord par</a:t>
            </a:r>
            <a:r>
              <a:rPr lang="en-US" sz="1400" dirty="0" smtClean="0">
                <a:latin typeface="Times New Roman" pitchFamily="18" charset="0"/>
                <a:ea typeface="TimesNewRomanPSMT" charset="-128"/>
                <a:cs typeface="Times New Roman" pitchFamily="18" charset="0"/>
              </a:rPr>
              <a:t> </a:t>
            </a:r>
            <a:r>
              <a:rPr kumimoji="0" lang="fr-FR" sz="1400" i="0" u="none" strike="noStrike" cap="none" normalizeH="0" baseline="0" dirty="0" err="1" smtClean="0">
                <a:ln>
                  <a:noFill/>
                </a:ln>
                <a:solidFill>
                  <a:schemeClr val="tx1"/>
                </a:solidFill>
                <a:effectLst/>
                <a:latin typeface="Times New Roman" pitchFamily="18" charset="0"/>
                <a:ea typeface="TimesNewRomanPSMT" charset="-128"/>
                <a:cs typeface="Times New Roman" pitchFamily="18" charset="0"/>
              </a:rPr>
              <a:t>Sebkhet</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a:t>
            </a:r>
            <a:r>
              <a:rPr kumimoji="0" lang="fr-FR" sz="1400" i="0" u="none" strike="noStrike" cap="none" normalizeH="0" baseline="0" dirty="0" err="1" smtClean="0">
                <a:ln>
                  <a:noFill/>
                </a:ln>
                <a:solidFill>
                  <a:schemeClr val="tx1"/>
                </a:solidFill>
                <a:effectLst/>
                <a:latin typeface="Times New Roman" pitchFamily="18" charset="0"/>
                <a:ea typeface="TimesNewRomanPSMT" charset="-128"/>
                <a:cs typeface="Times New Roman" pitchFamily="18" charset="0"/>
              </a:rPr>
              <a:t>Safouine</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à l’est par Ergs </a:t>
            </a:r>
            <a:r>
              <a:rPr kumimoji="0" lang="fr-FR" sz="1400" i="0" u="none" strike="noStrike" cap="none" normalizeH="0" baseline="0" dirty="0" err="1" smtClean="0">
                <a:ln>
                  <a:noFill/>
                </a:ln>
                <a:solidFill>
                  <a:schemeClr val="tx1"/>
                </a:solidFill>
                <a:effectLst/>
                <a:latin typeface="Times New Roman" pitchFamily="18" charset="0"/>
                <a:ea typeface="TimesNewRomanPSMT" charset="-128"/>
                <a:cs typeface="Times New Roman" pitchFamily="18" charset="0"/>
              </a:rPr>
              <a:t>Touil</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et </a:t>
            </a:r>
            <a:r>
              <a:rPr kumimoji="0" lang="fr-FR" sz="1400" i="0" u="none" strike="noStrike" cap="none" normalizeH="0" baseline="0" dirty="0" err="1" smtClean="0">
                <a:ln>
                  <a:noFill/>
                </a:ln>
                <a:solidFill>
                  <a:schemeClr val="tx1"/>
                </a:solidFill>
                <a:effectLst/>
                <a:latin typeface="Times New Roman" pitchFamily="18" charset="0"/>
                <a:ea typeface="TimesNewRomanPSMT" charset="-128"/>
                <a:cs typeface="Times New Roman" pitchFamily="18" charset="0"/>
              </a:rPr>
              <a:t>Arifdji</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au sud par dunes de </a:t>
            </a:r>
            <a:r>
              <a:rPr kumimoji="0" lang="fr-FR" sz="1400" i="0" u="none" strike="noStrike" cap="none" normalizeH="0" baseline="0" dirty="0" err="1" smtClean="0">
                <a:ln>
                  <a:noFill/>
                </a:ln>
                <a:solidFill>
                  <a:schemeClr val="tx1"/>
                </a:solidFill>
                <a:effectLst/>
                <a:latin typeface="Times New Roman" pitchFamily="18" charset="0"/>
                <a:ea typeface="TimesNewRomanPSMT" charset="-128"/>
                <a:cs typeface="Times New Roman" pitchFamily="18" charset="0"/>
              </a:rPr>
              <a:t>Sadrata</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 à l’ouest par</a:t>
            </a:r>
            <a:r>
              <a:rPr lang="en-US" sz="1400" dirty="0" smtClean="0">
                <a:latin typeface="Times New Roman" pitchFamily="18" charset="0"/>
                <a:ea typeface="TimesNewRomanPSMT" charset="-128"/>
                <a:cs typeface="Times New Roman" pitchFamily="18" charset="0"/>
              </a:rPr>
              <a:t> </a:t>
            </a:r>
            <a:r>
              <a:rPr kumimoji="0" lang="fr-FR" sz="1400" i="0" u="none" strike="noStrike" cap="none" normalizeH="0" baseline="0" dirty="0" smtClean="0">
                <a:ln>
                  <a:noFill/>
                </a:ln>
                <a:solidFill>
                  <a:schemeClr val="tx1"/>
                </a:solidFill>
                <a:effectLst/>
                <a:latin typeface="Times New Roman" pitchFamily="18" charset="0"/>
                <a:ea typeface="TimesNewRomanPSMT" charset="-128"/>
                <a:cs typeface="Times New Roman" pitchFamily="18" charset="0"/>
              </a:rPr>
              <a:t>Le versant et la dorsale du M’Zab </a:t>
            </a:r>
            <a:r>
              <a:rPr kumimoji="0" lang="fr-FR" sz="1400" i="0" u="none" strike="noStrike" cap="none" normalizeH="0" baseline="0" dirty="0" smtClean="0">
                <a:ln>
                  <a:noFill/>
                </a:ln>
                <a:solidFill>
                  <a:schemeClr val="tx1"/>
                </a:solidFill>
                <a:effectLst/>
                <a:latin typeface="Times New Roman" pitchFamily="18" charset="0"/>
                <a:ea typeface="TimesNewRomanPS-BoldMT" charset="-128"/>
                <a:cs typeface="Times New Roman" pitchFamily="18" charset="0"/>
              </a:rPr>
              <a:t>(ROUVILLOIS-BRIGOL, </a:t>
            </a:r>
            <a:r>
              <a:rPr kumimoji="0" lang="fr-FR" sz="1400" i="0" u="none" strike="noStrike" cap="none" normalizeH="0" baseline="0" dirty="0" smtClean="0">
                <a:ln>
                  <a:noFill/>
                </a:ln>
                <a:solidFill>
                  <a:schemeClr val="tx1"/>
                </a:solidFill>
                <a:effectLst/>
                <a:latin typeface="Times New Roman" pitchFamily="18" charset="0"/>
                <a:ea typeface="TimesNewRomanPS-BoldMT" charset="-128"/>
                <a:cs typeface="Times New Roman" pitchFamily="18" charset="0"/>
              </a:rPr>
              <a:t>1975) </a:t>
            </a:r>
            <a:endParaRPr kumimoji="0" lang="fr-FR" sz="140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7" name="Picture 3" descr="E:\mémoire de fin d'etudes\images et photo\ITAS2015.jpg"/>
          <p:cNvPicPr>
            <a:picLocks noChangeAspect="1" noChangeArrowheads="1"/>
          </p:cNvPicPr>
          <p:nvPr/>
        </p:nvPicPr>
        <p:blipFill>
          <a:blip r:embed="rId4" cstate="print"/>
          <a:srcRect/>
          <a:stretch>
            <a:fillRect/>
          </a:stretch>
        </p:blipFill>
        <p:spPr bwMode="auto">
          <a:xfrm>
            <a:off x="1757274" y="21574150"/>
            <a:ext cx="4938730" cy="2664296"/>
          </a:xfrm>
          <a:prstGeom prst="rect">
            <a:avLst/>
          </a:prstGeom>
          <a:noFill/>
        </p:spPr>
      </p:pic>
      <p:sp>
        <p:nvSpPr>
          <p:cNvPr id="67" name="Ellipse 66"/>
          <p:cNvSpPr/>
          <p:nvPr/>
        </p:nvSpPr>
        <p:spPr>
          <a:xfrm rot="18157877">
            <a:off x="2808487" y="21940767"/>
            <a:ext cx="1004460" cy="72930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cs typeface="+mj-cs"/>
            </a:endParaRPr>
          </a:p>
        </p:txBody>
      </p:sp>
      <p:sp>
        <p:nvSpPr>
          <p:cNvPr id="59" name="ZoneTexte 58"/>
          <p:cNvSpPr txBox="1"/>
          <p:nvPr/>
        </p:nvSpPr>
        <p:spPr>
          <a:xfrm>
            <a:off x="7056984" y="19442410"/>
            <a:ext cx="5328592" cy="307777"/>
          </a:xfrm>
          <a:prstGeom prst="rect">
            <a:avLst/>
          </a:prstGeom>
          <a:noFill/>
        </p:spPr>
        <p:txBody>
          <a:bodyPr wrap="square" rtlCol="0">
            <a:spAutoFit/>
          </a:bodyPr>
          <a:lstStyle/>
          <a:p>
            <a:pPr algn="ctr"/>
            <a:r>
              <a:rPr lang="fr-FR" sz="1400" dirty="0" smtClean="0">
                <a:latin typeface="Times New Roman" pitchFamily="18" charset="0"/>
                <a:cs typeface="+mj-cs"/>
              </a:rPr>
              <a:t> </a:t>
            </a:r>
            <a:r>
              <a:rPr lang="fr-FR" sz="1400" dirty="0" smtClean="0">
                <a:latin typeface="Times New Roman" pitchFamily="18" charset="0"/>
                <a:cs typeface="Times New Roman" pitchFamily="18" charset="0"/>
              </a:rPr>
              <a:t>Fig.2- </a:t>
            </a:r>
            <a:r>
              <a:rPr lang="fr-FR" sz="1400" dirty="0" smtClean="0">
                <a:latin typeface="Times New Roman" pitchFamily="18" charset="0"/>
                <a:cs typeface="+mj-cs"/>
              </a:rPr>
              <a:t>Situation géographique de la station de El Ksar (</a:t>
            </a:r>
            <a:r>
              <a:rPr lang="fr-FR" sz="1400" dirty="0" err="1" smtClean="0">
                <a:latin typeface="Times New Roman" pitchFamily="18" charset="0"/>
                <a:cs typeface="+mj-cs"/>
              </a:rPr>
              <a:t>google</a:t>
            </a:r>
            <a:r>
              <a:rPr lang="fr-FR" sz="1400" dirty="0" smtClean="0">
                <a:latin typeface="Times New Roman" pitchFamily="18" charset="0"/>
                <a:cs typeface="+mj-cs"/>
              </a:rPr>
              <a:t>  </a:t>
            </a:r>
            <a:r>
              <a:rPr lang="fr-FR" sz="1400" dirty="0" err="1" smtClean="0">
                <a:latin typeface="Times New Roman" pitchFamily="18" charset="0"/>
                <a:cs typeface="+mj-cs"/>
              </a:rPr>
              <a:t>earth</a:t>
            </a:r>
            <a:r>
              <a:rPr lang="fr-FR" sz="1400" dirty="0" smtClean="0">
                <a:latin typeface="Times New Roman" pitchFamily="18" charset="0"/>
                <a:cs typeface="+mj-cs"/>
              </a:rPr>
              <a:t>)</a:t>
            </a:r>
            <a:endParaRPr lang="fr-FR" sz="1400" dirty="0">
              <a:latin typeface="Times New Roman" pitchFamily="18" charset="0"/>
              <a:cs typeface="+mj-cs"/>
            </a:endParaRPr>
          </a:p>
        </p:txBody>
      </p:sp>
      <p:sp>
        <p:nvSpPr>
          <p:cNvPr id="68" name="ZoneTexte 67"/>
          <p:cNvSpPr txBox="1"/>
          <p:nvPr/>
        </p:nvSpPr>
        <p:spPr>
          <a:xfrm>
            <a:off x="216224" y="24266946"/>
            <a:ext cx="6840760" cy="523220"/>
          </a:xfrm>
          <a:prstGeom prst="rect">
            <a:avLst/>
          </a:prstGeom>
          <a:noFill/>
        </p:spPr>
        <p:txBody>
          <a:bodyPr wrap="square" rtlCol="0">
            <a:spAutoFit/>
          </a:bodyPr>
          <a:lstStyle/>
          <a:p>
            <a:pPr algn="ctr"/>
            <a:r>
              <a:rPr lang="fr-FR" sz="1400" b="1" dirty="0" err="1" smtClean="0">
                <a:latin typeface="Times New Roman" pitchFamily="18" charset="0"/>
                <a:cs typeface="Times New Roman" pitchFamily="18" charset="0"/>
              </a:rPr>
              <a:t>Fig</a:t>
            </a: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 3 -  </a:t>
            </a:r>
            <a:r>
              <a:rPr lang="fr-FR" sz="1400" b="1" dirty="0" smtClean="0">
                <a:latin typeface="Times New Roman" pitchFamily="18" charset="0"/>
                <a:cs typeface="+mj-cs"/>
              </a:rPr>
              <a:t>Situation </a:t>
            </a:r>
            <a:r>
              <a:rPr lang="fr-FR" sz="1400" b="1" dirty="0" smtClean="0">
                <a:latin typeface="Times New Roman" pitchFamily="18" charset="0"/>
                <a:cs typeface="+mj-cs"/>
              </a:rPr>
              <a:t>géographique de la station de la palmeraie </a:t>
            </a:r>
          </a:p>
          <a:p>
            <a:pPr algn="ctr"/>
            <a:r>
              <a:rPr lang="fr-FR" sz="1400" b="1" dirty="0" smtClean="0">
                <a:latin typeface="Times New Roman" pitchFamily="18" charset="0"/>
                <a:cs typeface="+mj-cs"/>
              </a:rPr>
              <a:t>de l’université d’Ouargla </a:t>
            </a:r>
            <a:r>
              <a:rPr lang="fr-FR" sz="1400" b="1" dirty="0" smtClean="0">
                <a:latin typeface="Times New Roman" pitchFamily="18" charset="0"/>
              </a:rPr>
              <a:t>(Google  </a:t>
            </a:r>
            <a:r>
              <a:rPr lang="fr-FR" sz="1400" b="1" dirty="0" err="1" smtClean="0">
                <a:latin typeface="Times New Roman" pitchFamily="18" charset="0"/>
              </a:rPr>
              <a:t>Earth</a:t>
            </a:r>
            <a:r>
              <a:rPr lang="fr-FR" sz="1400" b="1" dirty="0" smtClean="0">
                <a:latin typeface="Times New Roman" pitchFamily="18" charset="0"/>
              </a:rPr>
              <a:t>)</a:t>
            </a:r>
            <a:endParaRPr lang="fr-FR" sz="1400" b="1" dirty="0">
              <a:latin typeface="Times New Roman" pitchFamily="18" charset="0"/>
              <a:cs typeface="+mj-cs"/>
            </a:endParaRPr>
          </a:p>
        </p:txBody>
      </p:sp>
      <p:sp>
        <p:nvSpPr>
          <p:cNvPr id="69" name="ZoneTexte 68"/>
          <p:cNvSpPr txBox="1"/>
          <p:nvPr/>
        </p:nvSpPr>
        <p:spPr>
          <a:xfrm>
            <a:off x="1152327" y="19422665"/>
            <a:ext cx="5616523" cy="307777"/>
          </a:xfrm>
          <a:prstGeom prst="rect">
            <a:avLst/>
          </a:prstGeom>
          <a:noFill/>
        </p:spPr>
        <p:txBody>
          <a:bodyPr wrap="square" rtlCol="0">
            <a:spAutoFit/>
          </a:bodyPr>
          <a:lstStyle/>
          <a:p>
            <a:r>
              <a:rPr lang="fr-FR" sz="1400" dirty="0" smtClean="0">
                <a:latin typeface="Times New Roman" pitchFamily="18" charset="0"/>
                <a:cs typeface="Times New Roman" pitchFamily="18" charset="0"/>
              </a:rPr>
              <a:t>Photo. 1 </a:t>
            </a:r>
            <a:r>
              <a:rPr lang="fr-FR" sz="1400" dirty="0" smtClean="0">
                <a:latin typeface="Times New Roman" pitchFamily="18" charset="0"/>
                <a:cs typeface="+mj-cs"/>
              </a:rPr>
              <a:t>Milieu phœnicicole dans la palmeraie de El Ksar</a:t>
            </a:r>
          </a:p>
        </p:txBody>
      </p:sp>
      <p:sp>
        <p:nvSpPr>
          <p:cNvPr id="73" name="ZoneTexte 72"/>
          <p:cNvSpPr txBox="1"/>
          <p:nvPr/>
        </p:nvSpPr>
        <p:spPr>
          <a:xfrm>
            <a:off x="13687420" y="18145126"/>
            <a:ext cx="9072626" cy="4816703"/>
          </a:xfrm>
          <a:prstGeom prst="rect">
            <a:avLst/>
          </a:prstGeom>
          <a:blipFill>
            <a:blip r:embed="rId5"/>
            <a:tile tx="0" ty="0" sx="100000" sy="100000" flip="none" algn="tl"/>
          </a:blipFill>
        </p:spPr>
        <p:txBody>
          <a:bodyPr wrap="square" rtlCol="0">
            <a:spAutoFit/>
          </a:bodyPr>
          <a:lstStyle/>
          <a:p>
            <a:pPr algn="just"/>
            <a:r>
              <a:rPr lang="fr-FR" sz="1600" b="1" dirty="0" smtClean="0">
                <a:effectLst>
                  <a:outerShdw blurRad="38100" dist="38100" dir="2700000" algn="tl">
                    <a:srgbClr val="000000">
                      <a:alpha val="43137"/>
                    </a:srgbClr>
                  </a:outerShdw>
                </a:effectLst>
                <a:latin typeface="Times New Roman" pitchFamily="18" charset="0"/>
                <a:cs typeface="+mj-cs"/>
              </a:rPr>
              <a:t>5.1. Estimation des dégâts dus aux moineaux hybrides  sur les dattes </a:t>
            </a:r>
            <a:r>
              <a:rPr lang="fr-FR" sz="1600" b="1" dirty="0" err="1" smtClean="0">
                <a:effectLst>
                  <a:outerShdw blurRad="38100" dist="38100" dir="2700000" algn="tl">
                    <a:srgbClr val="000000">
                      <a:alpha val="43137"/>
                    </a:srgbClr>
                  </a:outerShdw>
                </a:effectLst>
                <a:latin typeface="Times New Roman" pitchFamily="18" charset="0"/>
                <a:cs typeface="+mj-cs"/>
              </a:rPr>
              <a:t>Ghars</a:t>
            </a:r>
            <a:r>
              <a:rPr lang="fr-FR" sz="1600" b="1" dirty="0" smtClean="0">
                <a:effectLst>
                  <a:outerShdw blurRad="38100" dist="38100" dir="2700000" algn="tl">
                    <a:srgbClr val="000000">
                      <a:alpha val="43137"/>
                    </a:srgbClr>
                  </a:outerShdw>
                </a:effectLst>
                <a:latin typeface="Times New Roman" pitchFamily="18" charset="0"/>
                <a:cs typeface="+mj-cs"/>
              </a:rPr>
              <a:t>  dans les </a:t>
            </a:r>
            <a:r>
              <a:rPr lang="fr-FR" sz="1600" b="1" dirty="0" smtClean="0">
                <a:effectLst>
                  <a:outerShdw blurRad="38100" dist="38100" dir="2700000" algn="tl">
                    <a:srgbClr val="000000">
                      <a:alpha val="43137"/>
                    </a:srgbClr>
                  </a:outerShdw>
                </a:effectLst>
                <a:latin typeface="Times New Roman" pitchFamily="18" charset="0"/>
                <a:cs typeface="+mj-cs"/>
              </a:rPr>
              <a:t> stations </a:t>
            </a:r>
            <a:r>
              <a:rPr lang="fr-FR" sz="1600" b="1" dirty="0" smtClean="0">
                <a:effectLst>
                  <a:outerShdw blurRad="38100" dist="38100" dir="2700000" algn="tl">
                    <a:srgbClr val="000000">
                      <a:alpha val="43137"/>
                    </a:srgbClr>
                  </a:outerShdw>
                </a:effectLst>
                <a:latin typeface="Times New Roman" pitchFamily="18" charset="0"/>
                <a:cs typeface="+mj-cs"/>
              </a:rPr>
              <a:t>d’étude:</a:t>
            </a:r>
          </a:p>
          <a:p>
            <a:pPr algn="just"/>
            <a:r>
              <a:rPr lang="fr-FR" sz="1400" b="1" dirty="0" smtClean="0">
                <a:latin typeface="Times New Roman" pitchFamily="18" charset="0"/>
                <a:cs typeface="+mj-cs"/>
              </a:rPr>
              <a:t>     </a:t>
            </a:r>
          </a:p>
          <a:p>
            <a:pPr algn="just">
              <a:lnSpc>
                <a:spcPct val="150000"/>
              </a:lnSpc>
            </a:pPr>
            <a:r>
              <a:rPr lang="fr-FR" sz="1400" b="1" dirty="0" smtClean="0">
                <a:latin typeface="Times New Roman" pitchFamily="18" charset="0"/>
                <a:cs typeface="+mj-cs"/>
              </a:rPr>
              <a:t>    </a:t>
            </a:r>
            <a:r>
              <a:rPr lang="fr-FR" sz="1400" dirty="0" smtClean="0">
                <a:latin typeface="Times New Roman" pitchFamily="18" charset="0"/>
                <a:cs typeface="+mj-cs"/>
              </a:rPr>
              <a:t> Au niveau des deux stations , une seule variété est choisie pour  estimer les dégâts occasionnés par les moineaux , il s’agit de la variété ‘</a:t>
            </a:r>
            <a:r>
              <a:rPr lang="fr-FR" sz="1400" dirty="0" err="1" smtClean="0">
                <a:latin typeface="Times New Roman" pitchFamily="18" charset="0"/>
                <a:cs typeface="+mj-cs"/>
              </a:rPr>
              <a:t>Ghars</a:t>
            </a:r>
            <a:r>
              <a:rPr lang="fr-FR" sz="1400" dirty="0" smtClean="0">
                <a:latin typeface="Times New Roman" pitchFamily="18" charset="0"/>
                <a:cs typeface="+mj-cs"/>
              </a:rPr>
              <a:t>’.  </a:t>
            </a:r>
          </a:p>
          <a:p>
            <a:pPr algn="just">
              <a:lnSpc>
                <a:spcPct val="150000"/>
              </a:lnSpc>
            </a:pPr>
            <a:r>
              <a:rPr lang="fr-FR" sz="1400" dirty="0" smtClean="0">
                <a:latin typeface="Times New Roman" pitchFamily="18" charset="0"/>
                <a:cs typeface="+mj-cs"/>
              </a:rPr>
              <a:t>    Pour  la  réalisation  de  ce  Protocol, 5 palmiers sont choisi  dans chaque  station. Le  travail  s’est  déroulé  pendant  la  période  de la  récolte  des  dattes  qui  coïncident avec  octobre et novembre .  Les  dattes  blessées  encore  sur  les  régimes  et   celles  tombées  au  sol  détériorées  et  intactes  sont  comptées  lors  de  chaque  sortie. </a:t>
            </a:r>
          </a:p>
          <a:p>
            <a:pPr algn="just">
              <a:lnSpc>
                <a:spcPct val="150000"/>
              </a:lnSpc>
            </a:pPr>
            <a:r>
              <a:rPr lang="fr-FR" sz="1400" dirty="0" smtClean="0">
                <a:latin typeface="Times New Roman" pitchFamily="18" charset="0"/>
                <a:cs typeface="+mj-cs"/>
              </a:rPr>
              <a:t>Pour le calcul du taux de dattes blessées à coups de bec et de celles  au sol par les moineaux, la formule suivante est utilisée :     </a:t>
            </a:r>
          </a:p>
          <a:p>
            <a:pPr algn="ctr"/>
            <a:r>
              <a:rPr lang="fr-FR" sz="1400" dirty="0" smtClean="0">
                <a:latin typeface="Times New Roman" pitchFamily="18" charset="0"/>
                <a:cs typeface="+mj-cs"/>
              </a:rPr>
              <a:t> </a:t>
            </a:r>
          </a:p>
          <a:p>
            <a:pPr algn="ctr"/>
            <a:r>
              <a:rPr lang="fr-FR" sz="1400" dirty="0" smtClean="0">
                <a:latin typeface="Times New Roman" pitchFamily="18" charset="0"/>
                <a:cs typeface="+mj-cs"/>
              </a:rPr>
              <a:t>   </a:t>
            </a:r>
            <a:r>
              <a:rPr lang="fr-FR" sz="1800" b="1" dirty="0" smtClean="0">
                <a:latin typeface="Times New Roman" pitchFamily="18" charset="0"/>
                <a:cs typeface="+mj-cs"/>
              </a:rPr>
              <a:t>p = </a:t>
            </a:r>
            <a:r>
              <a:rPr lang="fr-FR" sz="1800" b="1" dirty="0" smtClean="0">
                <a:latin typeface="Times New Roman" pitchFamily="18" charset="0"/>
                <a:cs typeface="+mj-cs"/>
              </a:rPr>
              <a:t>((n1+ n2+n3)/N</a:t>
            </a:r>
            <a:r>
              <a:rPr lang="fr-FR" sz="1800" b="1" dirty="0" smtClean="0">
                <a:latin typeface="Times New Roman" pitchFamily="18" charset="0"/>
                <a:cs typeface="+mj-cs"/>
              </a:rPr>
              <a:t>) x </a:t>
            </a:r>
            <a:r>
              <a:rPr lang="fr-FR" sz="1800" b="1" dirty="0" smtClean="0">
                <a:latin typeface="Times New Roman" pitchFamily="18" charset="0"/>
                <a:cs typeface="+mj-cs"/>
              </a:rPr>
              <a:t>100</a:t>
            </a:r>
            <a:endParaRPr lang="fr-FR" sz="1800" b="1" i="1" dirty="0" smtClean="0">
              <a:latin typeface="Times New Roman" pitchFamily="18" charset="0"/>
              <a:cs typeface="+mj-cs"/>
            </a:endParaRPr>
          </a:p>
          <a:p>
            <a:pPr algn="just" eaLnBrk="0" hangingPunct="0"/>
            <a:endParaRPr lang="fr-FR" sz="1400" i="1" dirty="0" smtClean="0">
              <a:solidFill>
                <a:schemeClr val="tx2"/>
              </a:solidFill>
              <a:latin typeface="Times New Roman" pitchFamily="18" charset="0"/>
              <a:cs typeface="+mj-cs"/>
            </a:endParaRPr>
          </a:p>
          <a:p>
            <a:pPr algn="just" eaLnBrk="0" hangingPunct="0">
              <a:lnSpc>
                <a:spcPct val="150000"/>
              </a:lnSpc>
            </a:pPr>
            <a:r>
              <a:rPr lang="fr-FR" sz="1400" b="1" i="1" dirty="0" smtClean="0">
                <a:solidFill>
                  <a:schemeClr val="tx2"/>
                </a:solidFill>
                <a:latin typeface="Times New Roman" pitchFamily="18" charset="0"/>
                <a:cs typeface="+mj-cs"/>
              </a:rPr>
              <a:t>n</a:t>
            </a:r>
            <a:r>
              <a:rPr lang="fr-FR" sz="1400" i="1" baseline="-30000" dirty="0" smtClean="0">
                <a:solidFill>
                  <a:schemeClr val="tx2"/>
                </a:solidFill>
                <a:latin typeface="Times New Roman" pitchFamily="18" charset="0"/>
                <a:cs typeface="+mj-cs"/>
              </a:rPr>
              <a:t>1</a:t>
            </a:r>
            <a:r>
              <a:rPr lang="fr-FR" sz="1400" i="1" dirty="0" smtClean="0">
                <a:solidFill>
                  <a:schemeClr val="tx2"/>
                </a:solidFill>
                <a:latin typeface="Times New Roman" pitchFamily="18" charset="0"/>
                <a:cs typeface="+mj-cs"/>
              </a:rPr>
              <a:t>   </a:t>
            </a:r>
            <a:r>
              <a:rPr lang="fr-FR" sz="1400" dirty="0" smtClean="0">
                <a:latin typeface="Times New Roman" pitchFamily="18" charset="0"/>
                <a:cs typeface="+mj-cs"/>
              </a:rPr>
              <a:t>est le nombre de dattes détériorées par les moineaux encore en place sur le régime</a:t>
            </a:r>
          </a:p>
          <a:p>
            <a:pPr algn="just" eaLnBrk="0" hangingPunct="0">
              <a:lnSpc>
                <a:spcPct val="150000"/>
              </a:lnSpc>
            </a:pPr>
            <a:r>
              <a:rPr lang="fr-FR" sz="1400" b="1" i="1" dirty="0" smtClean="0">
                <a:solidFill>
                  <a:schemeClr val="tx2"/>
                </a:solidFill>
                <a:latin typeface="Times New Roman" pitchFamily="18" charset="0"/>
                <a:cs typeface="+mj-cs"/>
              </a:rPr>
              <a:t>n</a:t>
            </a:r>
            <a:r>
              <a:rPr lang="fr-FR" sz="1400" i="1" baseline="-30000" dirty="0" smtClean="0">
                <a:solidFill>
                  <a:schemeClr val="tx2"/>
                </a:solidFill>
                <a:latin typeface="Times New Roman" pitchFamily="18" charset="0"/>
                <a:cs typeface="+mj-cs"/>
              </a:rPr>
              <a:t>2 </a:t>
            </a:r>
            <a:r>
              <a:rPr lang="fr-FR" sz="1400" baseline="-30000" dirty="0" smtClean="0">
                <a:latin typeface="Times New Roman" pitchFamily="18" charset="0"/>
                <a:cs typeface="+mj-cs"/>
              </a:rPr>
              <a:t>    </a:t>
            </a:r>
            <a:r>
              <a:rPr lang="fr-FR" sz="1400" dirty="0" smtClean="0">
                <a:latin typeface="Times New Roman" pitchFamily="18" charset="0"/>
                <a:cs typeface="+mj-cs"/>
              </a:rPr>
              <a:t>est le nombre de dattes attaquées et tombées au sol,</a:t>
            </a:r>
          </a:p>
          <a:p>
            <a:pPr algn="just" eaLnBrk="0" hangingPunct="0">
              <a:lnSpc>
                <a:spcPct val="150000"/>
              </a:lnSpc>
            </a:pPr>
            <a:r>
              <a:rPr lang="fr-FR" sz="1400" b="1" i="1" dirty="0" smtClean="0">
                <a:solidFill>
                  <a:schemeClr val="tx2"/>
                </a:solidFill>
                <a:latin typeface="Times New Roman" pitchFamily="18" charset="0"/>
                <a:cs typeface="+mj-cs"/>
              </a:rPr>
              <a:t>n</a:t>
            </a:r>
            <a:r>
              <a:rPr lang="fr-FR" sz="1400" b="1" i="1" baseline="-30000" dirty="0" smtClean="0">
                <a:solidFill>
                  <a:schemeClr val="tx2"/>
                </a:solidFill>
                <a:latin typeface="Times New Roman" pitchFamily="18" charset="0"/>
                <a:cs typeface="+mj-cs"/>
              </a:rPr>
              <a:t>3</a:t>
            </a:r>
            <a:r>
              <a:rPr lang="fr-FR" sz="1400" b="1" baseline="-30000" dirty="0" smtClean="0">
                <a:latin typeface="Times New Roman" pitchFamily="18" charset="0"/>
                <a:cs typeface="+mj-cs"/>
              </a:rPr>
              <a:t> </a:t>
            </a:r>
            <a:r>
              <a:rPr lang="fr-FR" sz="1400" dirty="0" smtClean="0">
                <a:latin typeface="Times New Roman" pitchFamily="18" charset="0"/>
                <a:cs typeface="+mj-cs"/>
              </a:rPr>
              <a:t>  est le nombre de dattes intactes tombées par terre</a:t>
            </a:r>
          </a:p>
          <a:p>
            <a:pPr algn="just" eaLnBrk="0" hangingPunct="0">
              <a:lnSpc>
                <a:spcPct val="150000"/>
              </a:lnSpc>
            </a:pPr>
            <a:r>
              <a:rPr lang="fr-FR" sz="1400" b="1" i="1" dirty="0" smtClean="0">
                <a:solidFill>
                  <a:schemeClr val="tx2"/>
                </a:solidFill>
                <a:latin typeface="Times New Roman" pitchFamily="18" charset="0"/>
                <a:cs typeface="+mj-cs"/>
              </a:rPr>
              <a:t>N</a:t>
            </a:r>
            <a:r>
              <a:rPr lang="fr-FR" sz="1400" b="1" dirty="0" smtClean="0">
                <a:latin typeface="Times New Roman" pitchFamily="18" charset="0"/>
                <a:cs typeface="+mj-cs"/>
              </a:rPr>
              <a:t> </a:t>
            </a:r>
            <a:r>
              <a:rPr lang="fr-FR" sz="1400" dirty="0" smtClean="0">
                <a:latin typeface="Times New Roman" pitchFamily="18" charset="0"/>
                <a:cs typeface="+mj-cs"/>
              </a:rPr>
              <a:t>  est le nombre total initial des dattes portées par le palmier dattier</a:t>
            </a:r>
            <a:r>
              <a:rPr lang="fr-FR" sz="1400" dirty="0" smtClean="0">
                <a:latin typeface="Times New Roman" pitchFamily="18" charset="0"/>
                <a:cs typeface="+mj-cs"/>
              </a:rPr>
              <a:t>.</a:t>
            </a:r>
            <a:endParaRPr lang="fr-FR" sz="1400" dirty="0">
              <a:cs typeface="+mj-cs"/>
            </a:endParaRPr>
          </a:p>
        </p:txBody>
      </p:sp>
      <p:sp>
        <p:nvSpPr>
          <p:cNvPr id="76" name="ZoneTexte 75"/>
          <p:cNvSpPr txBox="1"/>
          <p:nvPr/>
        </p:nvSpPr>
        <p:spPr>
          <a:xfrm>
            <a:off x="14687552" y="32575602"/>
            <a:ext cx="4392488" cy="400110"/>
          </a:xfrm>
          <a:prstGeom prst="rect">
            <a:avLst/>
          </a:prstGeom>
          <a:noFill/>
        </p:spPr>
        <p:txBody>
          <a:bodyPr wrap="square" rtlCol="0">
            <a:spAutoFit/>
          </a:bodyPr>
          <a:lstStyle/>
          <a:p>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Référence</a:t>
            </a:r>
            <a:r>
              <a:rPr lang="fr-FR"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bibliographique :</a:t>
            </a:r>
            <a:endParaRPr lang="fr-FR"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7" name="ZoneTexte 76"/>
          <p:cNvSpPr txBox="1"/>
          <p:nvPr/>
        </p:nvSpPr>
        <p:spPr>
          <a:xfrm>
            <a:off x="6472182" y="3500336"/>
            <a:ext cx="16345816" cy="646331"/>
          </a:xfrm>
          <a:prstGeom prst="rect">
            <a:avLst/>
          </a:prstGeom>
          <a:noFill/>
        </p:spPr>
        <p:txBody>
          <a:bodyPr wrap="square" rtlCol="0">
            <a:spAutoFit/>
          </a:bodyPr>
          <a:lstStyle/>
          <a:p>
            <a:pPr algn="ctr">
              <a:lnSpc>
                <a:spcPct val="150000"/>
              </a:lnSpc>
            </a:pPr>
            <a:r>
              <a:rPr lang="fr-FR" sz="2400" b="1" u="sng" dirty="0" smtClean="0">
                <a:latin typeface="Times New Roman" pitchFamily="18" charset="0"/>
                <a:cs typeface="+mj-cs"/>
              </a:rPr>
              <a:t>BENGHEDIER Ahlame</a:t>
            </a:r>
            <a:r>
              <a:rPr lang="fr-FR" sz="2400" b="1" dirty="0" smtClean="0">
                <a:latin typeface="Times New Roman" pitchFamily="18" charset="0"/>
                <a:cs typeface="+mj-cs"/>
              </a:rPr>
              <a:t>*, </a:t>
            </a:r>
            <a:r>
              <a:rPr lang="fr-FR" sz="2400" b="1" u="sng" dirty="0" smtClean="0">
                <a:latin typeface="Times New Roman" pitchFamily="18" charset="0"/>
                <a:cs typeface="+mj-cs"/>
              </a:rPr>
              <a:t>BENRAS  Hafsa</a:t>
            </a:r>
            <a:r>
              <a:rPr lang="fr-FR" sz="2400" b="1" dirty="0" smtClean="0">
                <a:latin typeface="Times New Roman" pitchFamily="18" charset="0"/>
                <a:cs typeface="+mj-cs"/>
              </a:rPr>
              <a:t>*,  GUEZOUL Omar*  &amp;  SEKOUR </a:t>
            </a:r>
            <a:r>
              <a:rPr lang="fr-FR" sz="2400" b="1" dirty="0" err="1" smtClean="0">
                <a:latin typeface="Times New Roman" pitchFamily="18" charset="0"/>
                <a:cs typeface="+mj-cs"/>
              </a:rPr>
              <a:t>Makhlouf</a:t>
            </a:r>
            <a:r>
              <a:rPr lang="fr-FR" sz="2400" b="1" dirty="0" smtClean="0">
                <a:latin typeface="Times New Roman" pitchFamily="18" charset="0"/>
                <a:cs typeface="+mj-cs"/>
              </a:rPr>
              <a:t>* </a:t>
            </a:r>
          </a:p>
        </p:txBody>
      </p:sp>
      <p:pic>
        <p:nvPicPr>
          <p:cNvPr id="78" name="Image 77"/>
          <p:cNvPicPr/>
          <p:nvPr/>
        </p:nvPicPr>
        <p:blipFill>
          <a:blip r:embed="rId6" cstate="print"/>
          <a:srcRect/>
          <a:stretch>
            <a:fillRect/>
          </a:stretch>
        </p:blipFill>
        <p:spPr bwMode="auto">
          <a:xfrm>
            <a:off x="7777064" y="10729442"/>
            <a:ext cx="5256584" cy="3312368"/>
          </a:xfrm>
          <a:prstGeom prst="rect">
            <a:avLst/>
          </a:prstGeom>
          <a:noFill/>
          <a:ln w="9525">
            <a:solidFill>
              <a:schemeClr val="tx1"/>
            </a:solidFill>
            <a:miter lim="800000"/>
            <a:headEnd/>
            <a:tailEnd/>
          </a:ln>
        </p:spPr>
      </p:pic>
      <p:pic>
        <p:nvPicPr>
          <p:cNvPr id="79" name="Image 78" descr="C:\Documents and Settings\BOUAFIA\Bureau\MEMOIRE\DCIM\photos\[000214].jpg"/>
          <p:cNvPicPr/>
          <p:nvPr/>
        </p:nvPicPr>
        <p:blipFill>
          <a:blip r:embed="rId7" cstate="print"/>
          <a:srcRect/>
          <a:stretch>
            <a:fillRect/>
          </a:stretch>
        </p:blipFill>
        <p:spPr bwMode="auto">
          <a:xfrm>
            <a:off x="8209112" y="21359836"/>
            <a:ext cx="4680520" cy="2772965"/>
          </a:xfrm>
          <a:prstGeom prst="rect">
            <a:avLst/>
          </a:prstGeom>
          <a:ln>
            <a:noFill/>
          </a:ln>
          <a:effectLst>
            <a:outerShdw blurRad="190500" algn="tl" rotWithShape="0">
              <a:srgbClr val="000000">
                <a:alpha val="70000"/>
              </a:srgbClr>
            </a:outerShdw>
          </a:effectLst>
        </p:spPr>
      </p:pic>
      <p:sp>
        <p:nvSpPr>
          <p:cNvPr id="80" name="ZoneTexte 79"/>
          <p:cNvSpPr txBox="1"/>
          <p:nvPr/>
        </p:nvSpPr>
        <p:spPr>
          <a:xfrm>
            <a:off x="8186694" y="24288794"/>
            <a:ext cx="5616523" cy="307777"/>
          </a:xfrm>
          <a:prstGeom prst="rect">
            <a:avLst/>
          </a:prstGeom>
          <a:noFill/>
        </p:spPr>
        <p:txBody>
          <a:bodyPr wrap="square" rtlCol="0">
            <a:spAutoFit/>
          </a:bodyPr>
          <a:lstStyle/>
          <a:p>
            <a:r>
              <a:rPr lang="fr-FR" sz="1400" b="1" dirty="0" smtClean="0">
                <a:latin typeface="Times New Roman" pitchFamily="18" charset="0"/>
                <a:cs typeface="+mj-cs"/>
              </a:rPr>
              <a:t>Photo 2. - Milieu phœnicicoles de </a:t>
            </a:r>
            <a:r>
              <a:rPr lang="fr-FR" sz="1400" b="1" dirty="0" smtClean="0">
                <a:latin typeface="Times New Roman" pitchFamily="18" charset="0"/>
                <a:cs typeface="+mj-cs"/>
              </a:rPr>
              <a:t>la palmeraie de l’ex- ITAS</a:t>
            </a:r>
          </a:p>
        </p:txBody>
      </p:sp>
      <p:sp>
        <p:nvSpPr>
          <p:cNvPr id="81" name="ZoneTexte 80"/>
          <p:cNvSpPr txBox="1"/>
          <p:nvPr/>
        </p:nvSpPr>
        <p:spPr>
          <a:xfrm>
            <a:off x="3828976" y="25288926"/>
            <a:ext cx="4968552" cy="400110"/>
          </a:xfrm>
          <a:prstGeom prst="rect">
            <a:avLst/>
          </a:prstGeom>
          <a:noFill/>
        </p:spPr>
        <p:txBody>
          <a:bodyPr wrap="square" rtlCol="0">
            <a:spAutoFit/>
          </a:bodyPr>
          <a:lstStyle/>
          <a:p>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3</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 -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Matériel  </a:t>
            </a:r>
            <a:r>
              <a:rPr lang="fr-FR" sz="2000" b="1" dirty="0" smtClean="0">
                <a:effectLst>
                  <a:outerShdw blurRad="38100" dist="38100" dir="2700000" algn="tl">
                    <a:srgbClr val="000000">
                      <a:alpha val="43137"/>
                    </a:srgbClr>
                  </a:outerShdw>
                </a:effectLst>
                <a:latin typeface="Times New Roman" pitchFamily="18" charset="0"/>
                <a:cs typeface="Times New Roman" pitchFamily="18" charset="0"/>
              </a:rPr>
              <a:t>biologique :</a:t>
            </a:r>
            <a:endParaRPr lang="fr-FR"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2" name="ZoneTexte 81"/>
          <p:cNvSpPr txBox="1"/>
          <p:nvPr/>
        </p:nvSpPr>
        <p:spPr>
          <a:xfrm>
            <a:off x="828580" y="25788992"/>
            <a:ext cx="4824536" cy="338554"/>
          </a:xfrm>
          <a:prstGeom prst="rect">
            <a:avLst/>
          </a:prstGeom>
          <a:noFill/>
        </p:spPr>
        <p:txBody>
          <a:bodyPr wrap="square" rtlCol="0">
            <a:spAutoFit/>
          </a:bodyPr>
          <a:lstStyle/>
          <a:p>
            <a:r>
              <a:rPr lang="fr-FR" sz="1600" b="1" dirty="0" smtClean="0">
                <a:effectLst>
                  <a:outerShdw blurRad="38100" dist="38100" dir="2700000" algn="tl">
                    <a:srgbClr val="000000">
                      <a:alpha val="43137"/>
                    </a:srgbClr>
                  </a:outerShdw>
                </a:effectLst>
                <a:cs typeface="+mj-cs"/>
              </a:rPr>
              <a:t>Les espèces </a:t>
            </a:r>
            <a:r>
              <a:rPr lang="fr-FR" sz="1600" b="1" dirty="0" smtClean="0">
                <a:effectLst>
                  <a:outerShdw blurRad="38100" dist="38100" dir="2700000" algn="tl">
                    <a:srgbClr val="000000">
                      <a:alpha val="43137"/>
                    </a:srgbClr>
                  </a:outerShdw>
                </a:effectLst>
                <a:cs typeface="+mj-cs"/>
              </a:rPr>
              <a:t> </a:t>
            </a:r>
            <a:r>
              <a:rPr lang="fr-FR" sz="1600" b="1" dirty="0" smtClean="0">
                <a:effectLst>
                  <a:outerShdw blurRad="38100" dist="38100" dir="2700000" algn="tl">
                    <a:srgbClr val="000000">
                      <a:alpha val="43137"/>
                    </a:srgbClr>
                  </a:outerShdw>
                </a:effectLst>
                <a:cs typeface="+mj-cs"/>
              </a:rPr>
              <a:t>considérées </a:t>
            </a:r>
            <a:r>
              <a:rPr lang="fr-FR" sz="1600" b="1" dirty="0" smtClean="0">
                <a:effectLst>
                  <a:outerShdw blurRad="38100" dist="38100" dir="2700000" algn="tl">
                    <a:srgbClr val="000000">
                      <a:alpha val="43137"/>
                    </a:srgbClr>
                  </a:outerShdw>
                </a:effectLst>
                <a:cs typeface="+mj-cs"/>
              </a:rPr>
              <a:t>nuisibles :</a:t>
            </a:r>
            <a:endParaRPr lang="fr-FR" sz="1600" b="1" dirty="0">
              <a:effectLst>
                <a:outerShdw blurRad="38100" dist="38100" dir="2700000" algn="tl">
                  <a:srgbClr val="000000">
                    <a:alpha val="43137"/>
                  </a:srgbClr>
                </a:outerShdw>
              </a:effectLst>
              <a:cs typeface="+mj-cs"/>
            </a:endParaRPr>
          </a:p>
        </p:txBody>
      </p:sp>
      <p:grpSp>
        <p:nvGrpSpPr>
          <p:cNvPr id="83" name="Groupe 9"/>
          <p:cNvGrpSpPr>
            <a:grpSpLocks/>
          </p:cNvGrpSpPr>
          <p:nvPr/>
        </p:nvGrpSpPr>
        <p:grpSpPr bwMode="auto">
          <a:xfrm>
            <a:off x="7427816" y="31223416"/>
            <a:ext cx="2939268" cy="3066698"/>
            <a:chOff x="214282" y="174396"/>
            <a:chExt cx="3033706" cy="4881779"/>
          </a:xfrm>
        </p:grpSpPr>
        <p:pic>
          <p:nvPicPr>
            <p:cNvPr id="84" name="Picture 2"/>
            <p:cNvPicPr>
              <a:picLocks noChangeAspect="1" noChangeArrowheads="1"/>
            </p:cNvPicPr>
            <p:nvPr/>
          </p:nvPicPr>
          <p:blipFill>
            <a:blip r:embed="rId8" cstate="print"/>
            <a:srcRect/>
            <a:stretch>
              <a:fillRect/>
            </a:stretch>
          </p:blipFill>
          <p:spPr bwMode="auto">
            <a:xfrm>
              <a:off x="214282" y="174396"/>
              <a:ext cx="3033706" cy="42156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5" name="Rectangle 5"/>
            <p:cNvSpPr>
              <a:spLocks noChangeArrowheads="1"/>
            </p:cNvSpPr>
            <p:nvPr/>
          </p:nvSpPr>
          <p:spPr bwMode="auto">
            <a:xfrm>
              <a:off x="1398976" y="4566235"/>
              <a:ext cx="1637015" cy="489940"/>
            </a:xfrm>
            <a:prstGeom prst="rect">
              <a:avLst/>
            </a:prstGeom>
            <a:noFill/>
            <a:ln w="9525">
              <a:noFill/>
              <a:miter lim="800000"/>
              <a:headEnd/>
              <a:tailEnd/>
            </a:ln>
          </p:spPr>
          <p:txBody>
            <a:bodyPr wrap="none">
              <a:spAutoFit/>
            </a:bodyPr>
            <a:lstStyle/>
            <a:p>
              <a:r>
                <a:rPr lang="fr-FR" sz="1400" b="1" i="1" dirty="0" smtClean="0">
                  <a:latin typeface="Times New Roman" pitchFamily="18" charset="0"/>
                  <a:cs typeface="+mj-cs"/>
                </a:rPr>
                <a:t>Photo.8 </a:t>
              </a:r>
              <a:r>
                <a:rPr lang="fr-FR" sz="1400" b="1" i="1" dirty="0" err="1" smtClean="0">
                  <a:latin typeface="Times New Roman" pitchFamily="18" charset="0"/>
                  <a:cs typeface="+mj-cs"/>
                </a:rPr>
                <a:t>Tyto</a:t>
              </a:r>
              <a:r>
                <a:rPr lang="fr-FR" sz="1400" b="1" i="1" dirty="0" smtClean="0">
                  <a:latin typeface="Times New Roman" pitchFamily="18" charset="0"/>
                  <a:cs typeface="+mj-cs"/>
                </a:rPr>
                <a:t> </a:t>
              </a:r>
              <a:r>
                <a:rPr lang="fr-FR" sz="1400" b="1" i="1" dirty="0">
                  <a:latin typeface="Times New Roman" pitchFamily="18" charset="0"/>
                  <a:cs typeface="+mj-cs"/>
                </a:rPr>
                <a:t>alba</a:t>
              </a:r>
              <a:endParaRPr lang="fr-FR" sz="1400" b="1" dirty="0">
                <a:latin typeface="Times New Roman" pitchFamily="18" charset="0"/>
                <a:cs typeface="+mj-cs"/>
              </a:endParaRPr>
            </a:p>
          </p:txBody>
        </p:sp>
      </p:grpSp>
      <p:pic>
        <p:nvPicPr>
          <p:cNvPr id="87" name="Picture 2"/>
          <p:cNvPicPr>
            <a:picLocks noChangeAspect="1" noChangeArrowheads="1"/>
          </p:cNvPicPr>
          <p:nvPr/>
        </p:nvPicPr>
        <p:blipFill>
          <a:blip r:embed="rId9" cstate="print"/>
          <a:srcRect/>
          <a:stretch>
            <a:fillRect/>
          </a:stretch>
        </p:blipFill>
        <p:spPr bwMode="auto">
          <a:xfrm>
            <a:off x="720280" y="26360496"/>
            <a:ext cx="2762596" cy="2043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8" name="Image 87" descr="Tourterelle des bois"/>
          <p:cNvPicPr/>
          <p:nvPr/>
        </p:nvPicPr>
        <p:blipFill>
          <a:blip r:embed="rId10" cstate="print"/>
          <a:srcRect/>
          <a:stretch>
            <a:fillRect/>
          </a:stretch>
        </p:blipFill>
        <p:spPr bwMode="auto">
          <a:xfrm>
            <a:off x="10758462" y="26330159"/>
            <a:ext cx="2539426" cy="22603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9" name="Image 88" descr="https://encrypted-tbn1.gstatic.com/images?q=tbn:ANd9GcTGC5HEpHrcDEj4RXv2nlPnuQjbDgRYD_4SUMHt86AJcdP8ENaWCw"/>
          <p:cNvPicPr/>
          <p:nvPr/>
        </p:nvPicPr>
        <p:blipFill>
          <a:blip r:embed="rId11" cstate="print"/>
          <a:srcRect/>
          <a:stretch>
            <a:fillRect/>
          </a:stretch>
        </p:blipFill>
        <p:spPr bwMode="auto">
          <a:xfrm>
            <a:off x="4138728" y="26353573"/>
            <a:ext cx="2394316" cy="2092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1" name="Image 90" descr="https://encrypted-tbn2.gstatic.com/images?q=tbn:ANd9GcTtV20kg6Y3bEBLdGy3Tkkard3Rg7hfFXUfk3jjxM6v8SZFnGCyBQ"/>
          <p:cNvPicPr/>
          <p:nvPr/>
        </p:nvPicPr>
        <p:blipFill>
          <a:blip r:embed="rId12" cstate="print"/>
          <a:srcRect/>
          <a:stretch>
            <a:fillRect/>
          </a:stretch>
        </p:blipFill>
        <p:spPr bwMode="auto">
          <a:xfrm>
            <a:off x="7427131" y="26341866"/>
            <a:ext cx="2321761" cy="21765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 name="Image 13"/>
          <p:cNvPicPr>
            <a:picLocks noChangeArrowheads="1"/>
          </p:cNvPicPr>
          <p:nvPr/>
        </p:nvPicPr>
        <p:blipFill>
          <a:blip r:embed="rId13" cstate="print"/>
          <a:srcRect/>
          <a:stretch>
            <a:fillRect/>
          </a:stretch>
        </p:blipFill>
        <p:spPr bwMode="auto">
          <a:xfrm>
            <a:off x="3186034" y="31121756"/>
            <a:ext cx="3270000" cy="27397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3" name="Rectangle 92"/>
          <p:cNvSpPr/>
          <p:nvPr/>
        </p:nvSpPr>
        <p:spPr>
          <a:xfrm>
            <a:off x="3755608" y="33939975"/>
            <a:ext cx="2770152" cy="307777"/>
          </a:xfrm>
          <a:prstGeom prst="rect">
            <a:avLst/>
          </a:prstGeom>
        </p:spPr>
        <p:txBody>
          <a:bodyPr wrap="square">
            <a:spAutoFit/>
          </a:bodyPr>
          <a:lstStyle/>
          <a:p>
            <a:r>
              <a:rPr lang="fr-FR" sz="1400" b="1" i="1" dirty="0" smtClean="0">
                <a:latin typeface="Times New Roman" pitchFamily="18" charset="0"/>
                <a:cs typeface="+mj-cs"/>
              </a:rPr>
              <a:t>Photo.7 Bubo </a:t>
            </a:r>
            <a:r>
              <a:rPr lang="fr-FR" sz="1400" b="1" i="1" dirty="0" err="1" smtClean="0">
                <a:latin typeface="Times New Roman" pitchFamily="18" charset="0"/>
                <a:cs typeface="+mj-cs"/>
              </a:rPr>
              <a:t>ascalaphus</a:t>
            </a:r>
            <a:r>
              <a:rPr lang="fr-FR" sz="1400" b="1" i="1" dirty="0" smtClean="0">
                <a:latin typeface="Times New Roman" pitchFamily="18" charset="0"/>
                <a:cs typeface="+mj-cs"/>
              </a:rPr>
              <a:t> </a:t>
            </a:r>
            <a:r>
              <a:rPr lang="fr-FR" sz="1400" b="1" i="1" dirty="0" err="1" smtClean="0">
                <a:latin typeface="Times New Roman" pitchFamily="18" charset="0"/>
                <a:cs typeface="+mj-cs"/>
              </a:rPr>
              <a:t>deserti</a:t>
            </a:r>
            <a:endParaRPr lang="fr-FR" sz="1400" b="1" dirty="0">
              <a:latin typeface="Times New Roman" pitchFamily="18" charset="0"/>
              <a:cs typeface="+mj-cs"/>
            </a:endParaRPr>
          </a:p>
        </p:txBody>
      </p:sp>
      <p:sp>
        <p:nvSpPr>
          <p:cNvPr id="95" name="Rectangle 94"/>
          <p:cNvSpPr/>
          <p:nvPr/>
        </p:nvSpPr>
        <p:spPr>
          <a:xfrm>
            <a:off x="14401800" y="33075668"/>
            <a:ext cx="13858972" cy="3323987"/>
          </a:xfrm>
          <a:prstGeom prst="rect">
            <a:avLst/>
          </a:prstGeom>
        </p:spPr>
        <p:txBody>
          <a:bodyPr wrap="square">
            <a:spAutoFit/>
          </a:bodyPr>
          <a:lstStyle/>
          <a:p>
            <a:pPr algn="just"/>
            <a:r>
              <a:rPr lang="fr-FR" sz="1400" b="1" dirty="0" smtClean="0">
                <a:latin typeface="Times New Roman" pitchFamily="18" charset="0"/>
                <a:cs typeface="+mj-cs"/>
              </a:rPr>
              <a:t>1- GUEZOUL </a:t>
            </a:r>
            <a:r>
              <a:rPr lang="fr-FR" sz="1400" b="1" dirty="0" smtClean="0">
                <a:latin typeface="Times New Roman" pitchFamily="18" charset="0"/>
                <a:cs typeface="+mj-cs"/>
              </a:rPr>
              <a:t>O., DOUMANDJI S., BAZIZ B., SOUTTOU K. et SEKOUR M., 2004 </a:t>
            </a:r>
            <a:r>
              <a:rPr lang="fr-FR" sz="1400" dirty="0" smtClean="0">
                <a:latin typeface="Times New Roman" pitchFamily="18" charset="0"/>
                <a:cs typeface="+mj-cs"/>
              </a:rPr>
              <a:t>– Estimation des dégâts dus au </a:t>
            </a:r>
            <a:r>
              <a:rPr lang="fr-FR" sz="1400" i="1" dirty="0" smtClean="0">
                <a:latin typeface="Times New Roman" pitchFamily="18" charset="0"/>
                <a:cs typeface="+mj-cs"/>
              </a:rPr>
              <a:t>Passer </a:t>
            </a:r>
            <a:r>
              <a:rPr lang="fr-FR" sz="1400" i="1" dirty="0" err="1" smtClean="0">
                <a:latin typeface="Times New Roman" pitchFamily="18" charset="0"/>
                <a:cs typeface="+mj-cs"/>
              </a:rPr>
              <a:t>domesticus</a:t>
            </a:r>
            <a:r>
              <a:rPr lang="fr-FR" sz="1400" i="1" dirty="0" smtClean="0">
                <a:latin typeface="Times New Roman" pitchFamily="18" charset="0"/>
                <a:cs typeface="+mj-cs"/>
              </a:rPr>
              <a:t> x P. </a:t>
            </a:r>
            <a:r>
              <a:rPr lang="fr-FR" sz="1400" i="1" dirty="0" err="1" smtClean="0">
                <a:latin typeface="Times New Roman" pitchFamily="18" charset="0"/>
                <a:cs typeface="+mj-cs"/>
              </a:rPr>
              <a:t>hispaniolensis</a:t>
            </a:r>
            <a:r>
              <a:rPr lang="fr-FR" sz="1400" i="1" dirty="0" smtClean="0">
                <a:latin typeface="Times New Roman" pitchFamily="18" charset="0"/>
                <a:cs typeface="+mj-cs"/>
              </a:rPr>
              <a:t> sur dattes de Phoenix dactylifera dans une palmeraie à </a:t>
            </a:r>
            <a:r>
              <a:rPr lang="fr-FR" sz="1400" i="1" dirty="0" err="1" smtClean="0">
                <a:latin typeface="Times New Roman" pitchFamily="18" charset="0"/>
                <a:cs typeface="+mj-cs"/>
              </a:rPr>
              <a:t>Filiach</a:t>
            </a:r>
            <a:r>
              <a:rPr lang="fr-FR" sz="1400" i="1" dirty="0" smtClean="0">
                <a:latin typeface="Times New Roman" pitchFamily="18" charset="0"/>
                <a:cs typeface="+mj-cs"/>
              </a:rPr>
              <a:t> (Biskra, Sahara). 2ème Journée Protection des  végétaux, 15 mars 2004 , Dép. Zool. agri. for., El Harrach, p. 30</a:t>
            </a:r>
            <a:r>
              <a:rPr lang="fr-FR" sz="1400" i="1" dirty="0" smtClean="0">
                <a:latin typeface="Times New Roman" pitchFamily="18" charset="0"/>
                <a:cs typeface="+mj-cs"/>
              </a:rPr>
              <a:t>.</a:t>
            </a:r>
          </a:p>
          <a:p>
            <a:pPr algn="just"/>
            <a:endParaRPr lang="fr-FR" sz="1400" i="1" dirty="0" smtClean="0">
              <a:latin typeface="Times New Roman" pitchFamily="18" charset="0"/>
              <a:cs typeface="+mj-cs"/>
            </a:endParaRPr>
          </a:p>
          <a:p>
            <a:pPr algn="just"/>
            <a:r>
              <a:rPr lang="fr-FR" sz="1400" b="1" cap="all" dirty="0" smtClean="0">
                <a:latin typeface="Times New Roman" pitchFamily="18" charset="0"/>
                <a:cs typeface="Times New Roman" pitchFamily="18" charset="0"/>
              </a:rPr>
              <a:t>2 – </a:t>
            </a:r>
            <a:r>
              <a:rPr lang="fr-FR" sz="1400" b="1" dirty="0" smtClean="0">
                <a:latin typeface="Times New Roman" pitchFamily="18" charset="0"/>
                <a:cs typeface="Times New Roman" pitchFamily="18" charset="0"/>
              </a:rPr>
              <a:t>GUEZOUL O., SEKOUR M., SOUTTOU K. et DOUMANDJI S., 2010 </a:t>
            </a:r>
            <a:r>
              <a:rPr lang="fr-FR" sz="1400" dirty="0" smtClean="0">
                <a:latin typeface="Times New Roman" pitchFamily="18" charset="0"/>
                <a:cs typeface="Times New Roman" pitchFamily="18" charset="0"/>
              </a:rPr>
              <a:t>- Estimation des dégâts dus au moineau hybride </a:t>
            </a:r>
            <a:r>
              <a:rPr lang="fr-FR" sz="1400" i="1" dirty="0" smtClean="0">
                <a:latin typeface="Times New Roman" pitchFamily="18" charset="0"/>
                <a:cs typeface="Times New Roman" pitchFamily="18" charset="0"/>
              </a:rPr>
              <a:t>Passer domesticus </a:t>
            </a:r>
            <a:r>
              <a:rPr lang="fr-FR" sz="1400" dirty="0" smtClean="0">
                <a:latin typeface="Times New Roman" pitchFamily="18" charset="0"/>
                <a:cs typeface="Times New Roman" pitchFamily="18" charset="0"/>
              </a:rPr>
              <a:t>x </a:t>
            </a:r>
            <a:r>
              <a:rPr lang="fr-FR" sz="1400" i="1" dirty="0" smtClean="0">
                <a:latin typeface="Times New Roman" pitchFamily="18" charset="0"/>
                <a:cs typeface="Times New Roman" pitchFamily="18" charset="0"/>
              </a:rPr>
              <a:t>P. hispaniolensis</a:t>
            </a:r>
            <a:r>
              <a:rPr lang="fr-FR" sz="1400" dirty="0" smtClean="0">
                <a:latin typeface="Times New Roman" pitchFamily="18" charset="0"/>
                <a:cs typeface="Times New Roman" pitchFamily="18" charset="0"/>
              </a:rPr>
              <a:t> sur les dattes (</a:t>
            </a:r>
            <a:r>
              <a:rPr lang="fr-FR" sz="1400" i="1" dirty="0" smtClean="0">
                <a:latin typeface="Times New Roman" pitchFamily="18" charset="0"/>
                <a:cs typeface="Times New Roman" pitchFamily="18" charset="0"/>
              </a:rPr>
              <a:t>Phœnix </a:t>
            </a:r>
            <a:r>
              <a:rPr lang="fr-FR" sz="1400" i="1" dirty="0" err="1" smtClean="0">
                <a:latin typeface="Times New Roman" pitchFamily="18" charset="0"/>
                <a:cs typeface="Times New Roman" pitchFamily="18" charset="0"/>
              </a:rPr>
              <a:t>dactylifera</a:t>
            </a:r>
            <a:r>
              <a:rPr lang="fr-FR" sz="1400" dirty="0" smtClean="0">
                <a:latin typeface="Times New Roman" pitchFamily="18" charset="0"/>
                <a:cs typeface="Times New Roman" pitchFamily="18" charset="0"/>
              </a:rPr>
              <a:t>)</a:t>
            </a:r>
            <a:r>
              <a:rPr lang="fr-FR" sz="1400" i="1" dirty="0" smtClean="0">
                <a:latin typeface="Times New Roman" pitchFamily="18" charset="0"/>
                <a:cs typeface="Times New Roman" pitchFamily="18" charset="0"/>
              </a:rPr>
              <a:t> </a:t>
            </a:r>
            <a:r>
              <a:rPr lang="fr-FR" sz="1400" dirty="0" smtClean="0">
                <a:latin typeface="Times New Roman" pitchFamily="18" charset="0"/>
                <a:cs typeface="Times New Roman" pitchFamily="18" charset="0"/>
              </a:rPr>
              <a:t>dans deux palmeraies a Ouargla (Sahara, Algérie). </a:t>
            </a:r>
            <a:r>
              <a:rPr lang="en-US" sz="1400" i="1" dirty="0" smtClean="0">
                <a:latin typeface="Times New Roman" pitchFamily="18" charset="0"/>
                <a:cs typeface="Times New Roman" pitchFamily="18" charset="0"/>
              </a:rPr>
              <a:t>Lebanese Science Journal, Vol.</a:t>
            </a:r>
            <a:r>
              <a:rPr lang="en-US" sz="1400" dirty="0" smtClean="0">
                <a:latin typeface="Times New Roman" pitchFamily="18" charset="0"/>
                <a:cs typeface="Times New Roman" pitchFamily="18" charset="0"/>
              </a:rPr>
              <a:t> 11 (2) : 3 - 9</a:t>
            </a:r>
            <a:r>
              <a:rPr lang="en-US" sz="1400" dirty="0" smtClean="0">
                <a:latin typeface="Times New Roman" pitchFamily="18" charset="0"/>
                <a:cs typeface="Times New Roman" pitchFamily="18" charset="0"/>
              </a:rPr>
              <a:t>.</a:t>
            </a:r>
          </a:p>
          <a:p>
            <a:pPr algn="just"/>
            <a:endParaRPr lang="fr-FR" sz="1400" dirty="0" smtClean="0">
              <a:latin typeface="Times New Roman" pitchFamily="18" charset="0"/>
              <a:cs typeface="Times New Roman" pitchFamily="18" charset="0"/>
            </a:endParaRPr>
          </a:p>
          <a:p>
            <a:r>
              <a:rPr lang="fr-FR" sz="1400" b="1" dirty="0" smtClean="0">
                <a:latin typeface="Times New Roman" pitchFamily="18" charset="0"/>
              </a:rPr>
              <a:t>3- RAMADE </a:t>
            </a:r>
            <a:r>
              <a:rPr lang="fr-FR" sz="1400" b="1" dirty="0" smtClean="0">
                <a:latin typeface="Times New Roman" pitchFamily="18" charset="0"/>
              </a:rPr>
              <a:t>F., 1984 </a:t>
            </a:r>
            <a:r>
              <a:rPr lang="fr-FR" sz="1400" dirty="0" smtClean="0">
                <a:latin typeface="Times New Roman" pitchFamily="18" charset="0"/>
              </a:rPr>
              <a:t>– </a:t>
            </a:r>
            <a:r>
              <a:rPr lang="fr-FR" sz="1400" i="1" dirty="0" smtClean="0">
                <a:latin typeface="Times New Roman" pitchFamily="18" charset="0"/>
              </a:rPr>
              <a:t>Eléments d’écologie – Ecologie fondamentale. Ed. Mc </a:t>
            </a:r>
            <a:r>
              <a:rPr lang="fr-FR" sz="1400" i="1" dirty="0" err="1" smtClean="0">
                <a:latin typeface="Times New Roman" pitchFamily="18" charset="0"/>
              </a:rPr>
              <a:t>Graw</a:t>
            </a:r>
            <a:r>
              <a:rPr lang="fr-FR" sz="1400" i="1" dirty="0" smtClean="0">
                <a:latin typeface="Times New Roman" pitchFamily="18" charset="0"/>
              </a:rPr>
              <a:t>-Hill  </a:t>
            </a:r>
            <a:r>
              <a:rPr lang="fr-FR" sz="1400" dirty="0" err="1" smtClean="0">
                <a:latin typeface="Times New Roman" pitchFamily="18" charset="0"/>
              </a:rPr>
              <a:t>Inc</a:t>
            </a:r>
            <a:r>
              <a:rPr lang="fr-FR" sz="1400" dirty="0" smtClean="0">
                <a:latin typeface="Times New Roman" pitchFamily="18" charset="0"/>
              </a:rPr>
              <a:t>, Paris, 397 p</a:t>
            </a:r>
            <a:r>
              <a:rPr lang="fr-FR" sz="1400" dirty="0" smtClean="0">
                <a:latin typeface="Times New Roman" pitchFamily="18" charset="0"/>
              </a:rPr>
              <a:t>.</a:t>
            </a:r>
          </a:p>
          <a:p>
            <a:endParaRPr lang="fr-FR" sz="1400" dirty="0" smtClean="0">
              <a:latin typeface="Times New Roman" pitchFamily="18" charset="0"/>
            </a:endParaRPr>
          </a:p>
          <a:p>
            <a:r>
              <a:rPr lang="fr-FR" sz="1400" b="1" dirty="0" smtClean="0">
                <a:latin typeface="Times New Roman" pitchFamily="18" charset="0"/>
              </a:rPr>
              <a:t>4-ROUVILLOIS-BRIGOL M., 1975 </a:t>
            </a:r>
            <a:r>
              <a:rPr lang="fr-FR" sz="1400" dirty="0" smtClean="0">
                <a:latin typeface="Times New Roman" pitchFamily="18" charset="0"/>
              </a:rPr>
              <a:t>- </a:t>
            </a:r>
            <a:r>
              <a:rPr lang="fr-FR" sz="1400" i="1" dirty="0" smtClean="0">
                <a:latin typeface="Times New Roman" pitchFamily="18" charset="0"/>
              </a:rPr>
              <a:t>Le pays de Ouargla (Sahara </a:t>
            </a:r>
            <a:r>
              <a:rPr lang="fr-FR" sz="1400" i="1" dirty="0" smtClean="0">
                <a:latin typeface="Times New Roman" pitchFamily="18" charset="0"/>
              </a:rPr>
              <a:t>algérienne) variation </a:t>
            </a:r>
            <a:r>
              <a:rPr lang="fr-FR" sz="1400" i="1" dirty="0" smtClean="0">
                <a:latin typeface="Times New Roman" pitchFamily="18" charset="0"/>
              </a:rPr>
              <a:t>et organisation. Pub. </a:t>
            </a:r>
            <a:r>
              <a:rPr lang="fr-FR" sz="1400" i="1" dirty="0" err="1" smtClean="0">
                <a:latin typeface="Times New Roman" pitchFamily="18" charset="0"/>
              </a:rPr>
              <a:t>Univ</a:t>
            </a:r>
            <a:r>
              <a:rPr lang="fr-FR" sz="1400" i="1" dirty="0" smtClean="0">
                <a:latin typeface="Times New Roman" pitchFamily="18" charset="0"/>
              </a:rPr>
              <a:t>. Sorbonne, paris, 361 p</a:t>
            </a:r>
            <a:r>
              <a:rPr lang="fr-FR" sz="1400" i="1" dirty="0" smtClean="0">
                <a:latin typeface="Times New Roman" pitchFamily="18" charset="0"/>
              </a:rPr>
              <a:t>.</a:t>
            </a:r>
          </a:p>
          <a:p>
            <a:endParaRPr lang="fr-FR" sz="1400" i="1" dirty="0" smtClean="0">
              <a:latin typeface="Times New Roman" pitchFamily="18" charset="0"/>
            </a:endParaRPr>
          </a:p>
          <a:p>
            <a:r>
              <a:rPr lang="fr-FR" sz="1400" b="1" dirty="0" smtClean="0">
                <a:latin typeface="Times New Roman" pitchFamily="18" charset="0"/>
              </a:rPr>
              <a:t>5-TIRRICHINE H., 2010 </a:t>
            </a:r>
            <a:r>
              <a:rPr lang="fr-FR" sz="1400" dirty="0" smtClean="0">
                <a:latin typeface="Times New Roman" pitchFamily="18" charset="0"/>
              </a:rPr>
              <a:t>– L’état phytosanitaire des palmeraies algériennes, principaux axes de recherche et développement à prendre en charge. Workshop sur </a:t>
            </a:r>
            <a:r>
              <a:rPr lang="fr-FR" sz="1400" dirty="0" smtClean="0">
                <a:latin typeface="Times New Roman" pitchFamily="18" charset="0"/>
              </a:rPr>
              <a:t>l’agriculture Saharienne </a:t>
            </a:r>
            <a:r>
              <a:rPr lang="fr-FR" sz="1400" dirty="0" smtClean="0">
                <a:latin typeface="Times New Roman" pitchFamily="18" charset="0"/>
              </a:rPr>
              <a:t>: Enjeux et Perspectives. Ouargla, le 03 Mai 2010.</a:t>
            </a:r>
            <a:endParaRPr lang="ar-DZ" sz="1400" dirty="0" smtClean="0">
              <a:latin typeface="Times New Roman" pitchFamily="18" charset="0"/>
            </a:endParaRPr>
          </a:p>
          <a:p>
            <a:endParaRPr lang="ar-DZ" sz="1400" dirty="0" smtClean="0">
              <a:latin typeface="Times New Roman" pitchFamily="18" charset="0"/>
            </a:endParaRPr>
          </a:p>
          <a:p>
            <a:endParaRPr lang="fr-FR" sz="1400" dirty="0" smtClean="0">
              <a:latin typeface="Times New Roman" pitchFamily="18" charset="0"/>
            </a:endParaRPr>
          </a:p>
          <a:p>
            <a:endParaRPr lang="ar-DZ" sz="1400" dirty="0">
              <a:latin typeface="Times New Roman" pitchFamily="18" charset="0"/>
              <a:cs typeface="+mj-cs"/>
            </a:endParaRPr>
          </a:p>
        </p:txBody>
      </p:sp>
      <p:sp>
        <p:nvSpPr>
          <p:cNvPr id="97" name="Rectangle 96"/>
          <p:cNvSpPr/>
          <p:nvPr/>
        </p:nvSpPr>
        <p:spPr>
          <a:xfrm>
            <a:off x="14977864" y="34348066"/>
            <a:ext cx="9865096" cy="307777"/>
          </a:xfrm>
          <a:prstGeom prst="rect">
            <a:avLst/>
          </a:prstGeom>
        </p:spPr>
        <p:txBody>
          <a:bodyPr wrap="square">
            <a:spAutoFit/>
          </a:bodyPr>
          <a:lstStyle/>
          <a:p>
            <a:r>
              <a:rPr lang="fr-FR" sz="1400" dirty="0" smtClean="0">
                <a:latin typeface="Times New Roman" pitchFamily="18" charset="0"/>
                <a:cs typeface="+mj-cs"/>
              </a:rPr>
              <a:t> </a:t>
            </a:r>
            <a:endParaRPr lang="ar-DZ" sz="1400" dirty="0">
              <a:latin typeface="Times New Roman" pitchFamily="18" charset="0"/>
              <a:cs typeface="+mj-cs"/>
            </a:endParaRPr>
          </a:p>
        </p:txBody>
      </p:sp>
      <p:pic>
        <p:nvPicPr>
          <p:cNvPr id="98" name="Image 97"/>
          <p:cNvPicPr/>
          <p:nvPr/>
        </p:nvPicPr>
        <p:blipFill>
          <a:blip r:embed="rId14" cstate="print">
            <a:lum bright="10000"/>
          </a:blip>
          <a:srcRect/>
          <a:stretch>
            <a:fillRect/>
          </a:stretch>
        </p:blipFill>
        <p:spPr bwMode="auto">
          <a:xfrm>
            <a:off x="22034648" y="2232498"/>
            <a:ext cx="3600400" cy="3240360"/>
          </a:xfrm>
          <a:prstGeom prst="ellipse">
            <a:avLst/>
          </a:prstGeom>
          <a:ln>
            <a:noFill/>
          </a:ln>
          <a:effectLst>
            <a:softEdge rad="112500"/>
          </a:effectLst>
        </p:spPr>
      </p:pic>
      <p:pic>
        <p:nvPicPr>
          <p:cNvPr id="100" name="Image 13"/>
          <p:cNvPicPr>
            <a:picLocks noChangeArrowheads="1"/>
          </p:cNvPicPr>
          <p:nvPr/>
        </p:nvPicPr>
        <p:blipFill>
          <a:blip r:embed="rId13" cstate="print"/>
          <a:srcRect/>
          <a:stretch>
            <a:fillRect/>
          </a:stretch>
        </p:blipFill>
        <p:spPr bwMode="auto">
          <a:xfrm>
            <a:off x="3240560" y="2186140"/>
            <a:ext cx="3668418" cy="3214710"/>
          </a:xfrm>
          <a:prstGeom prst="rect">
            <a:avLst/>
          </a:prstGeom>
          <a:noFill/>
          <a:ln w="9525">
            <a:noFill/>
            <a:miter lim="800000"/>
            <a:headEnd/>
            <a:tailEnd/>
          </a:ln>
        </p:spPr>
      </p:pic>
      <p:sp>
        <p:nvSpPr>
          <p:cNvPr id="101" name="ZoneTexte 100"/>
          <p:cNvSpPr txBox="1"/>
          <p:nvPr/>
        </p:nvSpPr>
        <p:spPr>
          <a:xfrm>
            <a:off x="720280" y="30451098"/>
            <a:ext cx="4824536" cy="338554"/>
          </a:xfrm>
          <a:prstGeom prst="rect">
            <a:avLst/>
          </a:prstGeom>
          <a:noFill/>
        </p:spPr>
        <p:txBody>
          <a:bodyPr wrap="square" rtlCol="0">
            <a:spAutoFit/>
          </a:bodyPr>
          <a:lstStyle/>
          <a:p>
            <a:r>
              <a:rPr lang="fr-FR" sz="1600" b="1" dirty="0" smtClean="0">
                <a:effectLst>
                  <a:outerShdw blurRad="38100" dist="38100" dir="2700000" algn="tl">
                    <a:srgbClr val="000000">
                      <a:alpha val="43137"/>
                    </a:srgbClr>
                  </a:outerShdw>
                </a:effectLst>
                <a:cs typeface="+mj-cs"/>
              </a:rPr>
              <a:t>Les espèces </a:t>
            </a:r>
            <a:r>
              <a:rPr lang="fr-FR" sz="1600" b="1" dirty="0" smtClean="0">
                <a:effectLst>
                  <a:outerShdw blurRad="38100" dist="38100" dir="2700000" algn="tl">
                    <a:srgbClr val="000000">
                      <a:alpha val="43137"/>
                    </a:srgbClr>
                  </a:outerShdw>
                </a:effectLst>
              </a:rPr>
              <a:t>considérées </a:t>
            </a:r>
            <a:r>
              <a:rPr lang="fr-FR" sz="1600" b="1" dirty="0" smtClean="0">
                <a:effectLst>
                  <a:outerShdw blurRad="38100" dist="38100" dir="2700000" algn="tl">
                    <a:srgbClr val="000000">
                      <a:alpha val="43137"/>
                    </a:srgbClr>
                  </a:outerShdw>
                </a:effectLst>
                <a:cs typeface="+mj-cs"/>
              </a:rPr>
              <a:t>utiles :</a:t>
            </a:r>
            <a:endParaRPr lang="fr-FR" sz="1600" b="1" dirty="0">
              <a:effectLst>
                <a:outerShdw blurRad="38100" dist="38100" dir="2700000" algn="tl">
                  <a:srgbClr val="000000">
                    <a:alpha val="43137"/>
                  </a:srgbClr>
                </a:outerShdw>
              </a:effectLst>
              <a:cs typeface="+mj-cs"/>
            </a:endParaRPr>
          </a:p>
        </p:txBody>
      </p:sp>
      <p:sp>
        <p:nvSpPr>
          <p:cNvPr id="102" name="Rectangle 101"/>
          <p:cNvSpPr/>
          <p:nvPr/>
        </p:nvSpPr>
        <p:spPr>
          <a:xfrm>
            <a:off x="10758462" y="28575074"/>
            <a:ext cx="2902302" cy="746166"/>
          </a:xfrm>
          <a:prstGeom prst="rect">
            <a:avLst/>
          </a:prstGeom>
        </p:spPr>
        <p:txBody>
          <a:bodyPr wrap="square">
            <a:spAutoFit/>
          </a:bodyPr>
          <a:lstStyle/>
          <a:p>
            <a:pPr>
              <a:lnSpc>
                <a:spcPct val="150000"/>
              </a:lnSpc>
            </a:pPr>
            <a:r>
              <a:rPr lang="fr-FR" sz="1600" b="1" dirty="0" smtClean="0">
                <a:latin typeface="Times New Roman" pitchFamily="18" charset="0"/>
                <a:cs typeface="Times New Roman" pitchFamily="18" charset="0"/>
              </a:rPr>
              <a:t>Photo 6. -  </a:t>
            </a:r>
            <a:r>
              <a:rPr lang="fr-FR" sz="1600" b="1" dirty="0" smtClean="0">
                <a:latin typeface="Times New Roman" pitchFamily="18" charset="0"/>
                <a:cs typeface="Times New Roman" pitchFamily="18" charset="0"/>
              </a:rPr>
              <a:t>Tourterelle </a:t>
            </a:r>
            <a:r>
              <a:rPr lang="fr-FR" sz="1600" b="1" dirty="0" smtClean="0">
                <a:latin typeface="Times New Roman" pitchFamily="18" charset="0"/>
                <a:cs typeface="Times New Roman" pitchFamily="18" charset="0"/>
              </a:rPr>
              <a:t>des </a:t>
            </a:r>
            <a:r>
              <a:rPr lang="fr-FR" sz="1600" b="1" dirty="0" smtClean="0">
                <a:latin typeface="Times New Roman" pitchFamily="18" charset="0"/>
                <a:cs typeface="Times New Roman" pitchFamily="18" charset="0"/>
              </a:rPr>
              <a:t>bois </a:t>
            </a:r>
            <a:r>
              <a:rPr lang="fr-FR" sz="1400" b="1" dirty="0" smtClean="0">
                <a:latin typeface="Times New Roman" pitchFamily="18" charset="0"/>
                <a:cs typeface="Times New Roman" pitchFamily="18" charset="0"/>
              </a:rPr>
              <a:t>(</a:t>
            </a:r>
            <a:r>
              <a:rPr lang="fr-FR" sz="1400" b="1" i="1" dirty="0" smtClean="0">
                <a:latin typeface="Times New Roman" pitchFamily="18" charset="0"/>
                <a:cs typeface="Times New Roman" pitchFamily="18" charset="0"/>
              </a:rPr>
              <a:t>Streptopelia</a:t>
            </a:r>
            <a:r>
              <a:rPr lang="fr-FR" sz="1400" b="1" dirty="0" smtClean="0">
                <a:latin typeface="Times New Roman" pitchFamily="18" charset="0"/>
                <a:cs typeface="Times New Roman" pitchFamily="18" charset="0"/>
              </a:rPr>
              <a:t> </a:t>
            </a:r>
            <a:r>
              <a:rPr lang="fr-FR" sz="1400" b="1" i="1" dirty="0" err="1" smtClean="0">
                <a:latin typeface="Times New Roman" pitchFamily="18" charset="0"/>
                <a:cs typeface="Times New Roman" pitchFamily="18" charset="0"/>
              </a:rPr>
              <a:t>turtur</a:t>
            </a:r>
            <a:r>
              <a:rPr lang="fr-FR" sz="1400" b="1" dirty="0" smtClean="0">
                <a:latin typeface="Times New Roman" pitchFamily="18" charset="0"/>
                <a:cs typeface="Times New Roman" pitchFamily="18" charset="0"/>
              </a:rPr>
              <a:t> L., 1766)</a:t>
            </a:r>
            <a:endParaRPr lang="ar-DZ" sz="1400" dirty="0">
              <a:latin typeface="Times New Roman" pitchFamily="18" charset="0"/>
              <a:cs typeface="Times New Roman" pitchFamily="18" charset="0"/>
            </a:endParaRPr>
          </a:p>
        </p:txBody>
      </p:sp>
      <p:sp>
        <p:nvSpPr>
          <p:cNvPr id="103" name="ZoneTexte 102"/>
          <p:cNvSpPr txBox="1"/>
          <p:nvPr/>
        </p:nvSpPr>
        <p:spPr>
          <a:xfrm>
            <a:off x="7186562" y="28575074"/>
            <a:ext cx="3643338" cy="1154162"/>
          </a:xfrm>
          <a:prstGeom prst="rect">
            <a:avLst/>
          </a:prstGeom>
          <a:noFill/>
        </p:spPr>
        <p:txBody>
          <a:bodyPr wrap="square" rtlCol="0">
            <a:spAutoFit/>
          </a:bodyPr>
          <a:lstStyle/>
          <a:p>
            <a:pPr lvl="0">
              <a:lnSpc>
                <a:spcPct val="150000"/>
              </a:lnSpc>
            </a:pPr>
            <a:r>
              <a:rPr lang="fr-FR" sz="1600" b="1" dirty="0" smtClean="0">
                <a:latin typeface="Times New Roman" pitchFamily="18" charset="0"/>
                <a:ea typeface="Times New Roman" pitchFamily="18" charset="0"/>
                <a:cs typeface="Times New Roman" pitchFamily="18" charset="0"/>
              </a:rPr>
              <a:t>Photo 5. </a:t>
            </a:r>
            <a:r>
              <a:rPr lang="fr-FR" sz="1600" b="1" dirty="0" smtClean="0">
                <a:latin typeface="Times New Roman" pitchFamily="18" charset="0"/>
                <a:ea typeface="Times New Roman" pitchFamily="18" charset="0"/>
                <a:cs typeface="Times New Roman" pitchFamily="18" charset="0"/>
              </a:rPr>
              <a:t>– Tourterelle maill</a:t>
            </a:r>
            <a:r>
              <a:rPr lang="fr-FR" sz="1600" b="1" dirty="0" smtClean="0">
                <a:ea typeface="Times New Roman" pitchFamily="18" charset="0"/>
                <a:cs typeface="Times New Roman" pitchFamily="18" charset="0"/>
              </a:rPr>
              <a:t>é</a:t>
            </a:r>
            <a:r>
              <a:rPr lang="fr-FR" sz="1600" b="1" dirty="0" smtClean="0">
                <a:latin typeface="Times New Roman" pitchFamily="18" charset="0"/>
                <a:ea typeface="Times New Roman" pitchFamily="18" charset="0"/>
                <a:cs typeface="Times New Roman" pitchFamily="18" charset="0"/>
              </a:rPr>
              <a:t>e</a:t>
            </a:r>
            <a:r>
              <a:rPr lang="fr-FR" sz="1600" b="1" dirty="0" smtClean="0">
                <a:ea typeface="Times New Roman" pitchFamily="18" charset="0"/>
                <a:cs typeface="Times New Roman" pitchFamily="18" charset="0"/>
              </a:rPr>
              <a:t> </a:t>
            </a:r>
            <a:r>
              <a:rPr lang="fr-FR" sz="1600" b="1" dirty="0" smtClean="0">
                <a:solidFill>
                  <a:schemeClr val="bg1"/>
                </a:solidFill>
                <a:latin typeface="Times New Roman" pitchFamily="18" charset="0"/>
                <a:ea typeface="Times New Roman" pitchFamily="18" charset="0"/>
                <a:cs typeface="Times New Roman" pitchFamily="18" charset="0"/>
              </a:rPr>
              <a:t>T</a:t>
            </a:r>
            <a:r>
              <a:rPr lang="fr-FR" sz="1600" b="1" dirty="0" smtClean="0">
                <a:latin typeface="Times New Roman" pitchFamily="18" charset="0"/>
                <a:ea typeface="Times New Roman" pitchFamily="18" charset="0"/>
                <a:cs typeface="Times New Roman" pitchFamily="18" charset="0"/>
              </a:rPr>
              <a:t> </a:t>
            </a:r>
            <a:r>
              <a:rPr lang="fr-FR" sz="1400" b="1" dirty="0" smtClean="0">
                <a:latin typeface="Times New Roman" pitchFamily="18" charset="0"/>
                <a:ea typeface="Times New Roman" pitchFamily="18" charset="0"/>
                <a:cs typeface="Times New Roman" pitchFamily="18" charset="0"/>
              </a:rPr>
              <a:t>(</a:t>
            </a:r>
            <a:r>
              <a:rPr lang="fr-FR" sz="1400" b="1" i="1" dirty="0" smtClean="0">
                <a:latin typeface="Times New Roman" pitchFamily="18" charset="0"/>
                <a:ea typeface="Times New Roman" pitchFamily="18" charset="0"/>
                <a:cs typeface="Times New Roman" pitchFamily="18" charset="0"/>
              </a:rPr>
              <a:t>Streptopelia </a:t>
            </a:r>
            <a:r>
              <a:rPr lang="fr-FR" sz="1400" b="1" i="1" dirty="0" err="1" smtClean="0">
                <a:latin typeface="Times New Roman" pitchFamily="18" charset="0"/>
                <a:ea typeface="Times New Roman" pitchFamily="18" charset="0"/>
                <a:cs typeface="Times New Roman" pitchFamily="18" charset="0"/>
              </a:rPr>
              <a:t>senegalensis</a:t>
            </a:r>
            <a:r>
              <a:rPr lang="fr-FR" sz="1400" b="1" dirty="0" smtClean="0">
                <a:latin typeface="Times New Roman" pitchFamily="18" charset="0"/>
                <a:ea typeface="Times New Roman" pitchFamily="18" charset="0"/>
                <a:cs typeface="Times New Roman" pitchFamily="18" charset="0"/>
              </a:rPr>
              <a:t> L., 1766)</a:t>
            </a:r>
            <a:endParaRPr lang="fr-FR" sz="1400" dirty="0" smtClean="0">
              <a:latin typeface="Arial" pitchFamily="34" charset="0"/>
              <a:cs typeface="Arial" pitchFamily="34" charset="0"/>
            </a:endParaRPr>
          </a:p>
          <a:p>
            <a:pPr>
              <a:lnSpc>
                <a:spcPct val="150000"/>
              </a:lnSpc>
            </a:pPr>
            <a:endParaRPr lang="fr-FR" sz="1600" dirty="0"/>
          </a:p>
        </p:txBody>
      </p:sp>
      <p:sp>
        <p:nvSpPr>
          <p:cNvPr id="104" name="ZoneTexte 103"/>
          <p:cNvSpPr txBox="1"/>
          <p:nvPr/>
        </p:nvSpPr>
        <p:spPr>
          <a:xfrm>
            <a:off x="3757538" y="28646512"/>
            <a:ext cx="3192421" cy="1154162"/>
          </a:xfrm>
          <a:prstGeom prst="rect">
            <a:avLst/>
          </a:prstGeom>
          <a:noFill/>
        </p:spPr>
        <p:txBody>
          <a:bodyPr wrap="square" rtlCol="0">
            <a:spAutoFit/>
          </a:bodyPr>
          <a:lstStyle/>
          <a:p>
            <a:pPr lvl="0">
              <a:lnSpc>
                <a:spcPct val="150000"/>
              </a:lnSpc>
            </a:pPr>
            <a:r>
              <a:rPr lang="fr-FR" sz="1600" b="1" dirty="0" smtClean="0">
                <a:latin typeface="Times New Roman" pitchFamily="18" charset="0"/>
                <a:ea typeface="Times New Roman" pitchFamily="18" charset="0"/>
                <a:cs typeface="Times New Roman" pitchFamily="18" charset="0"/>
              </a:rPr>
              <a:t>Photo 4. -  </a:t>
            </a:r>
            <a:r>
              <a:rPr lang="fr-FR" sz="1600" b="1" dirty="0" smtClean="0">
                <a:latin typeface="Times New Roman" pitchFamily="18" charset="0"/>
                <a:ea typeface="Times New Roman" pitchFamily="18" charset="0"/>
                <a:cs typeface="Times New Roman" pitchFamily="18" charset="0"/>
              </a:rPr>
              <a:t>Tourterelle turque </a:t>
            </a:r>
            <a:r>
              <a:rPr lang="fr-FR" sz="1400" b="1" dirty="0" smtClean="0">
                <a:latin typeface="Times New Roman" pitchFamily="18" charset="0"/>
                <a:ea typeface="Times New Roman" pitchFamily="18" charset="0"/>
                <a:cs typeface="Times New Roman" pitchFamily="18" charset="0"/>
              </a:rPr>
              <a:t>(</a:t>
            </a:r>
            <a:r>
              <a:rPr lang="fr-FR" sz="1400" b="1" i="1" dirty="0" smtClean="0">
                <a:latin typeface="Times New Roman" pitchFamily="18" charset="0"/>
                <a:ea typeface="Times New Roman" pitchFamily="18" charset="0"/>
                <a:cs typeface="Times New Roman" pitchFamily="18" charset="0"/>
              </a:rPr>
              <a:t>Streptopelia </a:t>
            </a:r>
            <a:r>
              <a:rPr lang="fr-FR" sz="1400" b="1" i="1" dirty="0" err="1" smtClean="0">
                <a:latin typeface="Times New Roman" pitchFamily="18" charset="0"/>
                <a:ea typeface="Times New Roman" pitchFamily="18" charset="0"/>
                <a:cs typeface="Times New Roman" pitchFamily="18" charset="0"/>
              </a:rPr>
              <a:t>decaocto</a:t>
            </a:r>
            <a:r>
              <a:rPr lang="fr-FR" sz="1400" b="1" dirty="0" smtClean="0">
                <a:latin typeface="Times New Roman" pitchFamily="18" charset="0"/>
                <a:ea typeface="Times New Roman" pitchFamily="18" charset="0"/>
                <a:cs typeface="Times New Roman" pitchFamily="18" charset="0"/>
              </a:rPr>
              <a:t> </a:t>
            </a:r>
            <a:r>
              <a:rPr lang="fr-FR" sz="1400" b="1" dirty="0" err="1" smtClean="0">
                <a:latin typeface="Times New Roman" pitchFamily="18" charset="0"/>
                <a:ea typeface="Times New Roman" pitchFamily="18" charset="0"/>
                <a:cs typeface="Times New Roman" pitchFamily="18" charset="0"/>
              </a:rPr>
              <a:t>Frivaldsky</a:t>
            </a:r>
            <a:r>
              <a:rPr lang="fr-FR" sz="1400" b="1" dirty="0" smtClean="0">
                <a:latin typeface="Times New Roman" pitchFamily="18" charset="0"/>
                <a:ea typeface="Times New Roman" pitchFamily="18" charset="0"/>
                <a:cs typeface="Times New Roman" pitchFamily="18" charset="0"/>
              </a:rPr>
              <a:t>, 1838) </a:t>
            </a:r>
            <a:endParaRPr lang="fr-FR" sz="1400" dirty="0" smtClean="0">
              <a:latin typeface="Arial" pitchFamily="34" charset="0"/>
              <a:cs typeface="Arial" pitchFamily="34" charset="0"/>
            </a:endParaRPr>
          </a:p>
          <a:p>
            <a:pPr>
              <a:lnSpc>
                <a:spcPct val="150000"/>
              </a:lnSpc>
            </a:pPr>
            <a:endParaRPr lang="fr-FR" sz="1600" dirty="0"/>
          </a:p>
        </p:txBody>
      </p:sp>
      <p:sp>
        <p:nvSpPr>
          <p:cNvPr id="105" name="ZoneTexte 104"/>
          <p:cNvSpPr txBox="1"/>
          <p:nvPr/>
        </p:nvSpPr>
        <p:spPr>
          <a:xfrm>
            <a:off x="257076" y="28527370"/>
            <a:ext cx="3286147" cy="784830"/>
          </a:xfrm>
          <a:prstGeom prst="rect">
            <a:avLst/>
          </a:prstGeom>
          <a:noFill/>
        </p:spPr>
        <p:txBody>
          <a:bodyPr wrap="square" rtlCol="0">
            <a:spAutoFit/>
          </a:bodyPr>
          <a:lstStyle/>
          <a:p>
            <a:pPr>
              <a:lnSpc>
                <a:spcPct val="150000"/>
              </a:lnSpc>
            </a:pPr>
            <a:r>
              <a:rPr lang="fr-FR" sz="1600" b="1" dirty="0" smtClean="0">
                <a:latin typeface="Times New Roman" pitchFamily="18" charset="0"/>
                <a:cs typeface="Times New Roman" pitchFamily="18" charset="0"/>
              </a:rPr>
              <a:t>Photo 3. -  Moineau  </a:t>
            </a:r>
            <a:r>
              <a:rPr lang="fr-FR" sz="1600" b="1" dirty="0" smtClean="0">
                <a:latin typeface="Times New Roman" pitchFamily="18" charset="0"/>
                <a:cs typeface="Times New Roman" pitchFamily="18" charset="0"/>
              </a:rPr>
              <a:t>hybride </a:t>
            </a:r>
          </a:p>
          <a:p>
            <a:pPr>
              <a:lnSpc>
                <a:spcPct val="150000"/>
              </a:lnSpc>
            </a:pPr>
            <a:r>
              <a:rPr lang="fr-FR" sz="1400" b="1" dirty="0" smtClean="0">
                <a:latin typeface="Times New Roman" pitchFamily="18" charset="0"/>
                <a:cs typeface="Times New Roman" pitchFamily="18" charset="0"/>
              </a:rPr>
              <a:t>(</a:t>
            </a:r>
            <a:r>
              <a:rPr lang="fr-FR" sz="1400" b="1" i="1" dirty="0" smtClean="0">
                <a:latin typeface="Times New Roman" pitchFamily="18" charset="0"/>
                <a:cs typeface="Times New Roman" pitchFamily="18" charset="0"/>
              </a:rPr>
              <a:t>Passer domesticus </a:t>
            </a:r>
            <a:r>
              <a:rPr lang="fr-FR" sz="1400" b="1" dirty="0" smtClean="0">
                <a:latin typeface="Times New Roman" pitchFamily="18" charset="0"/>
                <a:cs typeface="Times New Roman" pitchFamily="18" charset="0"/>
              </a:rPr>
              <a:t>x</a:t>
            </a:r>
            <a:r>
              <a:rPr lang="fr-FR" sz="1400" b="1" i="1" dirty="0" smtClean="0">
                <a:latin typeface="Times New Roman" pitchFamily="18" charset="0"/>
                <a:cs typeface="Times New Roman" pitchFamily="18" charset="0"/>
              </a:rPr>
              <a:t> </a:t>
            </a:r>
            <a:r>
              <a:rPr lang="fr-FR" sz="1400" b="1" i="1" dirty="0" smtClean="0">
                <a:latin typeface="Times New Roman" pitchFamily="18" charset="0"/>
                <a:cs typeface="Times New Roman" pitchFamily="18" charset="0"/>
              </a:rPr>
              <a:t>P. </a:t>
            </a:r>
            <a:r>
              <a:rPr lang="fr-FR" sz="1400" b="1" i="1" dirty="0" err="1" smtClean="0">
                <a:latin typeface="Times New Roman" pitchFamily="18" charset="0"/>
                <a:cs typeface="Times New Roman" pitchFamily="18" charset="0"/>
              </a:rPr>
              <a:t>hispaniolensis</a:t>
            </a:r>
            <a:r>
              <a:rPr lang="fr-FR" sz="1400" b="1" dirty="0" smtClean="0">
                <a:latin typeface="Times New Roman" pitchFamily="18" charset="0"/>
                <a:cs typeface="Times New Roman" pitchFamily="18" charset="0"/>
              </a:rPr>
              <a:t>)</a:t>
            </a:r>
            <a:endParaRPr lang="fr-FR" sz="1400" b="1" dirty="0">
              <a:latin typeface="Times New Roman" pitchFamily="18" charset="0"/>
              <a:cs typeface="Times New Roman" pitchFamily="18" charset="0"/>
            </a:endParaRPr>
          </a:p>
        </p:txBody>
      </p:sp>
      <p:pic>
        <p:nvPicPr>
          <p:cNvPr id="3" name="Picture 2" descr="E:\culture générale\من احلام\2014-11-16 10.58.58.jpg"/>
          <p:cNvPicPr>
            <a:picLocks noChangeAspect="1" noChangeArrowheads="1"/>
          </p:cNvPicPr>
          <p:nvPr/>
        </p:nvPicPr>
        <p:blipFill>
          <a:blip r:embed="rId15" cstate="print"/>
          <a:srcRect/>
          <a:stretch>
            <a:fillRect/>
          </a:stretch>
        </p:blipFill>
        <p:spPr bwMode="auto">
          <a:xfrm>
            <a:off x="22987742" y="18073688"/>
            <a:ext cx="3600400" cy="2643206"/>
          </a:xfrm>
          <a:prstGeom prst="rect">
            <a:avLst/>
          </a:prstGeom>
          <a:ln>
            <a:noFill/>
          </a:ln>
          <a:effectLst>
            <a:softEdge rad="112500"/>
          </a:effectLst>
        </p:spPr>
      </p:pic>
      <p:pic>
        <p:nvPicPr>
          <p:cNvPr id="4" name="Picture 3" descr="E:\culture générale\من احلام\2014-11-15 10.36.28.jpg"/>
          <p:cNvPicPr>
            <a:picLocks noChangeAspect="1" noChangeArrowheads="1"/>
          </p:cNvPicPr>
          <p:nvPr/>
        </p:nvPicPr>
        <p:blipFill>
          <a:blip r:embed="rId16" cstate="print"/>
          <a:srcRect/>
          <a:stretch>
            <a:fillRect/>
          </a:stretch>
        </p:blipFill>
        <p:spPr bwMode="auto">
          <a:xfrm>
            <a:off x="22999400" y="20645456"/>
            <a:ext cx="3643760" cy="2357454"/>
          </a:xfrm>
          <a:prstGeom prst="rect">
            <a:avLst/>
          </a:prstGeom>
          <a:ln>
            <a:noFill/>
          </a:ln>
          <a:effectLst>
            <a:softEdge rad="112500"/>
          </a:effectLst>
        </p:spPr>
      </p:pic>
      <p:grpSp>
        <p:nvGrpSpPr>
          <p:cNvPr id="5" name="Group 2"/>
          <p:cNvGrpSpPr>
            <a:grpSpLocks/>
          </p:cNvGrpSpPr>
          <p:nvPr/>
        </p:nvGrpSpPr>
        <p:grpSpPr bwMode="auto">
          <a:xfrm>
            <a:off x="755062" y="504306"/>
            <a:ext cx="2341482" cy="2428892"/>
            <a:chOff x="592" y="3849"/>
            <a:chExt cx="1635" cy="1515"/>
          </a:xfrm>
        </p:grpSpPr>
        <p:sp>
          <p:nvSpPr>
            <p:cNvPr id="6" name="Oval 3" descr="sigle rond"/>
            <p:cNvSpPr>
              <a:spLocks noChangeArrowheads="1"/>
            </p:cNvSpPr>
            <p:nvPr/>
          </p:nvSpPr>
          <p:spPr bwMode="auto">
            <a:xfrm>
              <a:off x="774" y="3960"/>
              <a:ext cx="1271" cy="1240"/>
            </a:xfrm>
            <a:prstGeom prst="ellipse">
              <a:avLst/>
            </a:prstGeom>
            <a:blipFill dpi="0" rotWithShape="1">
              <a:blip r:embed="rId17" cstate="print"/>
              <a:srcRect/>
              <a:stretch>
                <a:fillRect/>
              </a:stretch>
            </a:blipFill>
            <a:ln w="9525">
              <a:solidFill>
                <a:srgbClr val="008000"/>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1028" name="WordArt 4"/>
            <p:cNvSpPr>
              <a:spLocks noChangeArrowheads="1" noChangeShapeType="1" noTextEdit="1"/>
            </p:cNvSpPr>
            <p:nvPr/>
          </p:nvSpPr>
          <p:spPr bwMode="auto">
            <a:xfrm>
              <a:off x="592" y="3856"/>
              <a:ext cx="1635" cy="1508"/>
            </a:xfrm>
            <a:prstGeom prst="rect">
              <a:avLst/>
            </a:prstGeom>
          </p:spPr>
          <p:txBody>
            <a:bodyPr wrap="none" fromWordArt="1">
              <a:prstTxWarp prst="textArchDown">
                <a:avLst>
                  <a:gd name="adj" fmla="val 230723"/>
                </a:avLst>
              </a:prstTxWarp>
            </a:bodyPr>
            <a:lstStyle/>
            <a:p>
              <a:pPr algn="ctr" rtl="0"/>
              <a:r>
                <a:rPr lang="fr-FR" sz="3600" kern="10" spc="0" smtClean="0">
                  <a:ln w="19050">
                    <a:noFill/>
                    <a:round/>
                    <a:headEnd/>
                    <a:tailEnd/>
                  </a:ln>
                  <a:solidFill>
                    <a:srgbClr val="000000"/>
                  </a:solidFill>
                  <a:effectLst/>
                  <a:latin typeface="Impact"/>
                </a:rPr>
                <a:t>Université KASDI-MERBAH. OUARGLA</a:t>
              </a:r>
              <a:endParaRPr lang="fr-FR" sz="3600" kern="10" spc="0">
                <a:ln w="19050">
                  <a:noFill/>
                  <a:round/>
                  <a:headEnd/>
                  <a:tailEnd/>
                </a:ln>
                <a:solidFill>
                  <a:srgbClr val="000000"/>
                </a:solidFill>
                <a:effectLst/>
                <a:latin typeface="Impact"/>
              </a:endParaRPr>
            </a:p>
          </p:txBody>
        </p:sp>
        <p:sp>
          <p:nvSpPr>
            <p:cNvPr id="1029" name="WordArt 5"/>
            <p:cNvSpPr>
              <a:spLocks noChangeArrowheads="1" noChangeShapeType="1" noTextEdit="1"/>
            </p:cNvSpPr>
            <p:nvPr/>
          </p:nvSpPr>
          <p:spPr bwMode="auto">
            <a:xfrm rot="-5400000">
              <a:off x="660" y="3826"/>
              <a:ext cx="1500" cy="1545"/>
            </a:xfrm>
            <a:prstGeom prst="rect">
              <a:avLst/>
            </a:prstGeom>
          </p:spPr>
          <p:txBody>
            <a:bodyPr wrap="none" fromWordArt="1">
              <a:prstTxWarp prst="textCircle">
                <a:avLst>
                  <a:gd name="adj" fmla="val 16485726"/>
                </a:avLst>
              </a:prstTxWarp>
            </a:bodyPr>
            <a:lstStyle/>
            <a:p>
              <a:pPr algn="ctr" rtl="1"/>
              <a:r>
                <a:rPr lang="ar-DZ" sz="3600" kern="10" spc="0" smtClean="0">
                  <a:ln w="19050">
                    <a:noFill/>
                    <a:round/>
                    <a:headEnd/>
                    <a:tailEnd/>
                  </a:ln>
                  <a:solidFill>
                    <a:srgbClr val="000000"/>
                  </a:solidFill>
                  <a:effectLst/>
                  <a:latin typeface="SKR HEAD2"/>
                </a:rPr>
                <a:t>جامعة قاصدي مرباح. ورقلة</a:t>
              </a:r>
              <a:endParaRPr lang="fr-FR" sz="3600" kern="10" spc="0">
                <a:ln w="19050">
                  <a:noFill/>
                  <a:round/>
                  <a:headEnd/>
                  <a:tailEnd/>
                </a:ln>
                <a:solidFill>
                  <a:srgbClr val="000000"/>
                </a:solidFill>
                <a:effectLst/>
                <a:latin typeface="SKR HEAD2"/>
              </a:endParaRPr>
            </a:p>
          </p:txBody>
        </p:sp>
      </p:grpSp>
      <p:grpSp>
        <p:nvGrpSpPr>
          <p:cNvPr id="99" name="Group 2"/>
          <p:cNvGrpSpPr>
            <a:grpSpLocks/>
          </p:cNvGrpSpPr>
          <p:nvPr/>
        </p:nvGrpSpPr>
        <p:grpSpPr bwMode="auto">
          <a:xfrm>
            <a:off x="25669830" y="504306"/>
            <a:ext cx="2341482" cy="2428892"/>
            <a:chOff x="592" y="3849"/>
            <a:chExt cx="1635" cy="1515"/>
          </a:xfrm>
        </p:grpSpPr>
        <p:sp>
          <p:nvSpPr>
            <p:cNvPr id="106" name="Oval 3" descr="sigle rond"/>
            <p:cNvSpPr>
              <a:spLocks noChangeArrowheads="1"/>
            </p:cNvSpPr>
            <p:nvPr/>
          </p:nvSpPr>
          <p:spPr bwMode="auto">
            <a:xfrm>
              <a:off x="774" y="3960"/>
              <a:ext cx="1271" cy="1240"/>
            </a:xfrm>
            <a:prstGeom prst="ellipse">
              <a:avLst/>
            </a:prstGeom>
            <a:blipFill dpi="0" rotWithShape="1">
              <a:blip r:embed="rId17" cstate="print"/>
              <a:srcRect/>
              <a:stretch>
                <a:fillRect/>
              </a:stretch>
            </a:blipFill>
            <a:ln w="9525">
              <a:solidFill>
                <a:srgbClr val="008000"/>
              </a:solidFill>
              <a:round/>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107" name="WordArt 4"/>
            <p:cNvSpPr>
              <a:spLocks noChangeArrowheads="1" noChangeShapeType="1" noTextEdit="1"/>
            </p:cNvSpPr>
            <p:nvPr/>
          </p:nvSpPr>
          <p:spPr bwMode="auto">
            <a:xfrm>
              <a:off x="592" y="3856"/>
              <a:ext cx="1635" cy="1508"/>
            </a:xfrm>
            <a:prstGeom prst="rect">
              <a:avLst/>
            </a:prstGeom>
          </p:spPr>
          <p:txBody>
            <a:bodyPr wrap="none" fromWordArt="1">
              <a:prstTxWarp prst="textArchDown">
                <a:avLst>
                  <a:gd name="adj" fmla="val 230723"/>
                </a:avLst>
              </a:prstTxWarp>
            </a:bodyPr>
            <a:lstStyle/>
            <a:p>
              <a:pPr algn="ctr" rtl="0"/>
              <a:r>
                <a:rPr lang="fr-FR" sz="3600" kern="10" spc="0" dirty="0" smtClean="0">
                  <a:ln w="19050">
                    <a:noFill/>
                    <a:round/>
                    <a:headEnd/>
                    <a:tailEnd/>
                  </a:ln>
                  <a:solidFill>
                    <a:srgbClr val="000000"/>
                  </a:solidFill>
                  <a:effectLst/>
                  <a:latin typeface="Impact"/>
                </a:rPr>
                <a:t>Université KASDI-MERBAH. OUARGLA</a:t>
              </a:r>
              <a:endParaRPr lang="fr-FR" sz="3600" kern="10" spc="0" dirty="0">
                <a:ln w="19050">
                  <a:noFill/>
                  <a:round/>
                  <a:headEnd/>
                  <a:tailEnd/>
                </a:ln>
                <a:solidFill>
                  <a:srgbClr val="000000"/>
                </a:solidFill>
                <a:effectLst/>
                <a:latin typeface="Impact"/>
              </a:endParaRPr>
            </a:p>
          </p:txBody>
        </p:sp>
        <p:sp>
          <p:nvSpPr>
            <p:cNvPr id="108" name="WordArt 5"/>
            <p:cNvSpPr>
              <a:spLocks noChangeArrowheads="1" noChangeShapeType="1" noTextEdit="1"/>
            </p:cNvSpPr>
            <p:nvPr/>
          </p:nvSpPr>
          <p:spPr bwMode="auto">
            <a:xfrm rot="-5400000">
              <a:off x="660" y="3826"/>
              <a:ext cx="1500" cy="1545"/>
            </a:xfrm>
            <a:prstGeom prst="rect">
              <a:avLst/>
            </a:prstGeom>
          </p:spPr>
          <p:txBody>
            <a:bodyPr wrap="none" fromWordArt="1">
              <a:prstTxWarp prst="textCircle">
                <a:avLst>
                  <a:gd name="adj" fmla="val 16485726"/>
                </a:avLst>
              </a:prstTxWarp>
            </a:bodyPr>
            <a:lstStyle/>
            <a:p>
              <a:pPr algn="ctr" rtl="1"/>
              <a:r>
                <a:rPr lang="ar-DZ" sz="3600" kern="10" spc="0" smtClean="0">
                  <a:ln w="19050">
                    <a:noFill/>
                    <a:round/>
                    <a:headEnd/>
                    <a:tailEnd/>
                  </a:ln>
                  <a:solidFill>
                    <a:srgbClr val="000000"/>
                  </a:solidFill>
                  <a:effectLst/>
                  <a:latin typeface="SKR HEAD2"/>
                </a:rPr>
                <a:t>جامعة قاصدي مرباح. ورقلة</a:t>
              </a:r>
              <a:endParaRPr lang="fr-FR" sz="3600" kern="10" spc="0">
                <a:ln w="19050">
                  <a:noFill/>
                  <a:round/>
                  <a:headEnd/>
                  <a:tailEnd/>
                </a:ln>
                <a:solidFill>
                  <a:srgbClr val="000000"/>
                </a:solidFill>
                <a:effectLst/>
                <a:latin typeface="SKR HEAD2"/>
              </a:endParaRPr>
            </a:p>
          </p:txBody>
        </p:sp>
      </p:grpSp>
      <p:sp>
        <p:nvSpPr>
          <p:cNvPr id="110" name="Rectangle 109"/>
          <p:cNvSpPr/>
          <p:nvPr/>
        </p:nvSpPr>
        <p:spPr>
          <a:xfrm>
            <a:off x="6972248" y="4143278"/>
            <a:ext cx="15001980" cy="400083"/>
          </a:xfrm>
          <a:prstGeom prst="rect">
            <a:avLst/>
          </a:prstGeom>
        </p:spPr>
        <p:txBody>
          <a:bodyPr wrap="square" lIns="91413" tIns="45707" rIns="91413" bIns="45707">
            <a:spAutoFit/>
          </a:bodyPr>
          <a:lstStyle/>
          <a:p>
            <a:r>
              <a:rPr lang="fr-FR" sz="2000" dirty="0" smtClean="0">
                <a:latin typeface="Times New Roman" pitchFamily="18" charset="0"/>
                <a:cs typeface="Times New Roman" pitchFamily="18" charset="0"/>
              </a:rPr>
              <a:t>* Département </a:t>
            </a:r>
            <a:r>
              <a:rPr lang="fr-FR" sz="2000" dirty="0" smtClean="0">
                <a:latin typeface="Times New Roman" pitchFamily="18" charset="0"/>
                <a:cs typeface="Times New Roman" pitchFamily="18" charset="0"/>
              </a:rPr>
              <a:t>des sciences agronomiques, Université </a:t>
            </a:r>
            <a:r>
              <a:rPr lang="fr-FR" sz="2000" dirty="0" err="1" smtClean="0">
                <a:latin typeface="Times New Roman" pitchFamily="18" charset="0"/>
                <a:cs typeface="Times New Roman" pitchFamily="18" charset="0"/>
              </a:rPr>
              <a:t>Kasdi</a:t>
            </a:r>
            <a:r>
              <a:rPr lang="fr-FR" sz="2000" dirty="0" smtClean="0">
                <a:latin typeface="Times New Roman" pitchFamily="18" charset="0"/>
                <a:cs typeface="Times New Roman" pitchFamily="18" charset="0"/>
              </a:rPr>
              <a:t> </a:t>
            </a:r>
            <a:r>
              <a:rPr lang="fr-FR" sz="2000" dirty="0" err="1" smtClean="0">
                <a:latin typeface="Times New Roman" pitchFamily="18" charset="0"/>
                <a:cs typeface="Times New Roman" pitchFamily="18" charset="0"/>
              </a:rPr>
              <a:t>Merbah</a:t>
            </a:r>
            <a:r>
              <a:rPr lang="fr-FR" sz="2000" dirty="0" smtClean="0">
                <a:latin typeface="Times New Roman" pitchFamily="18" charset="0"/>
                <a:cs typeface="Times New Roman" pitchFamily="18" charset="0"/>
              </a:rPr>
              <a:t>, B.P</a:t>
            </a:r>
            <a:r>
              <a:rPr lang="fr-FR" sz="2000" dirty="0" smtClean="0">
                <a:latin typeface="Times New Roman" pitchFamily="18" charset="0"/>
                <a:cs typeface="Times New Roman" pitchFamily="18" charset="0"/>
              </a:rPr>
              <a:t>. 511, 30000 Ouargla (Algérie), Email: </a:t>
            </a:r>
            <a:r>
              <a:rPr lang="fr-FR" sz="2000" dirty="0" smtClean="0">
                <a:latin typeface="Times New Roman" pitchFamily="18" charset="0"/>
                <a:cs typeface="Times New Roman" pitchFamily="18" charset="0"/>
              </a:rPr>
              <a:t>hafsaphytoouargla@gmail.com</a:t>
            </a:r>
            <a:endParaRPr lang="fr-FR" sz="2000" dirty="0">
              <a:latin typeface="Times New Roman" pitchFamily="18" charset="0"/>
              <a:cs typeface="Times New Roman" pitchFamily="18" charset="0"/>
            </a:endParaRPr>
          </a:p>
        </p:txBody>
      </p:sp>
      <p:graphicFrame>
        <p:nvGraphicFramePr>
          <p:cNvPr id="122" name="Graphique 121"/>
          <p:cNvGraphicFramePr/>
          <p:nvPr/>
        </p:nvGraphicFramePr>
        <p:xfrm>
          <a:off x="14473808" y="24122930"/>
          <a:ext cx="6768752" cy="5256584"/>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123" name="Graphique 122"/>
          <p:cNvGraphicFramePr/>
          <p:nvPr/>
        </p:nvGraphicFramePr>
        <p:xfrm>
          <a:off x="21458584" y="24122930"/>
          <a:ext cx="6336704" cy="5256584"/>
        </p:xfrm>
        <a:graphic>
          <a:graphicData uri="http://schemas.openxmlformats.org/drawingml/2006/chart">
            <c:chart xmlns:c="http://schemas.openxmlformats.org/drawingml/2006/chart" xmlns:r="http://schemas.openxmlformats.org/officeDocument/2006/relationships" r:id="rId19"/>
          </a:graphicData>
        </a:graphic>
      </p:graphicFrame>
      <p:sp>
        <p:nvSpPr>
          <p:cNvPr id="124" name="ZoneTexte 123"/>
          <p:cNvSpPr txBox="1"/>
          <p:nvPr/>
        </p:nvSpPr>
        <p:spPr>
          <a:xfrm>
            <a:off x="14041760" y="23402850"/>
            <a:ext cx="12097344" cy="338554"/>
          </a:xfrm>
          <a:prstGeom prst="rect">
            <a:avLst/>
          </a:prstGeom>
          <a:noFill/>
        </p:spPr>
        <p:txBody>
          <a:bodyPr wrap="square" rtlCol="0">
            <a:spAutoFit/>
          </a:bodyPr>
          <a:lstStyle/>
          <a:p>
            <a:r>
              <a:rPr lang="fr-FR" sz="1600" b="1" dirty="0" smtClean="0">
                <a:effectLst>
                  <a:outerShdw blurRad="38100" dist="38100" dir="2700000" algn="tl">
                    <a:srgbClr val="000000">
                      <a:alpha val="43137"/>
                    </a:srgbClr>
                  </a:outerShdw>
                </a:effectLst>
                <a:latin typeface="Times New Roman" pitchFamily="18" charset="0"/>
                <a:cs typeface="+mj-cs"/>
              </a:rPr>
              <a:t>5.2 Taux des dattes de la variété </a:t>
            </a:r>
            <a:r>
              <a:rPr lang="fr-FR" sz="1600" b="1" dirty="0" err="1" smtClean="0">
                <a:effectLst>
                  <a:outerShdw blurRad="38100" dist="38100" dir="2700000" algn="tl">
                    <a:srgbClr val="000000">
                      <a:alpha val="43137"/>
                    </a:srgbClr>
                  </a:outerShdw>
                </a:effectLst>
                <a:latin typeface="Times New Roman" pitchFamily="18" charset="0"/>
                <a:cs typeface="+mj-cs"/>
              </a:rPr>
              <a:t>Ghars</a:t>
            </a:r>
            <a:r>
              <a:rPr lang="fr-FR" sz="1600" b="1" dirty="0" smtClean="0">
                <a:effectLst>
                  <a:outerShdw blurRad="38100" dist="38100" dir="2700000" algn="tl">
                    <a:srgbClr val="000000">
                      <a:alpha val="43137"/>
                    </a:srgbClr>
                  </a:outerShdw>
                </a:effectLst>
                <a:latin typeface="Times New Roman" pitchFamily="18" charset="0"/>
                <a:cs typeface="+mj-cs"/>
              </a:rPr>
              <a:t> abimées par le Moineau hybride dans les stations d’étude </a:t>
            </a:r>
          </a:p>
        </p:txBody>
      </p:sp>
      <p:sp>
        <p:nvSpPr>
          <p:cNvPr id="125" name="ZoneTexte 124"/>
          <p:cNvSpPr txBox="1"/>
          <p:nvPr/>
        </p:nvSpPr>
        <p:spPr>
          <a:xfrm>
            <a:off x="7489032" y="14113818"/>
            <a:ext cx="5544616" cy="584775"/>
          </a:xfrm>
          <a:prstGeom prst="rect">
            <a:avLst/>
          </a:prstGeom>
          <a:noFill/>
        </p:spPr>
        <p:txBody>
          <a:bodyPr wrap="square" rtlCol="0">
            <a:spAutoFit/>
          </a:bodyPr>
          <a:lstStyle/>
          <a:p>
            <a:pPr algn="ctr"/>
            <a:r>
              <a:rPr lang="fr-FR" sz="1600" dirty="0" smtClean="0">
                <a:latin typeface="Times New Roman" pitchFamily="18" charset="0"/>
                <a:cs typeface="Times New Roman" pitchFamily="18" charset="0"/>
              </a:rPr>
              <a:t>Fig. 1 - Situation géographique la région </a:t>
            </a:r>
          </a:p>
          <a:p>
            <a:pPr algn="ctr"/>
            <a:r>
              <a:rPr lang="fr-FR" sz="1600" dirty="0" smtClean="0">
                <a:latin typeface="Times New Roman" pitchFamily="18" charset="0"/>
                <a:cs typeface="Times New Roman" pitchFamily="18" charset="0"/>
              </a:rPr>
              <a:t>   d’Ouargla (COTE, 1998 modifiée)</a:t>
            </a:r>
            <a:endParaRPr lang="ar-DZ" sz="1600" dirty="0" smtClean="0">
              <a:latin typeface="Times New Roman" pitchFamily="18" charset="0"/>
              <a:cs typeface="Times New Roman" pitchFamily="18" charset="0"/>
            </a:endParaRPr>
          </a:p>
        </p:txBody>
      </p:sp>
      <p:sp>
        <p:nvSpPr>
          <p:cNvPr id="126" name="ZoneTexte 125"/>
          <p:cNvSpPr txBox="1"/>
          <p:nvPr/>
        </p:nvSpPr>
        <p:spPr>
          <a:xfrm>
            <a:off x="16994088" y="16922130"/>
            <a:ext cx="6336704" cy="338554"/>
          </a:xfrm>
          <a:prstGeom prst="rect">
            <a:avLst/>
          </a:prstGeom>
          <a:noFill/>
        </p:spPr>
        <p:txBody>
          <a:bodyPr wrap="square" rtlCol="0">
            <a:spAutoFit/>
          </a:bodyPr>
          <a:lstStyle/>
          <a:p>
            <a:pPr algn="ctr"/>
            <a:r>
              <a:rPr lang="fr-FR" sz="1600" dirty="0" smtClean="0">
                <a:latin typeface="Times New Roman" pitchFamily="18" charset="0"/>
                <a:cs typeface="Times New Roman" pitchFamily="18" charset="0"/>
              </a:rPr>
              <a:t>Fig.4.Méthodologie de travail</a:t>
            </a:r>
            <a:endParaRPr lang="fr-FR" sz="1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1732</TotalTime>
  <Words>1366</Words>
  <Application>Microsoft Office PowerPoint</Application>
  <PresentationFormat>Personnalisé</PresentationFormat>
  <Paragraphs>92</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ismail-pc</dc:creator>
  <cp:lastModifiedBy>HAMDI-AISSA</cp:lastModifiedBy>
  <cp:revision>48</cp:revision>
  <dcterms:created xsi:type="dcterms:W3CDTF">2015-02-18T09:31:53Z</dcterms:created>
  <dcterms:modified xsi:type="dcterms:W3CDTF">2015-02-23T15:51:07Z</dcterms:modified>
</cp:coreProperties>
</file>