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6858000" cy="9144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9" d="100"/>
          <a:sy n="69" d="100"/>
        </p:scale>
        <p:origin x="-1914" y="912"/>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400050" y="1828800"/>
            <a:ext cx="5888736" cy="24384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400050" y="4304715"/>
            <a:ext cx="5891022" cy="23368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60F47DE9-182B-4316-92A9-BAABA10EBB2A}" type="datetimeFigureOut">
              <a:rPr lang="fr-FR" smtClean="0"/>
              <a:pPr/>
              <a:t>04/03/2015</a:t>
            </a:fld>
            <a:endParaRPr lang="fr-FR"/>
          </a:p>
        </p:txBody>
      </p:sp>
      <p:sp>
        <p:nvSpPr>
          <p:cNvPr id="19" name="Espace réservé du pied de page 18"/>
          <p:cNvSpPr>
            <a:spLocks noGrp="1"/>
          </p:cNvSpPr>
          <p:nvPr>
            <p:ph type="ftr" sz="quarter" idx="11"/>
          </p:nvPr>
        </p:nvSpPr>
        <p:spPr/>
        <p:txBody>
          <a:bodyPr/>
          <a:lstStyle/>
          <a:p>
            <a:endParaRPr lang="fr-FR"/>
          </a:p>
        </p:txBody>
      </p:sp>
      <p:sp>
        <p:nvSpPr>
          <p:cNvPr id="27" name="Espace réservé du numéro de diapositive 26"/>
          <p:cNvSpPr>
            <a:spLocks noGrp="1"/>
          </p:cNvSpPr>
          <p:nvPr>
            <p:ph type="sldNum" sz="quarter" idx="12"/>
          </p:nvPr>
        </p:nvSpPr>
        <p:spPr/>
        <p:txBody>
          <a:bodyPr/>
          <a:lstStyle/>
          <a:p>
            <a:fld id="{17FEF7A9-77A2-4568-B3C4-DC78394DE4FC}"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60F47DE9-182B-4316-92A9-BAABA10EBB2A}"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7FEF7A9-77A2-4568-B3C4-DC78394DE4FC}"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4972050" y="1219202"/>
            <a:ext cx="1543050" cy="6949017"/>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342900" y="1219202"/>
            <a:ext cx="4514850" cy="6949017"/>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60F47DE9-182B-4316-92A9-BAABA10EBB2A}"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7FEF7A9-77A2-4568-B3C4-DC78394DE4FC}"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60F47DE9-182B-4316-92A9-BAABA10EBB2A}"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7FEF7A9-77A2-4568-B3C4-DC78394DE4FC}"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397764" y="1755648"/>
            <a:ext cx="5829300" cy="1816608"/>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97764" y="3606219"/>
            <a:ext cx="5829300" cy="2012949"/>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60F47DE9-182B-4316-92A9-BAABA10EBB2A}"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7FEF7A9-77A2-4568-B3C4-DC78394DE4FC}"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342900" y="938784"/>
            <a:ext cx="6172200" cy="1524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342900" y="2560113"/>
            <a:ext cx="3028950" cy="591312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3486150" y="2560113"/>
            <a:ext cx="3028950" cy="591312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60F47DE9-182B-4316-92A9-BAABA10EBB2A}" type="datetimeFigureOut">
              <a:rPr lang="fr-FR" smtClean="0"/>
              <a:pPr/>
              <a:t>04/03/2015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7FEF7A9-77A2-4568-B3C4-DC78394DE4FC}"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342900" y="938784"/>
            <a:ext cx="6172200" cy="1524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42900" y="2473664"/>
            <a:ext cx="3030141" cy="879136"/>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3483769" y="2479677"/>
            <a:ext cx="3031331" cy="873124"/>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342900" y="3352800"/>
            <a:ext cx="3030141" cy="5127627"/>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3483769" y="3352800"/>
            <a:ext cx="3031331" cy="5127627"/>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60F47DE9-182B-4316-92A9-BAABA10EBB2A}" type="datetimeFigureOut">
              <a:rPr lang="fr-FR" smtClean="0"/>
              <a:pPr/>
              <a:t>04/03/2015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7FEF7A9-77A2-4568-B3C4-DC78394DE4FC}"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342900" y="938784"/>
            <a:ext cx="6229350" cy="1524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60F47DE9-182B-4316-92A9-BAABA10EBB2A}" type="datetimeFigureOut">
              <a:rPr lang="fr-FR" smtClean="0"/>
              <a:pPr/>
              <a:t>04/03/2015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7FEF7A9-77A2-4568-B3C4-DC78394DE4FC}"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0F47DE9-182B-4316-92A9-BAABA10EBB2A}" type="datetimeFigureOut">
              <a:rPr lang="fr-FR" smtClean="0"/>
              <a:pPr/>
              <a:t>04/03/2015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7FEF7A9-77A2-4568-B3C4-DC78394DE4FC}"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14350" y="685803"/>
            <a:ext cx="2057400" cy="154940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514350" y="2235200"/>
            <a:ext cx="2057400" cy="6096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2681287" y="2235200"/>
            <a:ext cx="3833813" cy="6096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60F47DE9-182B-4316-92A9-BAABA10EBB2A}" type="datetimeFigureOut">
              <a:rPr lang="fr-FR" smtClean="0"/>
              <a:pPr/>
              <a:t>04/03/2015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7FEF7A9-77A2-4568-B3C4-DC78394DE4FC}"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2374315" y="1477436"/>
            <a:ext cx="3943350" cy="54864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angle rectangle 11"/>
          <p:cNvSpPr/>
          <p:nvPr/>
        </p:nvSpPr>
        <p:spPr>
          <a:xfrm rot="420000" flipV="1">
            <a:off x="6003101" y="7146359"/>
            <a:ext cx="116586" cy="207264"/>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re 1"/>
          <p:cNvSpPr>
            <a:spLocks noGrp="1"/>
          </p:cNvSpPr>
          <p:nvPr>
            <p:ph type="title"/>
          </p:nvPr>
        </p:nvSpPr>
        <p:spPr>
          <a:xfrm>
            <a:off x="457200" y="1569329"/>
            <a:ext cx="1659636" cy="211016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457200" y="3771713"/>
            <a:ext cx="1657350" cy="290576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60F47DE9-182B-4316-92A9-BAABA10EBB2A}" type="datetimeFigureOut">
              <a:rPr lang="fr-FR" smtClean="0"/>
              <a:pPr/>
              <a:t>04/03/2015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6057900" y="8475134"/>
            <a:ext cx="457200" cy="486833"/>
          </a:xfrm>
        </p:spPr>
        <p:txBody>
          <a:bodyPr/>
          <a:lstStyle/>
          <a:p>
            <a:fld id="{17FEF7A9-77A2-4568-B3C4-DC78394DE4FC}" type="slidenum">
              <a:rPr lang="fr-FR" smtClean="0"/>
              <a:pPr/>
              <a:t>‹N°›</a:t>
            </a:fld>
            <a:endParaRPr lang="fr-FR"/>
          </a:p>
        </p:txBody>
      </p:sp>
      <p:sp>
        <p:nvSpPr>
          <p:cNvPr id="3" name="Espace réservé pour une image  2"/>
          <p:cNvSpPr>
            <a:spLocks noGrp="1"/>
          </p:cNvSpPr>
          <p:nvPr>
            <p:ph type="pic" idx="1"/>
          </p:nvPr>
        </p:nvSpPr>
        <p:spPr>
          <a:xfrm rot="420000">
            <a:off x="2614345" y="1599356"/>
            <a:ext cx="3463290" cy="524256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7144" y="7755467"/>
            <a:ext cx="6872288" cy="1388533"/>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3286125" y="8293101"/>
            <a:ext cx="3571875" cy="850900"/>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7144" y="-9525"/>
            <a:ext cx="6872288" cy="1388533"/>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3286125" y="-9525"/>
            <a:ext cx="3571875" cy="850900"/>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342900" y="938784"/>
            <a:ext cx="6172200" cy="1524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342900" y="2580640"/>
            <a:ext cx="6172200" cy="585216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342900" y="8475134"/>
            <a:ext cx="1600200" cy="486833"/>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0F47DE9-182B-4316-92A9-BAABA10EBB2A}" type="datetimeFigureOut">
              <a:rPr lang="fr-FR" smtClean="0"/>
              <a:pPr/>
              <a:t>04/03/2015</a:t>
            </a:fld>
            <a:endParaRPr lang="fr-FR"/>
          </a:p>
        </p:txBody>
      </p:sp>
      <p:sp>
        <p:nvSpPr>
          <p:cNvPr id="22" name="Espace réservé du pied de page 21"/>
          <p:cNvSpPr>
            <a:spLocks noGrp="1"/>
          </p:cNvSpPr>
          <p:nvPr>
            <p:ph type="ftr" sz="quarter" idx="3"/>
          </p:nvPr>
        </p:nvSpPr>
        <p:spPr>
          <a:xfrm>
            <a:off x="2000250" y="8475134"/>
            <a:ext cx="2514600" cy="486833"/>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a:p>
        </p:txBody>
      </p:sp>
      <p:sp>
        <p:nvSpPr>
          <p:cNvPr id="18" name="Espace réservé du numéro de diapositive 17"/>
          <p:cNvSpPr>
            <a:spLocks noGrp="1"/>
          </p:cNvSpPr>
          <p:nvPr>
            <p:ph type="sldNum" sz="quarter" idx="4"/>
          </p:nvPr>
        </p:nvSpPr>
        <p:spPr>
          <a:xfrm>
            <a:off x="5943600" y="8475134"/>
            <a:ext cx="571500" cy="486833"/>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7FEF7A9-77A2-4568-B3C4-DC78394DE4FC}" type="slidenum">
              <a:rPr lang="fr-FR" smtClean="0"/>
              <a:pPr/>
              <a:t>‹N°›</a:t>
            </a:fld>
            <a:endParaRPr lang="fr-FR"/>
          </a:p>
        </p:txBody>
      </p:sp>
      <p:grpSp>
        <p:nvGrpSpPr>
          <p:cNvPr id="2" name="Groupe 1"/>
          <p:cNvGrpSpPr/>
          <p:nvPr/>
        </p:nvGrpSpPr>
        <p:grpSpPr>
          <a:xfrm>
            <a:off x="-14263" y="269877"/>
            <a:ext cx="6885411" cy="865632"/>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p:nvPr/>
        </p:nvPicPr>
        <p:blipFill>
          <a:blip r:embed="rId2" cstate="print"/>
          <a:srcRect/>
          <a:stretch>
            <a:fillRect/>
          </a:stretch>
        </p:blipFill>
        <p:spPr bwMode="auto">
          <a:xfrm>
            <a:off x="285728" y="428596"/>
            <a:ext cx="676275" cy="447675"/>
          </a:xfrm>
          <a:prstGeom prst="rect">
            <a:avLst/>
          </a:prstGeom>
          <a:noFill/>
          <a:ln w="9525">
            <a:noFill/>
            <a:miter lim="800000"/>
            <a:headEnd/>
            <a:tailEnd/>
          </a:ln>
        </p:spPr>
      </p:pic>
      <p:pic>
        <p:nvPicPr>
          <p:cNvPr id="5" name="Image 4" descr="C:\Users\pc\Pictures\logo.jpg"/>
          <p:cNvPicPr/>
          <p:nvPr/>
        </p:nvPicPr>
        <p:blipFill>
          <a:blip r:embed="rId3" cstate="print"/>
          <a:srcRect/>
          <a:stretch>
            <a:fillRect/>
          </a:stretch>
        </p:blipFill>
        <p:spPr bwMode="auto">
          <a:xfrm>
            <a:off x="6000768" y="357158"/>
            <a:ext cx="604520" cy="564515"/>
          </a:xfrm>
          <a:prstGeom prst="rect">
            <a:avLst/>
          </a:prstGeom>
          <a:noFill/>
          <a:ln w="9525">
            <a:noFill/>
            <a:miter lim="800000"/>
            <a:headEnd/>
            <a:tailEnd/>
          </a:ln>
        </p:spPr>
      </p:pic>
      <p:sp>
        <p:nvSpPr>
          <p:cNvPr id="1026" name="AutoShape 2"/>
          <p:cNvSpPr>
            <a:spLocks noChangeArrowheads="1"/>
          </p:cNvSpPr>
          <p:nvPr/>
        </p:nvSpPr>
        <p:spPr bwMode="auto">
          <a:xfrm>
            <a:off x="1095375" y="87313"/>
            <a:ext cx="4762517" cy="1127101"/>
          </a:xfrm>
          <a:prstGeom prst="flowChartAlternateProcess">
            <a:avLst/>
          </a:prstGeom>
          <a:solidFill>
            <a:schemeClr val="bg2">
              <a:lumMod val="60000"/>
              <a:lumOff val="40000"/>
            </a:schemeClr>
          </a:solidFill>
          <a:ln w="12700">
            <a:solidFill>
              <a:srgbClr val="92CDDC"/>
            </a:solidFill>
            <a:miter lim="800000"/>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ar-DZ" sz="1800" b="1" i="0" u="none" strike="noStrike" cap="none" normalizeH="0" baseline="0" dirty="0" smtClean="0">
                <a:ln>
                  <a:noFill/>
                </a:ln>
                <a:solidFill>
                  <a:schemeClr val="bg1"/>
                </a:solidFill>
                <a:effectLst/>
                <a:latin typeface="Arial" pitchFamily="34" charset="0"/>
                <a:ea typeface="Arial" pitchFamily="34" charset="0"/>
                <a:cs typeface="Arial" pitchFamily="34" charset="0"/>
              </a:rPr>
              <a:t>سمة التفاؤل  </a:t>
            </a:r>
            <a:r>
              <a:rPr kumimoji="0" lang="ar-DZ" sz="1800" b="1" i="0" u="none" strike="noStrike" cap="none" normalizeH="0" baseline="0" dirty="0" err="1" smtClean="0">
                <a:ln>
                  <a:noFill/>
                </a:ln>
                <a:solidFill>
                  <a:schemeClr val="bg1"/>
                </a:solidFill>
                <a:effectLst/>
                <a:latin typeface="Arial" pitchFamily="34" charset="0"/>
                <a:ea typeface="Arial" pitchFamily="34" charset="0"/>
                <a:cs typeface="Arial" pitchFamily="34" charset="0"/>
              </a:rPr>
              <a:t>و</a:t>
            </a:r>
            <a:r>
              <a:rPr kumimoji="0" lang="ar-DZ" sz="1800" b="1" i="0" u="none" strike="noStrike" cap="none" normalizeH="0" baseline="0" dirty="0" smtClean="0">
                <a:ln>
                  <a:noFill/>
                </a:ln>
                <a:solidFill>
                  <a:schemeClr val="bg1"/>
                </a:solidFill>
                <a:effectLst/>
                <a:latin typeface="Arial" pitchFamily="34" charset="0"/>
                <a:ea typeface="Arial" pitchFamily="34" charset="0"/>
                <a:cs typeface="Arial" pitchFamily="34" charset="0"/>
              </a:rPr>
              <a:t> علاقتها باضطراب الهلع الغير مصاحب </a:t>
            </a:r>
            <a:r>
              <a:rPr kumimoji="0" lang="ar-DZ" sz="1800" b="1" i="0" u="none" strike="noStrike" cap="none" normalizeH="0" baseline="0" dirty="0" err="1" smtClean="0">
                <a:ln>
                  <a:noFill/>
                </a:ln>
                <a:solidFill>
                  <a:schemeClr val="bg1"/>
                </a:solidFill>
                <a:effectLst/>
                <a:latin typeface="Arial" pitchFamily="34" charset="0"/>
                <a:ea typeface="Arial" pitchFamily="34" charset="0"/>
                <a:cs typeface="Arial" pitchFamily="34" charset="0"/>
              </a:rPr>
              <a:t>لرهاب</a:t>
            </a:r>
            <a:r>
              <a:rPr kumimoji="0" lang="ar-DZ" sz="1800" b="1" i="0" u="none" strike="noStrike" cap="none" normalizeH="0" baseline="0" dirty="0" smtClean="0">
                <a:ln>
                  <a:noFill/>
                </a:ln>
                <a:solidFill>
                  <a:schemeClr val="bg1"/>
                </a:solidFill>
                <a:effectLst/>
                <a:latin typeface="Arial" pitchFamily="34" charset="0"/>
                <a:ea typeface="Arial" pitchFamily="34" charset="0"/>
                <a:cs typeface="Arial" pitchFamily="34" charset="0"/>
              </a:rPr>
              <a:t> الأماكن المفتوحة لدى الطالب الجامعي</a:t>
            </a:r>
          </a:p>
          <a:p>
            <a:pPr marL="0" marR="0" lvl="0" indent="0" algn="ctr" defTabSz="914400" rtl="1" eaLnBrk="1" fontAlgn="base" latinLnBrk="0" hangingPunct="1">
              <a:lnSpc>
                <a:spcPct val="100000"/>
              </a:lnSpc>
              <a:spcBef>
                <a:spcPct val="0"/>
              </a:spcBef>
              <a:spcAft>
                <a:spcPts val="1000"/>
              </a:spcAft>
              <a:buClrTx/>
              <a:buSzTx/>
              <a:buFontTx/>
              <a:buNone/>
              <a:tabLst/>
            </a:pPr>
            <a:r>
              <a:rPr lang="ar-DZ" b="1" dirty="0" smtClean="0">
                <a:solidFill>
                  <a:schemeClr val="bg1"/>
                </a:solidFill>
                <a:latin typeface="Arial" pitchFamily="34" charset="0"/>
                <a:ea typeface="Arial" pitchFamily="34" charset="0"/>
                <a:cs typeface="Arial" pitchFamily="34" charset="0"/>
              </a:rPr>
              <a:t>- دراسة ميدانية -</a:t>
            </a:r>
            <a:endParaRPr kumimoji="0" lang="ar-DZ" sz="1600" b="1" i="0" u="none" strike="noStrike" cap="none" normalizeH="0" baseline="0" dirty="0" smtClean="0">
              <a:ln>
                <a:noFill/>
              </a:ln>
              <a:solidFill>
                <a:schemeClr val="bg1"/>
              </a:solidFill>
              <a:effectLst/>
              <a:latin typeface="Arial" pitchFamily="34" charset="0"/>
              <a:ea typeface="Arial" pitchFamily="34" charset="0"/>
              <a:cs typeface="Arial" pitchFamily="34" charset="0"/>
            </a:endParaRPr>
          </a:p>
        </p:txBody>
      </p:sp>
      <p:sp>
        <p:nvSpPr>
          <p:cNvPr id="11" name="ZoneTexte 10"/>
          <p:cNvSpPr txBox="1"/>
          <p:nvPr/>
        </p:nvSpPr>
        <p:spPr>
          <a:xfrm>
            <a:off x="4000504" y="1500166"/>
            <a:ext cx="2643206" cy="369332"/>
          </a:xfrm>
          <a:prstGeom prst="rect">
            <a:avLst/>
          </a:prstGeom>
          <a:noFill/>
        </p:spPr>
        <p:txBody>
          <a:bodyPr wrap="square" rtlCol="0">
            <a:spAutoFit/>
          </a:bodyPr>
          <a:lstStyle/>
          <a:p>
            <a:pPr algn="r"/>
            <a:r>
              <a:rPr lang="ar-DZ" b="1" dirty="0"/>
              <a:t>إشراف:   </a:t>
            </a:r>
            <a:r>
              <a:rPr lang="ar-DZ" b="1" dirty="0" err="1"/>
              <a:t>د</a:t>
            </a:r>
            <a:r>
              <a:rPr lang="ar-DZ" b="1" dirty="0"/>
              <a:t>/ وردة </a:t>
            </a:r>
            <a:r>
              <a:rPr lang="ar-DZ" b="1" dirty="0" err="1"/>
              <a:t>بلحسيني</a:t>
            </a:r>
            <a:r>
              <a:rPr lang="ar-DZ" b="1" dirty="0"/>
              <a:t> </a:t>
            </a:r>
            <a:endParaRPr lang="fr-FR" dirty="0"/>
          </a:p>
        </p:txBody>
      </p:sp>
      <p:sp>
        <p:nvSpPr>
          <p:cNvPr id="12" name="ZoneTexte 11"/>
          <p:cNvSpPr txBox="1"/>
          <p:nvPr/>
        </p:nvSpPr>
        <p:spPr>
          <a:xfrm>
            <a:off x="2071678" y="2000232"/>
            <a:ext cx="4572032" cy="369332"/>
          </a:xfrm>
          <a:prstGeom prst="rect">
            <a:avLst/>
          </a:prstGeom>
          <a:noFill/>
        </p:spPr>
        <p:txBody>
          <a:bodyPr wrap="square" rtlCol="0">
            <a:spAutoFit/>
          </a:bodyPr>
          <a:lstStyle/>
          <a:p>
            <a:pPr algn="r"/>
            <a:r>
              <a:rPr lang="ar-DZ" b="1" dirty="0"/>
              <a:t>إعداد:  سمية </a:t>
            </a:r>
            <a:r>
              <a:rPr lang="ar-DZ" b="1" dirty="0" err="1"/>
              <a:t>مخلوفي</a:t>
            </a:r>
            <a:r>
              <a:rPr lang="ar-DZ" b="1" dirty="0"/>
              <a:t> / تخصص </a:t>
            </a:r>
            <a:r>
              <a:rPr lang="ar-DZ" b="1" dirty="0" err="1"/>
              <a:t>ماستر</a:t>
            </a:r>
            <a:r>
              <a:rPr lang="ar-DZ" b="1" dirty="0"/>
              <a:t> علم النفس </a:t>
            </a:r>
            <a:r>
              <a:rPr lang="ar-DZ" b="1" dirty="0" err="1"/>
              <a:t>العيادي</a:t>
            </a:r>
            <a:r>
              <a:rPr lang="ar-DZ" b="1" dirty="0"/>
              <a:t> </a:t>
            </a:r>
            <a:endParaRPr lang="fr-FR" dirty="0"/>
          </a:p>
        </p:txBody>
      </p:sp>
      <p:sp>
        <p:nvSpPr>
          <p:cNvPr id="13" name="ZoneTexte 12"/>
          <p:cNvSpPr txBox="1"/>
          <p:nvPr/>
        </p:nvSpPr>
        <p:spPr>
          <a:xfrm>
            <a:off x="214290" y="1500166"/>
            <a:ext cx="1857388" cy="646331"/>
          </a:xfrm>
          <a:prstGeom prst="rect">
            <a:avLst/>
          </a:prstGeom>
          <a:noFill/>
        </p:spPr>
        <p:txBody>
          <a:bodyPr wrap="square" rtlCol="0">
            <a:spAutoFit/>
          </a:bodyPr>
          <a:lstStyle/>
          <a:p>
            <a:pPr algn="ctr"/>
            <a:r>
              <a:rPr lang="ar-DZ" b="1" dirty="0" smtClean="0"/>
              <a:t>جامعة قاصدي </a:t>
            </a:r>
            <a:r>
              <a:rPr lang="ar-DZ" b="1" dirty="0" err="1" smtClean="0"/>
              <a:t>مرباح</a:t>
            </a:r>
            <a:endParaRPr lang="ar-DZ" b="1" dirty="0" smtClean="0"/>
          </a:p>
          <a:p>
            <a:pPr algn="ctr"/>
            <a:r>
              <a:rPr lang="ar-DZ" b="1" dirty="0" smtClean="0"/>
              <a:t> – </a:t>
            </a:r>
            <a:r>
              <a:rPr lang="ar-DZ" b="1" dirty="0" err="1" smtClean="0"/>
              <a:t>ورقلة</a:t>
            </a:r>
            <a:r>
              <a:rPr lang="ar-DZ" b="1" dirty="0" smtClean="0"/>
              <a:t> -</a:t>
            </a:r>
            <a:endParaRPr lang="fr-FR" b="1" dirty="0"/>
          </a:p>
        </p:txBody>
      </p:sp>
      <p:sp>
        <p:nvSpPr>
          <p:cNvPr id="1033" name="AutoShape 9"/>
          <p:cNvSpPr>
            <a:spLocks noChangeArrowheads="1"/>
          </p:cNvSpPr>
          <p:nvPr/>
        </p:nvSpPr>
        <p:spPr bwMode="auto">
          <a:xfrm>
            <a:off x="2990850" y="2643175"/>
            <a:ext cx="3652860" cy="3214710"/>
          </a:xfrm>
          <a:prstGeom prst="flowChartAlternateProcess">
            <a:avLst/>
          </a:prstGeom>
          <a:gradFill rotWithShape="0">
            <a:gsLst>
              <a:gs pos="0">
                <a:srgbClr val="FFFFFF"/>
              </a:gs>
              <a:gs pos="100000">
                <a:srgbClr val="B8CCE4"/>
              </a:gs>
            </a:gsLst>
            <a:lin ang="5400000" scaled="1"/>
          </a:gra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FFFF"/>
            </a:extrusionClr>
          </a:sp3d>
        </p:spPr>
        <p:txBody>
          <a:bodyPr vert="horz" wrap="square" lIns="91440" tIns="45720" rIns="91440" bIns="45720" numCol="1" anchor="t" anchorCtr="0" compatLnSpc="1">
            <a:prstTxWarp prst="textNoShape">
              <a:avLst/>
            </a:prstTxWarp>
            <a:flatTx/>
          </a:bodyPr>
          <a:lstStyle/>
          <a:p>
            <a:pPr marL="0" marR="0" lvl="0" indent="0" algn="just" defTabSz="914400" rtl="1" eaLnBrk="1" fontAlgn="base" latinLnBrk="0" hangingPunct="1">
              <a:lnSpc>
                <a:spcPct val="100000"/>
              </a:lnSpc>
              <a:spcBef>
                <a:spcPct val="0"/>
              </a:spcBef>
              <a:spcAft>
                <a:spcPts val="1000"/>
              </a:spcAft>
              <a:buClrTx/>
              <a:buSzTx/>
              <a:buFontTx/>
              <a:buNone/>
              <a:tabLst/>
            </a:pPr>
            <a:r>
              <a:rPr kumimoji="0" lang="fr-FR" sz="11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a:t>
            </a:r>
            <a:r>
              <a:rPr kumimoji="0" lang="fr-FR" sz="1100" b="1" i="0" u="none" strike="noStrike" cap="none" normalizeH="0" baseline="0" dirty="0" smtClean="0">
                <a:ln>
                  <a:noFill/>
                </a:ln>
                <a:solidFill>
                  <a:schemeClr val="bg1"/>
                </a:solidFill>
                <a:effectLst/>
                <a:latin typeface="Arial" pitchFamily="34" charset="0"/>
                <a:ea typeface="Arial" pitchFamily="34" charset="0"/>
                <a:cs typeface="Simplified Arabic" pitchFamily="2" charset="-78"/>
              </a:rPr>
              <a:t> </a:t>
            </a:r>
            <a:r>
              <a:rPr kumimoji="0" lang="ar-SA" sz="1400" b="1" i="0" u="sng" strike="noStrike" cap="none" normalizeH="0" baseline="0" dirty="0" smtClean="0">
                <a:ln>
                  <a:noFill/>
                </a:ln>
                <a:solidFill>
                  <a:schemeClr val="bg1"/>
                </a:solidFill>
                <a:effectLst/>
                <a:latin typeface="Calibri" pitchFamily="34" charset="0"/>
                <a:ea typeface="Arial" pitchFamily="34" charset="0"/>
                <a:cs typeface="Simplified Arabic" pitchFamily="2" charset="-78"/>
              </a:rPr>
              <a:t>مشكلة الدراسة: </a:t>
            </a:r>
            <a:r>
              <a:rPr kumimoji="0" lang="ar-SA" sz="1600" b="1" i="0" u="sng" strike="noStrike" cap="none" normalizeH="0" baseline="0" dirty="0" smtClean="0">
                <a:ln>
                  <a:noFill/>
                </a:ln>
                <a:solidFill>
                  <a:schemeClr val="bg1"/>
                </a:solidFill>
                <a:effectLst/>
                <a:latin typeface="Calibri" pitchFamily="34" charset="0"/>
                <a:ea typeface="Arial" pitchFamily="34" charset="0"/>
                <a:cs typeface="Simplified Arabic" pitchFamily="2" charset="-78"/>
              </a:rPr>
              <a:t>        </a:t>
            </a:r>
            <a:endParaRPr kumimoji="0" lang="ar-SA" sz="1200" b="1" i="0" u="sng" strike="noStrike" cap="none" normalizeH="0" baseline="0" dirty="0" smtClean="0">
              <a:ln>
                <a:noFill/>
              </a:ln>
              <a:solidFill>
                <a:schemeClr val="bg1"/>
              </a:solidFill>
              <a:effectLst/>
              <a:latin typeface="Arial" pitchFamily="34" charset="0"/>
              <a:ea typeface="Arial" pitchFamily="34" charset="0"/>
              <a:cs typeface="Arial" pitchFamily="34" charset="0"/>
            </a:endParaRPr>
          </a:p>
          <a:p>
            <a:pPr marL="0" marR="0" lvl="0" indent="0" algn="just" defTabSz="914400" rtl="1" eaLnBrk="1" fontAlgn="base" latinLnBrk="0" hangingPunct="1">
              <a:lnSpc>
                <a:spcPct val="100000"/>
              </a:lnSpc>
              <a:spcBef>
                <a:spcPct val="0"/>
              </a:spcBef>
              <a:spcAft>
                <a:spcPts val="1000"/>
              </a:spcAft>
              <a:buClrTx/>
              <a:buSzTx/>
              <a:buFontTx/>
              <a:buNone/>
              <a:tabLst/>
            </a:pP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استقطب مفهوم التفاؤل اهتمام العديد من الباحثين في الحياة الإنسانية بشكل عام ،   </a:t>
            </a:r>
            <a:r>
              <a:rPr kumimoji="0" lang="ar-SA" sz="1200" b="1" i="0" u="none" strike="noStrike" cap="none" normalizeH="0" baseline="0" dirty="0" err="1" smtClean="0">
                <a:ln>
                  <a:noFill/>
                </a:ln>
                <a:solidFill>
                  <a:schemeClr val="bg1"/>
                </a:solidFill>
                <a:effectLst/>
                <a:latin typeface="Calibri" pitchFamily="34" charset="0"/>
                <a:ea typeface="Arial" pitchFamily="34" charset="0"/>
                <a:cs typeface="Simplified Arabic" pitchFamily="2" charset="-78"/>
              </a:rPr>
              <a:t>و</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الحياة النفسية بشكل خاص. فقد أشارت نتائج العديد من الدراسات العلمية إلى أن التفاؤل يرتبط إيجابيا بعدد من المتغيرات السوية مثل: الصحة النفسية والصحة الجسمية، والرضاء عن الحياة والسعادة, وفي الاتجاه نفسه أشارت دراسات أخرى إلى أن هناك علاقة عكسيـة بين التفـاؤل والاضطرابـات النفسيـة والجسمية، فالتفاؤل يؤدي بالشخص إلى حياة أفضل, وتفسير مرغوب لأحداثها، ويدعم الصحة الجسمية الجيدة، </a:t>
            </a:r>
            <a:r>
              <a:rPr kumimoji="0" lang="ar-SA" sz="1200" b="1" i="0" u="none" strike="noStrike" cap="none" normalizeH="0" baseline="0" dirty="0" err="1" smtClean="0">
                <a:ln>
                  <a:noFill/>
                </a:ln>
                <a:solidFill>
                  <a:schemeClr val="bg1"/>
                </a:solidFill>
                <a:effectLst/>
                <a:latin typeface="Calibri" pitchFamily="34" charset="0"/>
                <a:ea typeface="Arial" pitchFamily="34" charset="0"/>
                <a:cs typeface="Simplified Arabic" pitchFamily="2" charset="-78"/>
              </a:rPr>
              <a:t>و</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من هذا المنطلق حاولنا في دراستنا الحالية دراسة العلاقة بين سمة التفاؤل </a:t>
            </a:r>
            <a:r>
              <a:rPr kumimoji="0" lang="ar-SA" sz="1200" b="1" i="0" u="none" strike="noStrike" cap="none" normalizeH="0" baseline="0" dirty="0" err="1" smtClean="0">
                <a:ln>
                  <a:noFill/>
                </a:ln>
                <a:solidFill>
                  <a:schemeClr val="bg1"/>
                </a:solidFill>
                <a:effectLst/>
                <a:latin typeface="Calibri" pitchFamily="34" charset="0"/>
                <a:ea typeface="Arial" pitchFamily="34" charset="0"/>
                <a:cs typeface="Simplified Arabic" pitchFamily="2" charset="-78"/>
              </a:rPr>
              <a:t>و</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اضطراب الهلع الغير مصاحب </a:t>
            </a:r>
            <a:r>
              <a:rPr kumimoji="0" lang="ar-SA" sz="1200" b="1" i="0" u="none" strike="noStrike" cap="none" normalizeH="0" baseline="0" dirty="0" err="1" smtClean="0">
                <a:ln>
                  <a:noFill/>
                </a:ln>
                <a:solidFill>
                  <a:schemeClr val="bg1"/>
                </a:solidFill>
                <a:effectLst/>
                <a:latin typeface="Calibri" pitchFamily="34" charset="0"/>
                <a:ea typeface="Arial" pitchFamily="34" charset="0"/>
                <a:cs typeface="Simplified Arabic" pitchFamily="2" charset="-78"/>
              </a:rPr>
              <a:t>لرهاب</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الأماكن المفتوحة الذي يرتبط أساسا بالتفسير </a:t>
            </a:r>
            <a:r>
              <a:rPr kumimoji="0" lang="ar-SA" sz="1200" b="1" i="0" u="none" strike="noStrike" cap="none" normalizeH="0" baseline="0" dirty="0" err="1" smtClean="0">
                <a:ln>
                  <a:noFill/>
                </a:ln>
                <a:solidFill>
                  <a:schemeClr val="bg1"/>
                </a:solidFill>
                <a:effectLst/>
                <a:latin typeface="Calibri" pitchFamily="34" charset="0"/>
                <a:ea typeface="Arial" pitchFamily="34" charset="0"/>
                <a:cs typeface="Simplified Arabic" pitchFamily="2" charset="-78"/>
              </a:rPr>
              <a:t>و</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التوقع السلبي للأحداث لدى عينة من طلبة الجامعة.</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34" name="AutoShape 10"/>
          <p:cNvSpPr>
            <a:spLocks noChangeArrowheads="1"/>
          </p:cNvSpPr>
          <p:nvPr/>
        </p:nvSpPr>
        <p:spPr bwMode="auto">
          <a:xfrm>
            <a:off x="214290" y="2571736"/>
            <a:ext cx="2357454" cy="2928958"/>
          </a:xfrm>
          <a:prstGeom prst="flowChartAlternateProcess">
            <a:avLst/>
          </a:prstGeom>
          <a:gradFill rotWithShape="0">
            <a:gsLst>
              <a:gs pos="0">
                <a:srgbClr val="FFFFFF"/>
              </a:gs>
              <a:gs pos="100000">
                <a:srgbClr val="B8CCE4"/>
              </a:gs>
            </a:gsLst>
            <a:lin ang="5400000" scaled="1"/>
          </a:gra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FFFF"/>
            </a:extrusionClr>
          </a:sp3d>
        </p:spPr>
        <p:txBody>
          <a:bodyPr vert="horz" wrap="square" lIns="91440" tIns="45720" rIns="91440" bIns="45720" numCol="1" anchor="t" anchorCtr="0" compatLnSpc="1">
            <a:prstTxWarp prst="textNoShape">
              <a:avLst/>
            </a:prstTxWarp>
            <a:flatTx/>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fr-FR" sz="1200" b="1" i="0" u="sng" strike="noStrike" cap="none" normalizeH="0" baseline="0" dirty="0" smtClean="0">
                <a:ln>
                  <a:noFill/>
                </a:ln>
                <a:solidFill>
                  <a:schemeClr val="bg1"/>
                </a:solidFill>
                <a:effectLst/>
                <a:latin typeface="Times New Roman" pitchFamily="18" charset="0"/>
                <a:ea typeface="Arial" pitchFamily="34" charset="0"/>
                <a:cs typeface="Arial" pitchFamily="34" charset="0"/>
              </a:rPr>
              <a:t>Résumé de l’étude</a:t>
            </a:r>
            <a:r>
              <a:rPr kumimoji="0" lang="fr-FR" sz="1200" b="1" i="0" u="none" strike="noStrike" cap="none" normalizeH="0" baseline="0" dirty="0" smtClean="0">
                <a:ln>
                  <a:noFill/>
                </a:ln>
                <a:solidFill>
                  <a:schemeClr val="bg1"/>
                </a:solidFill>
                <a:effectLst/>
                <a:latin typeface="Times New Roman" pitchFamily="18" charset="0"/>
                <a:ea typeface="Arial" pitchFamily="34" charset="0"/>
                <a:cs typeface="Arial" pitchFamily="34" charset="0"/>
              </a:rPr>
              <a:t> :       </a:t>
            </a:r>
            <a:r>
              <a:rPr kumimoji="0" lang="fr-FR" sz="1200" b="0" i="0" u="none" strike="noStrike" cap="none" normalizeH="0" baseline="0" dirty="0" smtClean="0">
                <a:ln>
                  <a:noFill/>
                </a:ln>
                <a:solidFill>
                  <a:schemeClr val="bg1"/>
                </a:solidFill>
                <a:effectLst/>
                <a:latin typeface="Times New Roman" pitchFamily="18" charset="0"/>
                <a:ea typeface="Arial" pitchFamily="34" charset="0"/>
                <a:cs typeface="Arial" pitchFamily="34" charset="0"/>
              </a:rPr>
              <a:t/>
            </a:r>
            <a:br>
              <a:rPr kumimoji="0" lang="fr-FR" sz="1200" b="0" i="0" u="none" strike="noStrike" cap="none" normalizeH="0" baseline="0" dirty="0" smtClean="0">
                <a:ln>
                  <a:noFill/>
                </a:ln>
                <a:solidFill>
                  <a:schemeClr val="bg1"/>
                </a:solidFill>
                <a:effectLst/>
                <a:latin typeface="Times New Roman" pitchFamily="18" charset="0"/>
                <a:ea typeface="Arial" pitchFamily="34" charset="0"/>
                <a:cs typeface="Arial" pitchFamily="34" charset="0"/>
              </a:rPr>
            </a:br>
            <a:r>
              <a:rPr kumimoji="0" lang="fr-FR" sz="1200" b="0" i="0" u="none" strike="noStrike" cap="none" normalizeH="0" baseline="0" dirty="0" smtClean="0">
                <a:ln>
                  <a:noFill/>
                </a:ln>
                <a:solidFill>
                  <a:schemeClr val="bg1"/>
                </a:solidFill>
                <a:effectLst/>
                <a:latin typeface="Times New Roman" pitchFamily="18" charset="0"/>
                <a:ea typeface="Arial" pitchFamily="34" charset="0"/>
                <a:cs typeface="Arial" pitchFamily="34" charset="0"/>
              </a:rPr>
              <a:t>    </a:t>
            </a:r>
            <a:r>
              <a:rPr kumimoji="0" lang="fr-FR" sz="1400" b="0" i="0" u="none" strike="noStrike" cap="none" normalizeH="0" baseline="0" dirty="0" smtClean="0">
                <a:ln>
                  <a:noFill/>
                </a:ln>
                <a:solidFill>
                  <a:schemeClr val="bg1"/>
                </a:solidFill>
                <a:effectLst/>
                <a:latin typeface="Times New Roman" pitchFamily="18" charset="0"/>
                <a:ea typeface="Arial" pitchFamily="34" charset="0"/>
                <a:cs typeface="Arial" pitchFamily="34" charset="0"/>
              </a:rPr>
              <a:t>La présente étude vise à étudier la relation entre l’optimisme et le trouble de panique sans agoraphobie ainsi définir l’impact du sexe et de l’âge sur cette relation.</a:t>
            </a:r>
            <a:endParaRPr kumimoji="0" lang="fr-FR" sz="1600" b="0" i="0" u="none" strike="noStrike" cap="none" normalizeH="0" baseline="0" dirty="0" smtClean="0">
              <a:ln>
                <a:noFill/>
              </a:ln>
              <a:solidFill>
                <a:schemeClr val="bg1"/>
              </a:solidFill>
              <a:effectLst/>
              <a:latin typeface="Times New Roman" pitchFamily="18" charset="0"/>
              <a:ea typeface="Arial" pitchFamily="34" charset="0"/>
              <a:cs typeface="Arial" pitchFamily="34" charset="0"/>
            </a:endParaRPr>
          </a:p>
          <a:p>
            <a:pPr marL="0" marR="0" lvl="0" indent="0" algn="just" defTabSz="914400" rtl="0" eaLnBrk="1" fontAlgn="base" latinLnBrk="0" hangingPunct="1">
              <a:lnSpc>
                <a:spcPct val="100000"/>
              </a:lnSpc>
              <a:spcBef>
                <a:spcPct val="0"/>
              </a:spcBef>
              <a:spcAft>
                <a:spcPts val="1000"/>
              </a:spcAft>
              <a:buClrTx/>
              <a:buSzTx/>
              <a:buFontTx/>
              <a:buNone/>
              <a:tabLst/>
            </a:pPr>
            <a:r>
              <a:rPr kumimoji="0" lang="fr-FR" sz="1100" b="1" i="0" u="none" strike="noStrike" cap="none" normalizeH="0" baseline="0" dirty="0" smtClean="0">
                <a:ln>
                  <a:noFill/>
                </a:ln>
                <a:solidFill>
                  <a:schemeClr val="bg1"/>
                </a:solidFill>
                <a:effectLst/>
                <a:latin typeface="Calibri" pitchFamily="34" charset="0"/>
                <a:ea typeface="Arial" pitchFamily="34" charset="0"/>
                <a:cs typeface="Arial" pitchFamily="34" charset="0"/>
              </a:rPr>
              <a:t>Mots clés: </a:t>
            </a:r>
            <a:endParaRPr kumimoji="0" lang="fr-FR" sz="1000" b="1" i="0" u="none" strike="noStrike" cap="none" normalizeH="0" baseline="0" dirty="0" smtClean="0">
              <a:ln>
                <a:noFill/>
              </a:ln>
              <a:solidFill>
                <a:schemeClr val="bg1"/>
              </a:solidFill>
              <a:effectLst/>
              <a:latin typeface="Arial" pitchFamily="34" charset="0"/>
              <a:ea typeface="Arial" pitchFamily="34" charset="0"/>
              <a:cs typeface="Arial" pitchFamily="34" charset="0"/>
            </a:endParaRPr>
          </a:p>
          <a:p>
            <a:pPr marL="0" marR="0" lvl="0" indent="0" algn="just" defTabSz="914400" rtl="0" eaLnBrk="1" fontAlgn="base" latinLnBrk="0" hangingPunct="1">
              <a:lnSpc>
                <a:spcPct val="100000"/>
              </a:lnSpc>
              <a:spcBef>
                <a:spcPct val="0"/>
              </a:spcBef>
              <a:spcAft>
                <a:spcPts val="1000"/>
              </a:spcAft>
              <a:buClrTx/>
              <a:buSzTx/>
              <a:buFontTx/>
              <a:buNone/>
              <a:tabLst/>
            </a:pPr>
            <a:r>
              <a:rPr kumimoji="0" lang="fr-FR" sz="1200" b="1" i="0" u="none" strike="noStrike" cap="none" normalizeH="0" baseline="0" dirty="0" smtClean="0">
                <a:ln>
                  <a:noFill/>
                </a:ln>
                <a:solidFill>
                  <a:schemeClr val="bg1"/>
                </a:solidFill>
                <a:effectLst/>
                <a:latin typeface="Times New Roman" pitchFamily="18" charset="0"/>
                <a:ea typeface="Arial" pitchFamily="34" charset="0"/>
                <a:cs typeface="Simplified Arabic" pitchFamily="2" charset="-78"/>
              </a:rPr>
              <a:t>Optimisme/ Trouble de panique sans agoraphobie</a:t>
            </a:r>
            <a:endParaRPr kumimoji="0" lang="fr-FR" sz="1800" b="0" i="0" u="none" strike="noStrike" cap="none" normalizeH="0" baseline="0" dirty="0" smtClean="0">
              <a:ln>
                <a:noFill/>
              </a:ln>
              <a:solidFill>
                <a:schemeClr val="bg1"/>
              </a:solidFill>
              <a:effectLst/>
              <a:latin typeface="Arial" pitchFamily="34" charset="0"/>
              <a:cs typeface="Arial" pitchFamily="34" charset="0"/>
            </a:endParaRPr>
          </a:p>
        </p:txBody>
      </p:sp>
      <p:pic>
        <p:nvPicPr>
          <p:cNvPr id="17" name="Image 16" descr="mee.png"/>
          <p:cNvPicPr/>
          <p:nvPr/>
        </p:nvPicPr>
        <p:blipFill>
          <a:blip r:embed="rId4"/>
          <a:stretch>
            <a:fillRect/>
          </a:stretch>
        </p:blipFill>
        <p:spPr>
          <a:xfrm>
            <a:off x="214290" y="5572132"/>
            <a:ext cx="2530302" cy="1357322"/>
          </a:xfrm>
          <a:prstGeom prst="ellipse">
            <a:avLst/>
          </a:prstGeom>
          <a:ln>
            <a:noFill/>
          </a:ln>
          <a:effectLst>
            <a:softEdge rad="112500"/>
          </a:effectLst>
        </p:spPr>
      </p:pic>
      <p:sp>
        <p:nvSpPr>
          <p:cNvPr id="1035" name="AutoShape 11"/>
          <p:cNvSpPr>
            <a:spLocks noChangeArrowheads="1"/>
          </p:cNvSpPr>
          <p:nvPr/>
        </p:nvSpPr>
        <p:spPr bwMode="auto">
          <a:xfrm>
            <a:off x="3214687" y="6072198"/>
            <a:ext cx="3357586" cy="714380"/>
          </a:xfrm>
          <a:prstGeom prst="flowChartAlternateProcess">
            <a:avLst/>
          </a:prstGeom>
          <a:gradFill rotWithShape="0">
            <a:gsLst>
              <a:gs pos="0">
                <a:srgbClr val="FFFFFF"/>
              </a:gs>
              <a:gs pos="100000">
                <a:srgbClr val="B8CCE4"/>
              </a:gs>
            </a:gsLst>
            <a:lin ang="5400000" scaled="1"/>
          </a:gra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FFFF"/>
            </a:extrusionClr>
          </a:sp3d>
        </p:spPr>
        <p:txBody>
          <a:bodyPr vert="horz" wrap="square" lIns="91440" tIns="45720" rIns="91440" bIns="45720" numCol="1" anchor="t" anchorCtr="0" compatLnSpc="1">
            <a:prstTxWarp prst="textNoShape">
              <a:avLst/>
            </a:prstTxWarp>
            <a:flatTx/>
          </a:bodyPr>
          <a:lstStyle/>
          <a:p>
            <a:pPr marL="0" marR="0" lvl="0" indent="0" algn="ctr" defTabSz="914400" rtl="1" eaLnBrk="1" fontAlgn="base" latinLnBrk="0" hangingPunct="1">
              <a:lnSpc>
                <a:spcPct val="100000"/>
              </a:lnSpc>
              <a:spcBef>
                <a:spcPct val="0"/>
              </a:spcBef>
              <a:spcAft>
                <a:spcPts val="1000"/>
              </a:spcAft>
              <a:buClrTx/>
              <a:buSzTx/>
              <a:buFontTx/>
              <a:buNone/>
              <a:tabLst/>
            </a:pPr>
            <a:r>
              <a:rPr kumimoji="0" lang="ar-SA" sz="1200" b="1" i="0" u="none" strike="noStrike" cap="none" normalizeH="0" baseline="0" dirty="0" smtClean="0">
                <a:ln>
                  <a:noFill/>
                </a:ln>
                <a:solidFill>
                  <a:schemeClr val="bg1"/>
                </a:solidFill>
                <a:effectLst/>
                <a:latin typeface="Arial" pitchFamily="34" charset="0"/>
                <a:ea typeface="Arial" pitchFamily="34" charset="0"/>
                <a:cs typeface="Arial" pitchFamily="34" charset="0"/>
              </a:rPr>
              <a:t>.</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Arial" pitchFamily="34" charset="0"/>
              </a:rPr>
              <a:t> </a:t>
            </a:r>
            <a:r>
              <a:rPr kumimoji="0" lang="ar-SA" sz="1400" b="1" i="0" u="sng" strike="noStrike" cap="none" normalizeH="0" baseline="0" dirty="0" smtClean="0">
                <a:ln>
                  <a:noFill/>
                </a:ln>
                <a:solidFill>
                  <a:schemeClr val="bg1"/>
                </a:solidFill>
                <a:effectLst/>
                <a:latin typeface="Calibri" pitchFamily="34" charset="0"/>
                <a:ea typeface="Arial" pitchFamily="34" charset="0"/>
                <a:cs typeface="Simplified Arabic" pitchFamily="2" charset="-78"/>
              </a:rPr>
              <a:t>منهج الدراسة :                                                                                  </a:t>
            </a:r>
            <a:r>
              <a:rPr kumimoji="0" lang="ar-SA" sz="14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المنهج الوصفي</a:t>
            </a:r>
            <a:endParaRPr kumimoji="0" lang="ar-SA" sz="1200" b="0" i="0" u="none" strike="noStrike" cap="none" normalizeH="0" baseline="0" dirty="0" smtClean="0">
              <a:ln>
                <a:noFill/>
              </a:ln>
              <a:solidFill>
                <a:schemeClr val="bg1"/>
              </a:solidFill>
              <a:effectLst/>
              <a:latin typeface="Arial" pitchFamily="34" charset="0"/>
              <a:ea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6" name="AutoShape 12"/>
          <p:cNvSpPr>
            <a:spLocks noChangeArrowheads="1"/>
          </p:cNvSpPr>
          <p:nvPr/>
        </p:nvSpPr>
        <p:spPr bwMode="auto">
          <a:xfrm>
            <a:off x="142852" y="7072330"/>
            <a:ext cx="2643206" cy="1928826"/>
          </a:xfrm>
          <a:prstGeom prst="flowChartAlternateProcess">
            <a:avLst/>
          </a:prstGeom>
          <a:gradFill rotWithShape="0">
            <a:gsLst>
              <a:gs pos="0">
                <a:srgbClr val="FFFFFF"/>
              </a:gs>
              <a:gs pos="100000">
                <a:srgbClr val="B8CCE4"/>
              </a:gs>
            </a:gsLst>
            <a:lin ang="5400000" scaled="1"/>
          </a:gra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FFFF"/>
            </a:extrusionClr>
          </a:sp3d>
        </p:spPr>
        <p:txBody>
          <a:bodyPr vert="horz" wrap="square" lIns="91440" tIns="45720" rIns="91440" bIns="45720" numCol="1" anchor="t" anchorCtr="0" compatLnSpc="1">
            <a:prstTxWarp prst="textNoShape">
              <a:avLst/>
            </a:prstTxWarp>
            <a:flatTx/>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400" b="1" i="0" u="sng" strike="noStrike" cap="none" normalizeH="0" baseline="0" dirty="0" smtClean="0">
                <a:ln>
                  <a:noFill/>
                </a:ln>
                <a:solidFill>
                  <a:schemeClr val="bg1"/>
                </a:solidFill>
                <a:effectLst/>
                <a:latin typeface="Calibri" pitchFamily="34" charset="0"/>
                <a:ea typeface="Arial" pitchFamily="34" charset="0"/>
                <a:cs typeface="Simplified Arabic" pitchFamily="2" charset="-78"/>
              </a:rPr>
              <a:t>أهداف الدراسة</a:t>
            </a:r>
            <a:r>
              <a:rPr kumimoji="0" lang="ar-SA" sz="1400" b="1" i="0" u="sng" strike="noStrike" cap="none" normalizeH="0" baseline="0" dirty="0" smtClean="0">
                <a:ln>
                  <a:noFill/>
                </a:ln>
                <a:solidFill>
                  <a:schemeClr val="bg1"/>
                </a:solidFill>
                <a:effectLst/>
                <a:latin typeface="Calibri" pitchFamily="34" charset="0"/>
                <a:ea typeface="Arial" pitchFamily="34" charset="0"/>
                <a:cs typeface="Arial" pitchFamily="34" charset="0"/>
              </a:rPr>
              <a:t>:</a:t>
            </a:r>
            <a:r>
              <a:rPr kumimoji="0" lang="ar-SA" sz="1400" b="1" i="0" u="none" strike="noStrike" cap="none" normalizeH="0" baseline="0" dirty="0" smtClean="0">
                <a:ln>
                  <a:noFill/>
                </a:ln>
                <a:solidFill>
                  <a:schemeClr val="bg1"/>
                </a:solidFill>
                <a:effectLst/>
                <a:latin typeface="Calibri" pitchFamily="34" charset="0"/>
                <a:ea typeface="Arial" pitchFamily="34" charset="0"/>
                <a:cs typeface="Arial" pitchFamily="34" charset="0"/>
              </a:rPr>
              <a:t> </a:t>
            </a:r>
            <a:r>
              <a:rPr kumimoji="0" lang="ar-SA" sz="1400" b="1" i="0" u="none" strike="noStrike" cap="none" normalizeH="0" baseline="0" dirty="0" smtClean="0">
                <a:ln>
                  <a:noFill/>
                </a:ln>
                <a:solidFill>
                  <a:schemeClr val="bg1"/>
                </a:solidFill>
                <a:effectLst/>
                <a:latin typeface="Arial" pitchFamily="34" charset="0"/>
                <a:ea typeface="Arial" pitchFamily="34" charset="0"/>
                <a:cs typeface="Arial" pitchFamily="34" charset="0"/>
              </a:rPr>
              <a:t>      </a:t>
            </a:r>
            <a:r>
              <a:rPr kumimoji="0" lang="ar-SA" sz="1200" b="1" i="0" u="none" strike="noStrike" cap="none" normalizeH="0" baseline="0" dirty="0" smtClean="0">
                <a:ln>
                  <a:noFill/>
                </a:ln>
                <a:solidFill>
                  <a:schemeClr val="bg1"/>
                </a:solidFill>
                <a:effectLst/>
                <a:latin typeface="Arial" pitchFamily="34" charset="0"/>
                <a:ea typeface="Arial" pitchFamily="34" charset="0"/>
                <a:cs typeface="Arial" pitchFamily="34" charset="0"/>
              </a:rPr>
              <a:t>                                                 - </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التعرف على العلاقة بين سمة التفاؤل </a:t>
            </a:r>
            <a:r>
              <a:rPr kumimoji="0" lang="ar-SA" sz="1200" b="1" i="0" u="none" strike="noStrike" cap="none" normalizeH="0" baseline="0" dirty="0" err="1" smtClean="0">
                <a:ln>
                  <a:noFill/>
                </a:ln>
                <a:solidFill>
                  <a:schemeClr val="bg1"/>
                </a:solidFill>
                <a:effectLst/>
                <a:latin typeface="Calibri" pitchFamily="34" charset="0"/>
                <a:ea typeface="Arial" pitchFamily="34" charset="0"/>
                <a:cs typeface="Simplified Arabic" pitchFamily="2" charset="-78"/>
              </a:rPr>
              <a:t>و</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اضطراب الهلع الغير مصاحب </a:t>
            </a:r>
            <a:r>
              <a:rPr kumimoji="0" lang="ar-SA" sz="1200" b="1" i="0" u="none" strike="noStrike" cap="none" normalizeH="0" baseline="0" dirty="0" err="1" smtClean="0">
                <a:ln>
                  <a:noFill/>
                </a:ln>
                <a:solidFill>
                  <a:schemeClr val="bg1"/>
                </a:solidFill>
                <a:effectLst/>
                <a:latin typeface="Calibri" pitchFamily="34" charset="0"/>
                <a:ea typeface="Arial" pitchFamily="34" charset="0"/>
                <a:cs typeface="Simplified Arabic" pitchFamily="2" charset="-78"/>
              </a:rPr>
              <a:t>لرهاب</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الأماكن المفتوحة لدى عينة من طلبة الجامعة</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Arial" pitchFamily="34" charset="0"/>
              </a:rPr>
              <a:t>.</a:t>
            </a:r>
            <a:r>
              <a:rPr kumimoji="0" lang="ar-SA" sz="1200" b="1" i="0" u="none" strike="noStrike" cap="none" normalizeH="0" baseline="0" dirty="0" smtClean="0">
                <a:ln>
                  <a:noFill/>
                </a:ln>
                <a:solidFill>
                  <a:schemeClr val="bg1"/>
                </a:solidFill>
                <a:effectLst/>
                <a:latin typeface="Arial" pitchFamily="34" charset="0"/>
                <a:ea typeface="Arial" pitchFamily="34" charset="0"/>
                <a:cs typeface="Arial" pitchFamily="34" charset="0"/>
              </a:rPr>
              <a:t>  </a:t>
            </a:r>
          </a:p>
          <a:p>
            <a:pPr marL="0" marR="0" lvl="0" indent="0" algn="r" defTabSz="914400" rtl="1" eaLnBrk="1" fontAlgn="base" latinLnBrk="0" hangingPunct="1">
              <a:lnSpc>
                <a:spcPct val="100000"/>
              </a:lnSpc>
              <a:spcBef>
                <a:spcPct val="0"/>
              </a:spcBef>
              <a:spcAft>
                <a:spcPct val="0"/>
              </a:spcAft>
              <a:buClrTx/>
              <a:buSzTx/>
              <a:buFontTx/>
              <a:buNone/>
              <a:tabLst/>
            </a:pP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التعرف على العلاقة بين سمة التفاؤل </a:t>
            </a:r>
            <a:r>
              <a:rPr kumimoji="0" lang="ar-SA" sz="1200" b="1" i="0" u="none" strike="noStrike" cap="none" normalizeH="0" baseline="0" dirty="0" err="1" smtClean="0">
                <a:ln>
                  <a:noFill/>
                </a:ln>
                <a:solidFill>
                  <a:schemeClr val="bg1"/>
                </a:solidFill>
                <a:effectLst/>
                <a:latin typeface="Calibri" pitchFamily="34" charset="0"/>
                <a:ea typeface="Arial" pitchFamily="34" charset="0"/>
                <a:cs typeface="Simplified Arabic" pitchFamily="2" charset="-78"/>
              </a:rPr>
              <a:t>و</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اضطراب الهلع الغير مصاحب </a:t>
            </a:r>
            <a:r>
              <a:rPr kumimoji="0" lang="ar-SA" sz="1200" b="1" i="0" u="none" strike="noStrike" cap="none" normalizeH="0" baseline="0" dirty="0" err="1" smtClean="0">
                <a:ln>
                  <a:noFill/>
                </a:ln>
                <a:solidFill>
                  <a:schemeClr val="bg1"/>
                </a:solidFill>
                <a:effectLst/>
                <a:latin typeface="Calibri" pitchFamily="34" charset="0"/>
                <a:ea typeface="Arial" pitchFamily="34" charset="0"/>
                <a:cs typeface="Simplified Arabic" pitchFamily="2" charset="-78"/>
              </a:rPr>
              <a:t>لرهاب</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الأماكن المفتوحة لدى عينة من الطلبة باختلاف الجنس </a:t>
            </a:r>
            <a:r>
              <a:rPr kumimoji="0" lang="ar-SA" sz="1200" b="1" i="0" u="none" strike="noStrike" cap="none" normalizeH="0" baseline="0" dirty="0" err="1" smtClean="0">
                <a:ln>
                  <a:noFill/>
                </a:ln>
                <a:solidFill>
                  <a:schemeClr val="bg1"/>
                </a:solidFill>
                <a:effectLst/>
                <a:latin typeface="Calibri" pitchFamily="34" charset="0"/>
                <a:ea typeface="Arial" pitchFamily="34" charset="0"/>
                <a:cs typeface="Simplified Arabic" pitchFamily="2" charset="-78"/>
              </a:rPr>
              <a:t>و</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السن.</a:t>
            </a:r>
          </a:p>
          <a:p>
            <a:pPr marL="0" marR="0" lvl="0" indent="0" algn="just" defTabSz="914400" rtl="1" eaLnBrk="1" fontAlgn="base" latinLnBrk="0" hangingPunct="1">
              <a:lnSpc>
                <a:spcPct val="100000"/>
              </a:lnSpc>
              <a:spcBef>
                <a:spcPct val="0"/>
              </a:spcBef>
              <a:spcAft>
                <a:spcPct val="0"/>
              </a:spcAft>
              <a:buClrTx/>
              <a:buSzTx/>
              <a:buFontTx/>
              <a:buNone/>
              <a:tabLst/>
            </a:pPr>
            <a:r>
              <a:rPr kumimoji="0" lang="ar-SA" sz="1200" b="1" i="0" u="none" strike="noStrike" cap="none" normalizeH="0" baseline="0" dirty="0" smtClean="0">
                <a:ln>
                  <a:noFill/>
                </a:ln>
                <a:solidFill>
                  <a:schemeClr val="bg1"/>
                </a:solidFill>
                <a:effectLst/>
                <a:latin typeface="Arial" pitchFamily="34" charset="0"/>
                <a:ea typeface="Arial" pitchFamily="34" charset="0"/>
                <a:cs typeface="Arial" pitchFamily="34" charset="0"/>
              </a:rPr>
              <a:t>  - </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التدرب على منهجية البحث العلمي.</a:t>
            </a:r>
            <a:endParaRPr kumimoji="0" lang="ar-SA" sz="1200" b="1" i="0" u="none" strike="noStrike" cap="none" normalizeH="0" baseline="0" dirty="0" smtClean="0">
              <a:ln>
                <a:noFill/>
              </a:ln>
              <a:solidFill>
                <a:schemeClr val="bg1"/>
              </a:solidFill>
              <a:effectLst/>
              <a:latin typeface="Arial" pitchFamily="34" charset="0"/>
              <a:ea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7" name="AutoShape 13"/>
          <p:cNvSpPr>
            <a:spLocks noChangeArrowheads="1"/>
          </p:cNvSpPr>
          <p:nvPr/>
        </p:nvSpPr>
        <p:spPr bwMode="auto">
          <a:xfrm>
            <a:off x="3143248" y="7000892"/>
            <a:ext cx="3429024" cy="928695"/>
          </a:xfrm>
          <a:prstGeom prst="flowChartAlternateProcess">
            <a:avLst/>
          </a:prstGeom>
          <a:gradFill rotWithShape="0">
            <a:gsLst>
              <a:gs pos="0">
                <a:srgbClr val="FFFFFF"/>
              </a:gs>
              <a:gs pos="100000">
                <a:srgbClr val="B8CCE4"/>
              </a:gs>
            </a:gsLst>
            <a:lin ang="5400000" scaled="1"/>
          </a:gra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FFFF"/>
            </a:extrusionClr>
          </a:sp3d>
        </p:spPr>
        <p:txBody>
          <a:bodyPr vert="horz" wrap="square" lIns="91440" tIns="45720" rIns="91440" bIns="45720" numCol="1" anchor="t" anchorCtr="0" compatLnSpc="1">
            <a:prstTxWarp prst="textNoShape">
              <a:avLst/>
            </a:prstTxWarp>
            <a:flatTx/>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1200" b="1" i="0" u="none" strike="noStrike" cap="none" normalizeH="0" baseline="0" dirty="0" smtClean="0">
                <a:ln>
                  <a:noFill/>
                </a:ln>
                <a:solidFill>
                  <a:schemeClr val="bg1"/>
                </a:solidFill>
                <a:effectLst/>
                <a:latin typeface="Arial" pitchFamily="34" charset="0"/>
                <a:ea typeface="Arial" pitchFamily="34" charset="0"/>
                <a:cs typeface="Arial" pitchFamily="34" charset="0"/>
              </a:rPr>
              <a:t>.</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Arial" pitchFamily="34" charset="0"/>
              </a:rPr>
              <a:t> </a:t>
            </a:r>
            <a:r>
              <a:rPr kumimoji="0" lang="ar-SA" sz="1400" b="1" i="0" u="sng" strike="noStrike" cap="none" normalizeH="0" baseline="0" dirty="0" smtClean="0">
                <a:ln>
                  <a:noFill/>
                </a:ln>
                <a:solidFill>
                  <a:schemeClr val="bg1"/>
                </a:solidFill>
                <a:effectLst/>
                <a:latin typeface="Calibri" pitchFamily="34" charset="0"/>
                <a:ea typeface="Arial" pitchFamily="34" charset="0"/>
                <a:cs typeface="Simplified Arabic" pitchFamily="2" charset="-78"/>
              </a:rPr>
              <a:t>التساؤل العام للدراسة:                                                                                  </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1. هل توجد </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علاقة</a:t>
            </a:r>
            <a:r>
              <a:rPr kumimoji="0" lang="ar-DZ"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ذات دلالة إحصائية</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بين سمة التفاؤل </a:t>
            </a:r>
            <a:r>
              <a:rPr kumimoji="0" lang="ar-SA" sz="1200" b="1" i="0" u="none" strike="noStrike" cap="none" normalizeH="0" baseline="0" dirty="0" err="1" smtClean="0">
                <a:ln>
                  <a:noFill/>
                </a:ln>
                <a:solidFill>
                  <a:schemeClr val="bg1"/>
                </a:solidFill>
                <a:effectLst/>
                <a:latin typeface="Calibri" pitchFamily="34" charset="0"/>
                <a:ea typeface="Arial" pitchFamily="34" charset="0"/>
                <a:cs typeface="Simplified Arabic" pitchFamily="2" charset="-78"/>
              </a:rPr>
              <a:t>و</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اضطراب الهلع الغير مصاحب لرهاب الأماكن المفتوحة لدى عينة من طلبة الجامعة ؟ </a:t>
            </a:r>
            <a:r>
              <a:rPr kumimoji="0" lang="ar-SA" sz="1200" b="1" i="0" u="none" strike="noStrike" cap="none" normalizeH="0" baseline="0" dirty="0" smtClean="0">
                <a:ln>
                  <a:noFill/>
                </a:ln>
                <a:solidFill>
                  <a:schemeClr val="tx1"/>
                </a:solidFill>
                <a:effectLst/>
                <a:latin typeface="Calibri" pitchFamily="34" charset="0"/>
                <a:ea typeface="Arial" pitchFamily="34" charset="0"/>
                <a:cs typeface="Simplified Arabic" pitchFamily="2" charset="-78"/>
              </a:rPr>
              <a:t>                      </a:t>
            </a:r>
            <a:endParaRPr kumimoji="0" lang="ar-SA" sz="1200" b="0" i="0" u="none" strike="noStrike" cap="none" normalizeH="0" baseline="0" dirty="0" smtClean="0">
              <a:ln>
                <a:noFill/>
              </a:ln>
              <a:solidFill>
                <a:srgbClr val="000000"/>
              </a:solidFill>
              <a:effectLst/>
              <a:latin typeface="Arial" pitchFamily="34" charset="0"/>
              <a:ea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8" name="AutoShape 14"/>
          <p:cNvSpPr>
            <a:spLocks noChangeArrowheads="1"/>
          </p:cNvSpPr>
          <p:nvPr/>
        </p:nvSpPr>
        <p:spPr bwMode="auto">
          <a:xfrm>
            <a:off x="3071810" y="8132763"/>
            <a:ext cx="3500462" cy="868393"/>
          </a:xfrm>
          <a:prstGeom prst="flowChartAlternateProcess">
            <a:avLst/>
          </a:prstGeom>
          <a:gradFill rotWithShape="0">
            <a:gsLst>
              <a:gs pos="0">
                <a:srgbClr val="FFFFFF"/>
              </a:gs>
              <a:gs pos="100000">
                <a:srgbClr val="B8CCE4"/>
              </a:gs>
            </a:gsLst>
            <a:lin ang="5400000" scaled="1"/>
          </a:gradFill>
          <a:ln w="12700">
            <a:miter lim="800000"/>
            <a:headEnd/>
            <a:tailEnd/>
          </a:ln>
          <a:effectLst/>
          <a:scene3d>
            <a:camera prst="legacyObliqueTopRight"/>
            <a:lightRig rig="legacyFlat3" dir="b"/>
          </a:scene3d>
          <a:sp3d extrusionH="430200" prstMaterial="legacyMatte">
            <a:bevelT w="13500" h="13500" prst="angle"/>
            <a:bevelB w="13500" h="13500" prst="angle"/>
            <a:extrusionClr>
              <a:srgbClr val="FFFFFF"/>
            </a:extrusionClr>
          </a:sp3d>
        </p:spPr>
        <p:txBody>
          <a:bodyPr vert="horz" wrap="square" lIns="91440" tIns="45720" rIns="91440" bIns="45720" numCol="1" anchor="t" anchorCtr="0" compatLnSpc="1">
            <a:prstTxWarp prst="textNoShape">
              <a:avLst/>
            </a:prstTxWarp>
            <a:flatTx/>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1400" b="1" i="0" u="sng" strike="noStrike" cap="none" normalizeH="0" baseline="0" dirty="0" smtClean="0">
                <a:ln>
                  <a:noFill/>
                </a:ln>
                <a:solidFill>
                  <a:schemeClr val="bg1"/>
                </a:solidFill>
                <a:effectLst/>
                <a:latin typeface="Calibri" pitchFamily="34" charset="0"/>
                <a:ea typeface="Arial" pitchFamily="34" charset="0"/>
                <a:cs typeface="Simplified Arabic" pitchFamily="2" charset="-78"/>
              </a:rPr>
              <a:t>الفرضية العامة للدراسة:                                                                                                                   </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توجد علاقة </a:t>
            </a:r>
            <a:r>
              <a:rPr kumimoji="0" lang="ar-DZ"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ذات </a:t>
            </a:r>
            <a:r>
              <a:rPr kumimoji="0" lang="ar-DZ" sz="1200" b="1" i="0" u="none" strike="noStrike" cap="none" normalizeH="0" baseline="0" smtClean="0">
                <a:ln>
                  <a:noFill/>
                </a:ln>
                <a:solidFill>
                  <a:schemeClr val="bg1"/>
                </a:solidFill>
                <a:effectLst/>
                <a:latin typeface="Calibri" pitchFamily="34" charset="0"/>
                <a:ea typeface="Arial" pitchFamily="34" charset="0"/>
                <a:cs typeface="Simplified Arabic" pitchFamily="2" charset="-78"/>
              </a:rPr>
              <a:t>دلالة إحصائية </a:t>
            </a:r>
            <a:r>
              <a:rPr kumimoji="0" lang="ar-SA" sz="1200" b="1" i="0" u="none" strike="noStrike" cap="none" normalizeH="0" baseline="0" smtClean="0">
                <a:ln>
                  <a:noFill/>
                </a:ln>
                <a:solidFill>
                  <a:schemeClr val="bg1"/>
                </a:solidFill>
                <a:effectLst/>
                <a:latin typeface="Calibri" pitchFamily="34" charset="0"/>
                <a:ea typeface="Arial" pitchFamily="34" charset="0"/>
                <a:cs typeface="Simplified Arabic" pitchFamily="2" charset="-78"/>
              </a:rPr>
              <a:t>بين </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سمة التفاؤل </a:t>
            </a:r>
            <a:r>
              <a:rPr kumimoji="0" lang="ar-SA" sz="1200" b="1" i="0" u="none" strike="noStrike" cap="none" normalizeH="0" baseline="0" dirty="0" err="1" smtClean="0">
                <a:ln>
                  <a:noFill/>
                </a:ln>
                <a:solidFill>
                  <a:schemeClr val="bg1"/>
                </a:solidFill>
                <a:effectLst/>
                <a:latin typeface="Calibri" pitchFamily="34" charset="0"/>
                <a:ea typeface="Arial" pitchFamily="34" charset="0"/>
                <a:cs typeface="Simplified Arabic" pitchFamily="2" charset="-78"/>
              </a:rPr>
              <a:t>و</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Simplified Arabic" pitchFamily="2" charset="-78"/>
              </a:rPr>
              <a:t> اضطراب الهلع الغير مصاحب لرهاب الأماكن المفتوحة لدى عينة من طلبة الجامعة</a:t>
            </a:r>
            <a:r>
              <a:rPr kumimoji="0" lang="ar-SA" sz="1200" b="1" i="0" u="none" strike="noStrike" cap="none" normalizeH="0" baseline="0" dirty="0" smtClean="0">
                <a:ln>
                  <a:noFill/>
                </a:ln>
                <a:solidFill>
                  <a:schemeClr val="bg1"/>
                </a:solidFill>
                <a:effectLst/>
                <a:latin typeface="Calibri" pitchFamily="34" charset="0"/>
                <a:ea typeface="Arial" pitchFamily="34" charset="0"/>
                <a:cs typeface="Arial" pitchFamily="34" charset="0"/>
              </a:rPr>
              <a:t>.</a:t>
            </a:r>
            <a:r>
              <a:rPr kumimoji="0" lang="ar-SA" sz="800" b="0" i="0" u="none" strike="noStrike" cap="none" normalizeH="0" baseline="0" dirty="0" smtClean="0">
                <a:ln>
                  <a:noFill/>
                </a:ln>
                <a:solidFill>
                  <a:schemeClr val="bg1"/>
                </a:solidFill>
                <a:effectLst/>
                <a:latin typeface="Arial" pitchFamily="34" charset="0"/>
                <a:ea typeface="Arial" pitchFamily="34"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23</TotalTime>
  <Words>281</Words>
  <Application>Microsoft Office PowerPoint</Application>
  <PresentationFormat>Affichage à l'écran (4:3)</PresentationFormat>
  <Paragraphs>17</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Débit</vt:lpstr>
      <vt:lpstr>Diapositive 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POSTE04</dc:creator>
  <cp:lastModifiedBy>user</cp:lastModifiedBy>
  <cp:revision>8</cp:revision>
  <dcterms:created xsi:type="dcterms:W3CDTF">2015-03-01T16:32:26Z</dcterms:created>
  <dcterms:modified xsi:type="dcterms:W3CDTF">2015-03-04T08:21:27Z</dcterms:modified>
</cp:coreProperties>
</file>