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8803600" cy="36004500"/>
  <p:notesSz cx="6742113" cy="9872663"/>
  <p:defaultTextStyle>
    <a:defPPr>
      <a:defRPr lang="fr-FR"/>
    </a:defPPr>
    <a:lvl1pPr marL="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1pPr>
    <a:lvl2pPr marL="185166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2pPr>
    <a:lvl3pPr marL="370332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3pPr>
    <a:lvl4pPr marL="555498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4pPr>
    <a:lvl5pPr marL="740664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5pPr>
    <a:lvl6pPr marL="925830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6pPr>
    <a:lvl7pPr marL="1110996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7pPr>
    <a:lvl8pPr marL="1296162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8pPr>
    <a:lvl9pPr marL="1481328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30" d="100"/>
          <a:sy n="30" d="100"/>
        </p:scale>
        <p:origin x="-1206" y="3324"/>
      </p:cViewPr>
      <p:guideLst>
        <p:guide orient="horz" pos="11340"/>
        <p:guide pos="907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8971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22A8EC-7D5E-4D70-875D-AEF781A630CA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90713" y="739775"/>
            <a:ext cx="2960687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4212" y="4689515"/>
            <a:ext cx="5393690" cy="4442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8971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401543-5594-4867-945E-9246E367195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01543-5594-4867-945E-9246E3671952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160270" y="11184734"/>
            <a:ext cx="24483060" cy="7717631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20540" y="20402550"/>
            <a:ext cx="20162520" cy="92011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8516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703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55549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7406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9258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1109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2961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4813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412554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572678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20882610" y="1441852"/>
            <a:ext cx="6480810" cy="30720506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440180" y="1441852"/>
            <a:ext cx="18962370" cy="30720506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606892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612755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75286" y="23136228"/>
            <a:ext cx="24483060" cy="7150894"/>
          </a:xfrm>
        </p:spPr>
        <p:txBody>
          <a:bodyPr anchor="t"/>
          <a:lstStyle>
            <a:lvl1pPr algn="l">
              <a:defRPr sz="162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275286" y="15260246"/>
            <a:ext cx="24483060" cy="7875982"/>
          </a:xfrm>
        </p:spPr>
        <p:txBody>
          <a:bodyPr anchor="b"/>
          <a:lstStyle>
            <a:lvl1pPr marL="0" indent="0">
              <a:buNone/>
              <a:defRPr sz="8100">
                <a:solidFill>
                  <a:schemeClr val="tx1">
                    <a:tint val="75000"/>
                  </a:schemeClr>
                </a:solidFill>
              </a:defRPr>
            </a:lvl1pPr>
            <a:lvl2pPr marL="1851660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2pPr>
            <a:lvl3pPr marL="3703320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3pPr>
            <a:lvl4pPr marL="555498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4pPr>
            <a:lvl5pPr marL="740664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5pPr>
            <a:lvl6pPr marL="925830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6pPr>
            <a:lvl7pPr marL="1110996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7pPr>
            <a:lvl8pPr marL="1296162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8pPr>
            <a:lvl9pPr marL="1481328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82729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440180" y="8401053"/>
            <a:ext cx="12721590" cy="23761306"/>
          </a:xfrm>
        </p:spPr>
        <p:txBody>
          <a:bodyPr/>
          <a:lstStyle>
            <a:lvl1pPr>
              <a:defRPr sz="11300"/>
            </a:lvl1pPr>
            <a:lvl2pPr>
              <a:defRPr sz="9700"/>
            </a:lvl2pPr>
            <a:lvl3pPr>
              <a:defRPr sz="81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4641830" y="8401053"/>
            <a:ext cx="12721590" cy="23761306"/>
          </a:xfrm>
        </p:spPr>
        <p:txBody>
          <a:bodyPr/>
          <a:lstStyle>
            <a:lvl1pPr>
              <a:defRPr sz="11300"/>
            </a:lvl1pPr>
            <a:lvl2pPr>
              <a:defRPr sz="9700"/>
            </a:lvl2pPr>
            <a:lvl3pPr>
              <a:defRPr sz="81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448285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440180" y="8059343"/>
            <a:ext cx="12726592" cy="3358751"/>
          </a:xfrm>
        </p:spPr>
        <p:txBody>
          <a:bodyPr anchor="b"/>
          <a:lstStyle>
            <a:lvl1pPr marL="0" indent="0">
              <a:buNone/>
              <a:defRPr sz="9700" b="1"/>
            </a:lvl1pPr>
            <a:lvl2pPr marL="1851660" indent="0">
              <a:buNone/>
              <a:defRPr sz="8100" b="1"/>
            </a:lvl2pPr>
            <a:lvl3pPr marL="3703320" indent="0">
              <a:buNone/>
              <a:defRPr sz="7300" b="1"/>
            </a:lvl3pPr>
            <a:lvl4pPr marL="5554980" indent="0">
              <a:buNone/>
              <a:defRPr sz="6500" b="1"/>
            </a:lvl4pPr>
            <a:lvl5pPr marL="7406640" indent="0">
              <a:buNone/>
              <a:defRPr sz="6500" b="1"/>
            </a:lvl5pPr>
            <a:lvl6pPr marL="9258300" indent="0">
              <a:buNone/>
              <a:defRPr sz="6500" b="1"/>
            </a:lvl6pPr>
            <a:lvl7pPr marL="11109960" indent="0">
              <a:buNone/>
              <a:defRPr sz="6500" b="1"/>
            </a:lvl7pPr>
            <a:lvl8pPr marL="12961620" indent="0">
              <a:buNone/>
              <a:defRPr sz="6500" b="1"/>
            </a:lvl8pPr>
            <a:lvl9pPr marL="14813280" indent="0">
              <a:buNone/>
              <a:defRPr sz="65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440180" y="11418094"/>
            <a:ext cx="12726592" cy="20744262"/>
          </a:xfrm>
        </p:spPr>
        <p:txBody>
          <a:bodyPr/>
          <a:lstStyle>
            <a:lvl1pPr>
              <a:defRPr sz="9700"/>
            </a:lvl1pPr>
            <a:lvl2pPr>
              <a:defRPr sz="8100"/>
            </a:lvl2pPr>
            <a:lvl3pPr>
              <a:defRPr sz="73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14631830" y="8059343"/>
            <a:ext cx="12731591" cy="3358751"/>
          </a:xfrm>
        </p:spPr>
        <p:txBody>
          <a:bodyPr anchor="b"/>
          <a:lstStyle>
            <a:lvl1pPr marL="0" indent="0">
              <a:buNone/>
              <a:defRPr sz="9700" b="1"/>
            </a:lvl1pPr>
            <a:lvl2pPr marL="1851660" indent="0">
              <a:buNone/>
              <a:defRPr sz="8100" b="1"/>
            </a:lvl2pPr>
            <a:lvl3pPr marL="3703320" indent="0">
              <a:buNone/>
              <a:defRPr sz="7300" b="1"/>
            </a:lvl3pPr>
            <a:lvl4pPr marL="5554980" indent="0">
              <a:buNone/>
              <a:defRPr sz="6500" b="1"/>
            </a:lvl4pPr>
            <a:lvl5pPr marL="7406640" indent="0">
              <a:buNone/>
              <a:defRPr sz="6500" b="1"/>
            </a:lvl5pPr>
            <a:lvl6pPr marL="9258300" indent="0">
              <a:buNone/>
              <a:defRPr sz="6500" b="1"/>
            </a:lvl6pPr>
            <a:lvl7pPr marL="11109960" indent="0">
              <a:buNone/>
              <a:defRPr sz="6500" b="1"/>
            </a:lvl7pPr>
            <a:lvl8pPr marL="12961620" indent="0">
              <a:buNone/>
              <a:defRPr sz="6500" b="1"/>
            </a:lvl8pPr>
            <a:lvl9pPr marL="14813280" indent="0">
              <a:buNone/>
              <a:defRPr sz="65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14631830" y="11418094"/>
            <a:ext cx="12731591" cy="20744262"/>
          </a:xfrm>
        </p:spPr>
        <p:txBody>
          <a:bodyPr/>
          <a:lstStyle>
            <a:lvl1pPr>
              <a:defRPr sz="9700"/>
            </a:lvl1pPr>
            <a:lvl2pPr>
              <a:defRPr sz="8100"/>
            </a:lvl2pPr>
            <a:lvl3pPr>
              <a:defRPr sz="73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673643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4254360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018908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40182" y="1433512"/>
            <a:ext cx="9476186" cy="6100763"/>
          </a:xfrm>
        </p:spPr>
        <p:txBody>
          <a:bodyPr anchor="b"/>
          <a:lstStyle>
            <a:lvl1pPr algn="l">
              <a:defRPr sz="81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261407" y="1433515"/>
            <a:ext cx="16102013" cy="30728843"/>
          </a:xfrm>
        </p:spPr>
        <p:txBody>
          <a:bodyPr/>
          <a:lstStyle>
            <a:lvl1pPr>
              <a:defRPr sz="13000"/>
            </a:lvl1pPr>
            <a:lvl2pPr>
              <a:defRPr sz="11300"/>
            </a:lvl2pPr>
            <a:lvl3pPr>
              <a:defRPr sz="9700"/>
            </a:lvl3pPr>
            <a:lvl4pPr>
              <a:defRPr sz="8100"/>
            </a:lvl4pPr>
            <a:lvl5pPr>
              <a:defRPr sz="8100"/>
            </a:lvl5pPr>
            <a:lvl6pPr>
              <a:defRPr sz="8100"/>
            </a:lvl6pPr>
            <a:lvl7pPr>
              <a:defRPr sz="8100"/>
            </a:lvl7pPr>
            <a:lvl8pPr>
              <a:defRPr sz="8100"/>
            </a:lvl8pPr>
            <a:lvl9pPr>
              <a:defRPr sz="81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440182" y="7534278"/>
            <a:ext cx="9476186" cy="24628081"/>
          </a:xfrm>
        </p:spPr>
        <p:txBody>
          <a:bodyPr/>
          <a:lstStyle>
            <a:lvl1pPr marL="0" indent="0">
              <a:buNone/>
              <a:defRPr sz="5700"/>
            </a:lvl1pPr>
            <a:lvl2pPr marL="1851660" indent="0">
              <a:buNone/>
              <a:defRPr sz="4900"/>
            </a:lvl2pPr>
            <a:lvl3pPr marL="3703320" indent="0">
              <a:buNone/>
              <a:defRPr sz="4100"/>
            </a:lvl3pPr>
            <a:lvl4pPr marL="5554980" indent="0">
              <a:buNone/>
              <a:defRPr sz="3600"/>
            </a:lvl4pPr>
            <a:lvl5pPr marL="7406640" indent="0">
              <a:buNone/>
              <a:defRPr sz="3600"/>
            </a:lvl5pPr>
            <a:lvl6pPr marL="9258300" indent="0">
              <a:buNone/>
              <a:defRPr sz="3600"/>
            </a:lvl6pPr>
            <a:lvl7pPr marL="11109960" indent="0">
              <a:buNone/>
              <a:defRPr sz="3600"/>
            </a:lvl7pPr>
            <a:lvl8pPr marL="12961620" indent="0">
              <a:buNone/>
              <a:defRPr sz="3600"/>
            </a:lvl8pPr>
            <a:lvl9pPr marL="14813280" indent="0">
              <a:buNone/>
              <a:defRPr sz="36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3402286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645707" y="25203150"/>
            <a:ext cx="17282160" cy="2975375"/>
          </a:xfrm>
        </p:spPr>
        <p:txBody>
          <a:bodyPr anchor="b"/>
          <a:lstStyle>
            <a:lvl1pPr algn="l">
              <a:defRPr sz="81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645707" y="3217069"/>
            <a:ext cx="17282160" cy="21602700"/>
          </a:xfrm>
        </p:spPr>
        <p:txBody>
          <a:bodyPr/>
          <a:lstStyle>
            <a:lvl1pPr marL="0" indent="0">
              <a:buNone/>
              <a:defRPr sz="13000"/>
            </a:lvl1pPr>
            <a:lvl2pPr marL="1851660" indent="0">
              <a:buNone/>
              <a:defRPr sz="11300"/>
            </a:lvl2pPr>
            <a:lvl3pPr marL="3703320" indent="0">
              <a:buNone/>
              <a:defRPr sz="9700"/>
            </a:lvl3pPr>
            <a:lvl4pPr marL="5554980" indent="0">
              <a:buNone/>
              <a:defRPr sz="8100"/>
            </a:lvl4pPr>
            <a:lvl5pPr marL="7406640" indent="0">
              <a:buNone/>
              <a:defRPr sz="8100"/>
            </a:lvl5pPr>
            <a:lvl6pPr marL="9258300" indent="0">
              <a:buNone/>
              <a:defRPr sz="8100"/>
            </a:lvl6pPr>
            <a:lvl7pPr marL="11109960" indent="0">
              <a:buNone/>
              <a:defRPr sz="8100"/>
            </a:lvl7pPr>
            <a:lvl8pPr marL="12961620" indent="0">
              <a:buNone/>
              <a:defRPr sz="8100"/>
            </a:lvl8pPr>
            <a:lvl9pPr marL="14813280" indent="0">
              <a:buNone/>
              <a:defRPr sz="81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645707" y="28178524"/>
            <a:ext cx="17282160" cy="4225526"/>
          </a:xfrm>
        </p:spPr>
        <p:txBody>
          <a:bodyPr/>
          <a:lstStyle>
            <a:lvl1pPr marL="0" indent="0">
              <a:buNone/>
              <a:defRPr sz="5700"/>
            </a:lvl1pPr>
            <a:lvl2pPr marL="1851660" indent="0">
              <a:buNone/>
              <a:defRPr sz="4900"/>
            </a:lvl2pPr>
            <a:lvl3pPr marL="3703320" indent="0">
              <a:buNone/>
              <a:defRPr sz="4100"/>
            </a:lvl3pPr>
            <a:lvl4pPr marL="5554980" indent="0">
              <a:buNone/>
              <a:defRPr sz="3600"/>
            </a:lvl4pPr>
            <a:lvl5pPr marL="7406640" indent="0">
              <a:buNone/>
              <a:defRPr sz="3600"/>
            </a:lvl5pPr>
            <a:lvl6pPr marL="9258300" indent="0">
              <a:buNone/>
              <a:defRPr sz="3600"/>
            </a:lvl6pPr>
            <a:lvl7pPr marL="11109960" indent="0">
              <a:buNone/>
              <a:defRPr sz="3600"/>
            </a:lvl7pPr>
            <a:lvl8pPr marL="12961620" indent="0">
              <a:buNone/>
              <a:defRPr sz="3600"/>
            </a:lvl8pPr>
            <a:lvl9pPr marL="14813280" indent="0">
              <a:buNone/>
              <a:defRPr sz="36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722300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440180" y="1441850"/>
            <a:ext cx="25923240" cy="6000750"/>
          </a:xfrm>
          <a:prstGeom prst="rect">
            <a:avLst/>
          </a:prstGeom>
        </p:spPr>
        <p:txBody>
          <a:bodyPr vert="horz" lIns="370332" tIns="185166" rIns="370332" bIns="185166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440180" y="8401053"/>
            <a:ext cx="25923240" cy="23761306"/>
          </a:xfrm>
          <a:prstGeom prst="rect">
            <a:avLst/>
          </a:prstGeom>
        </p:spPr>
        <p:txBody>
          <a:bodyPr vert="horz" lIns="370332" tIns="185166" rIns="370332" bIns="185166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440180" y="33370840"/>
            <a:ext cx="6720840" cy="1916906"/>
          </a:xfrm>
          <a:prstGeom prst="rect">
            <a:avLst/>
          </a:prstGeom>
        </p:spPr>
        <p:txBody>
          <a:bodyPr vert="horz" lIns="370332" tIns="185166" rIns="370332" bIns="185166" rtlCol="0" anchor="ctr"/>
          <a:lstStyle>
            <a:lvl1pPr algn="l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9B532-B798-4A51-9875-4B425E4C4613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9841230" y="33370840"/>
            <a:ext cx="9121140" cy="1916906"/>
          </a:xfrm>
          <a:prstGeom prst="rect">
            <a:avLst/>
          </a:prstGeom>
        </p:spPr>
        <p:txBody>
          <a:bodyPr vert="horz" lIns="370332" tIns="185166" rIns="370332" bIns="185166" rtlCol="0" anchor="ctr"/>
          <a:lstStyle>
            <a:lvl1pPr algn="ctr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20642580" y="33370840"/>
            <a:ext cx="6720840" cy="1916906"/>
          </a:xfrm>
          <a:prstGeom prst="rect">
            <a:avLst/>
          </a:prstGeom>
        </p:spPr>
        <p:txBody>
          <a:bodyPr vert="horz" lIns="370332" tIns="185166" rIns="370332" bIns="185166" rtlCol="0" anchor="ctr"/>
          <a:lstStyle>
            <a:lvl1pPr algn="r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2393329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703320" rtl="0" eaLnBrk="1" latinLnBrk="0" hangingPunct="1">
        <a:spcBef>
          <a:spcPct val="0"/>
        </a:spcBef>
        <a:buNone/>
        <a:defRPr sz="17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88745" indent="-1388745" algn="l" defTabSz="3703320" rtl="0" eaLnBrk="1" latinLnBrk="0" hangingPunct="1">
        <a:spcBef>
          <a:spcPct val="20000"/>
        </a:spcBef>
        <a:buFont typeface="Arial" pitchFamily="34" charset="0"/>
        <a:buChar char="•"/>
        <a:defRPr sz="13000" kern="1200">
          <a:solidFill>
            <a:schemeClr val="tx1"/>
          </a:solidFill>
          <a:latin typeface="+mn-lt"/>
          <a:ea typeface="+mn-ea"/>
          <a:cs typeface="+mn-cs"/>
        </a:defRPr>
      </a:lvl1pPr>
      <a:lvl2pPr marL="3008948" indent="-1157288" algn="l" defTabSz="3703320" rtl="0" eaLnBrk="1" latinLnBrk="0" hangingPunct="1">
        <a:spcBef>
          <a:spcPct val="20000"/>
        </a:spcBef>
        <a:buFont typeface="Arial" pitchFamily="34" charset="0"/>
        <a:buChar char="–"/>
        <a:defRPr sz="11300" kern="1200">
          <a:solidFill>
            <a:schemeClr val="tx1"/>
          </a:solidFill>
          <a:latin typeface="+mn-lt"/>
          <a:ea typeface="+mn-ea"/>
          <a:cs typeface="+mn-cs"/>
        </a:defRPr>
      </a:lvl2pPr>
      <a:lvl3pPr marL="4629150" indent="-925830" algn="l" defTabSz="3703320" rtl="0" eaLnBrk="1" latinLnBrk="0" hangingPunct="1">
        <a:spcBef>
          <a:spcPct val="20000"/>
        </a:spcBef>
        <a:buFont typeface="Arial" pitchFamily="34" charset="0"/>
        <a:buChar char="•"/>
        <a:defRPr sz="9700" kern="1200">
          <a:solidFill>
            <a:schemeClr val="tx1"/>
          </a:solidFill>
          <a:latin typeface="+mn-lt"/>
          <a:ea typeface="+mn-ea"/>
          <a:cs typeface="+mn-cs"/>
        </a:defRPr>
      </a:lvl3pPr>
      <a:lvl4pPr marL="6480810" indent="-925830" algn="l" defTabSz="3703320" rtl="0" eaLnBrk="1" latinLnBrk="0" hangingPunct="1">
        <a:spcBef>
          <a:spcPct val="20000"/>
        </a:spcBef>
        <a:buFont typeface="Arial" pitchFamily="34" charset="0"/>
        <a:buChar char="–"/>
        <a:defRPr sz="8100" kern="1200">
          <a:solidFill>
            <a:schemeClr val="tx1"/>
          </a:solidFill>
          <a:latin typeface="+mn-lt"/>
          <a:ea typeface="+mn-ea"/>
          <a:cs typeface="+mn-cs"/>
        </a:defRPr>
      </a:lvl4pPr>
      <a:lvl5pPr marL="8332470" indent="-925830" algn="l" defTabSz="3703320" rtl="0" eaLnBrk="1" latinLnBrk="0" hangingPunct="1">
        <a:spcBef>
          <a:spcPct val="20000"/>
        </a:spcBef>
        <a:buFont typeface="Arial" pitchFamily="34" charset="0"/>
        <a:buChar char="»"/>
        <a:defRPr sz="8100" kern="1200">
          <a:solidFill>
            <a:schemeClr val="tx1"/>
          </a:solidFill>
          <a:latin typeface="+mn-lt"/>
          <a:ea typeface="+mn-ea"/>
          <a:cs typeface="+mn-cs"/>
        </a:defRPr>
      </a:lvl5pPr>
      <a:lvl6pPr marL="10184130" indent="-925830" algn="l" defTabSz="3703320" rtl="0" eaLnBrk="1" latinLnBrk="0" hangingPunct="1">
        <a:spcBef>
          <a:spcPct val="20000"/>
        </a:spcBef>
        <a:buFont typeface="Arial" pitchFamily="34" charset="0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6pPr>
      <a:lvl7pPr marL="12035790" indent="-925830" algn="l" defTabSz="3703320" rtl="0" eaLnBrk="1" latinLnBrk="0" hangingPunct="1">
        <a:spcBef>
          <a:spcPct val="20000"/>
        </a:spcBef>
        <a:buFont typeface="Arial" pitchFamily="34" charset="0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7pPr>
      <a:lvl8pPr marL="13887450" indent="-925830" algn="l" defTabSz="3703320" rtl="0" eaLnBrk="1" latinLnBrk="0" hangingPunct="1">
        <a:spcBef>
          <a:spcPct val="20000"/>
        </a:spcBef>
        <a:buFont typeface="Arial" pitchFamily="34" charset="0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8pPr>
      <a:lvl9pPr marL="15739110" indent="-925830" algn="l" defTabSz="3703320" rtl="0" eaLnBrk="1" latinLnBrk="0" hangingPunct="1">
        <a:spcBef>
          <a:spcPct val="20000"/>
        </a:spcBef>
        <a:buFont typeface="Arial" pitchFamily="34" charset="0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703320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1pPr>
      <a:lvl2pPr marL="1851660" algn="l" defTabSz="3703320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2pPr>
      <a:lvl3pPr marL="3703320" algn="l" defTabSz="3703320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3pPr>
      <a:lvl4pPr marL="5554980" algn="l" defTabSz="3703320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4pPr>
      <a:lvl5pPr marL="7406640" algn="l" defTabSz="3703320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5pPr>
      <a:lvl6pPr marL="9258300" algn="l" defTabSz="3703320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6pPr>
      <a:lvl7pPr marL="11109960" algn="l" defTabSz="3703320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7pPr>
      <a:lvl8pPr marL="12961620" algn="l" defTabSz="3703320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8pPr>
      <a:lvl9pPr marL="14813280" algn="l" defTabSz="3703320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emf"/><Relationship Id="rId9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/>
          <p:cNvSpPr txBox="1"/>
          <p:nvPr/>
        </p:nvSpPr>
        <p:spPr>
          <a:xfrm>
            <a:off x="614266" y="428502"/>
            <a:ext cx="27214408" cy="5438121"/>
          </a:xfrm>
          <a:prstGeom prst="roundRect">
            <a:avLst>
              <a:gd name="adj" fmla="val 5456"/>
            </a:avLst>
          </a:prstGeom>
          <a:solidFill>
            <a:srgbClr val="FFFFFF">
              <a:alpha val="30196"/>
            </a:srgbClr>
          </a:solidFill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936000" bIns="0" rtlCol="0">
            <a:spAutoFit/>
          </a:bodyPr>
          <a:lstStyle/>
          <a:p>
            <a:pPr lvl="0" algn="ctr" rtl="1"/>
            <a:r>
              <a:rPr lang="ar-DZ" sz="6600" b="1" dirty="0" smtClean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>
                  <a:outerShdw blurRad="190500" dist="127000" dir="3600000" algn="tl" rotWithShape="0">
                    <a:srgbClr val="000000">
                      <a:alpha val="30000"/>
                    </a:srgbClr>
                  </a:outerShdw>
                </a:effectLst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جامعة قاصدي </a:t>
            </a:r>
            <a:r>
              <a:rPr lang="ar-DZ" sz="6600" b="1" dirty="0" err="1" smtClean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>
                  <a:outerShdw blurRad="190500" dist="127000" dir="3600000" algn="tl" rotWithShape="0">
                    <a:srgbClr val="000000">
                      <a:alpha val="30000"/>
                    </a:srgbClr>
                  </a:outerShdw>
                </a:effectLst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مرباح</a:t>
            </a:r>
            <a:r>
              <a:rPr lang="ar-DZ" sz="6600" b="1" dirty="0" smtClean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>
                  <a:outerShdw blurRad="190500" dist="127000" dir="3600000" algn="tl" rotWithShape="0">
                    <a:srgbClr val="000000">
                      <a:alpha val="30000"/>
                    </a:srgbClr>
                  </a:outerShdw>
                </a:effectLst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 – </a:t>
            </a:r>
            <a:r>
              <a:rPr lang="ar-DZ" sz="6600" b="1" dirty="0" err="1" smtClean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>
                  <a:outerShdw blurRad="190500" dist="127000" dir="3600000" algn="tl" rotWithShape="0">
                    <a:srgbClr val="000000">
                      <a:alpha val="30000"/>
                    </a:srgbClr>
                  </a:outerShdw>
                </a:effectLst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ورقلة</a:t>
            </a:r>
            <a:r>
              <a:rPr lang="ar-DZ" sz="6600" b="1" dirty="0" smtClean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>
                  <a:outerShdw blurRad="190500" dist="127000" dir="3600000" algn="tl" rotWithShape="0">
                    <a:srgbClr val="000000">
                      <a:alpha val="30000"/>
                    </a:srgbClr>
                  </a:outerShdw>
                </a:effectLst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 –</a:t>
            </a:r>
          </a:p>
          <a:p>
            <a:pPr lvl="0" algn="ctr" rtl="1"/>
            <a:r>
              <a:rPr lang="ar-DZ" sz="6600" b="1" dirty="0" smtClean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>
                  <a:outerShdw blurRad="190500" dist="127000" dir="3600000" algn="tl" rotWithShape="0">
                    <a:srgbClr val="000000">
                      <a:alpha val="30000"/>
                    </a:srgbClr>
                  </a:outerShdw>
                </a:effectLst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كلية العلوم الإنسانية </a:t>
            </a:r>
            <a:r>
              <a:rPr lang="ar-DZ" sz="6600" b="1" dirty="0" err="1" smtClean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>
                  <a:outerShdw blurRad="190500" dist="127000" dir="3600000" algn="tl" rotWithShape="0">
                    <a:srgbClr val="000000">
                      <a:alpha val="30000"/>
                    </a:srgbClr>
                  </a:outerShdw>
                </a:effectLst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والإجتماعية</a:t>
            </a:r>
            <a:r>
              <a:rPr lang="ar-DZ" sz="6600" b="1" dirty="0" smtClean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>
                  <a:outerShdw blurRad="190500" dist="127000" dir="3600000" algn="tl" rotWithShape="0">
                    <a:srgbClr val="000000">
                      <a:alpha val="30000"/>
                    </a:srgbClr>
                  </a:outerShdw>
                </a:effectLst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 / قسم علم النفس وعلوم التربية</a:t>
            </a:r>
            <a:endParaRPr lang="fr-FR" sz="6600" b="1" dirty="0" smtClean="0">
              <a:ln w="18415" cmpd="sng">
                <a:noFill/>
                <a:prstDash val="solid"/>
              </a:ln>
              <a:solidFill>
                <a:prstClr val="black"/>
              </a:solidFill>
              <a:effectLst>
                <a:outerShdw blurRad="190500" dist="127000" dir="3600000" algn="tl" rotWithShape="0">
                  <a:srgbClr val="000000">
                    <a:alpha val="30000"/>
                  </a:srgbClr>
                </a:outerShdw>
              </a:effectLst>
              <a:latin typeface="Adobe Arabic" pitchFamily="18" charset="-78"/>
              <a:ea typeface="AGA Rasheeq V.2 رشيق" pitchFamily="2" charset="-78"/>
              <a:cs typeface="Adobe Arabic" pitchFamily="18" charset="-78"/>
            </a:endParaRPr>
          </a:p>
          <a:p>
            <a:pPr lvl="0" algn="ctr" rtl="1"/>
            <a:r>
              <a:rPr lang="ar-DZ" sz="7200" b="1" i="1" dirty="0" smtClean="0">
                <a:ln w="18415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190500" dist="127000" dir="3600000" algn="tl" rotWithShape="0">
                    <a:srgbClr val="000000">
                      <a:alpha val="30000"/>
                    </a:srgbClr>
                  </a:outerShdw>
                </a:effectLst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تقدير الذات وعلاقته بقلق المستقبل لدى الفتيات المتأخرات عن الزواج</a:t>
            </a:r>
          </a:p>
          <a:p>
            <a:pPr algn="ctr" rtl="1">
              <a:lnSpc>
                <a:spcPct val="150000"/>
              </a:lnSpc>
            </a:pPr>
            <a:r>
              <a:rPr lang="ar-DZ" sz="4800" b="1" dirty="0" smtClean="0"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من إعداد: </a:t>
            </a:r>
            <a:r>
              <a:rPr lang="ar-DZ" sz="4800" b="1" dirty="0" err="1" smtClean="0"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بوعصيدة</a:t>
            </a:r>
            <a:r>
              <a:rPr lang="ar-DZ" sz="4800" b="1" dirty="0" smtClean="0"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 سارة /  تحت إشراف: </a:t>
            </a:r>
            <a:r>
              <a:rPr lang="ar-DZ" sz="4800" b="1" dirty="0" err="1" smtClean="0"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د</a:t>
            </a:r>
            <a:r>
              <a:rPr lang="ar-DZ" sz="4800" b="1" dirty="0" smtClean="0"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. محمد سليم خميس </a:t>
            </a:r>
          </a:p>
        </p:txBody>
      </p:sp>
      <p:sp>
        <p:nvSpPr>
          <p:cNvPr id="16" name="Arrondir un rectangle avec un coin du même côté 15"/>
          <p:cNvSpPr/>
          <p:nvPr/>
        </p:nvSpPr>
        <p:spPr>
          <a:xfrm>
            <a:off x="22902922" y="11501392"/>
            <a:ext cx="4735998" cy="896300"/>
          </a:xfrm>
          <a:prstGeom prst="round2SameRect">
            <a:avLst>
              <a:gd name="adj1" fmla="val 28893"/>
              <a:gd name="adj2" fmla="val 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ar-DZ" sz="6000" b="1" dirty="0" smtClean="0">
                <a:latin typeface="Arial" pitchFamily="34" charset="0"/>
                <a:cs typeface="Arial" pitchFamily="34" charset="0"/>
              </a:rPr>
              <a:t>إشكالية الدراسة</a:t>
            </a:r>
            <a:endParaRPr lang="fr-FR" sz="6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à coins arrondis 16"/>
          <p:cNvSpPr/>
          <p:nvPr/>
        </p:nvSpPr>
        <p:spPr>
          <a:xfrm>
            <a:off x="614266" y="12430086"/>
            <a:ext cx="27606744" cy="4000528"/>
          </a:xfrm>
          <a:prstGeom prst="roundRect">
            <a:avLst>
              <a:gd name="adj" fmla="val 4572"/>
            </a:avLst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ar-DZ" sz="3600" b="1" dirty="0" smtClean="0">
                <a:solidFill>
                  <a:schemeClr val="tx1"/>
                </a:solidFill>
                <a:latin typeface="Simplified Arabic" pitchFamily="18" charset="-78"/>
                <a:ea typeface="Calibri" pitchFamily="34" charset="0"/>
              </a:rPr>
              <a:t>إن التحولات الثقافية والاجتماعية والاقتصادية أدت </a:t>
            </a:r>
            <a:r>
              <a:rPr lang="ar-DZ" sz="3600" b="1" dirty="0" err="1" smtClean="0">
                <a:solidFill>
                  <a:schemeClr val="tx1"/>
                </a:solidFill>
                <a:latin typeface="Simplified Arabic" pitchFamily="18" charset="-78"/>
                <a:ea typeface="Calibri" pitchFamily="34" charset="0"/>
              </a:rPr>
              <a:t>الى</a:t>
            </a:r>
            <a:r>
              <a:rPr lang="ar-DZ" sz="3600" b="1" dirty="0" smtClean="0">
                <a:solidFill>
                  <a:schemeClr val="tx1"/>
                </a:solidFill>
                <a:latin typeface="Simplified Arabic" pitchFamily="18" charset="-78"/>
                <a:ea typeface="Calibri" pitchFamily="34" charset="0"/>
              </a:rPr>
              <a:t> إحداث تغيرات هامة في نظام الزواج ، </a:t>
            </a:r>
            <a:r>
              <a:rPr lang="ar-DZ" sz="3600" b="1" dirty="0" err="1" smtClean="0">
                <a:solidFill>
                  <a:schemeClr val="tx1"/>
                </a:solidFill>
                <a:latin typeface="Simplified Arabic" pitchFamily="18" charset="-78"/>
                <a:ea typeface="Calibri" pitchFamily="34" charset="0"/>
              </a:rPr>
              <a:t>الامر</a:t>
            </a:r>
            <a:r>
              <a:rPr lang="ar-DZ" sz="3600" b="1" dirty="0" smtClean="0">
                <a:solidFill>
                  <a:schemeClr val="tx1"/>
                </a:solidFill>
                <a:latin typeface="Simplified Arabic" pitchFamily="18" charset="-78"/>
                <a:ea typeface="Calibri" pitchFamily="34" charset="0"/>
              </a:rPr>
              <a:t> الذي أدى إلى انتشار ظاهرة </a:t>
            </a:r>
            <a:r>
              <a:rPr lang="ar-DZ" sz="3600" b="1" dirty="0" err="1" smtClean="0">
                <a:solidFill>
                  <a:schemeClr val="tx1"/>
                </a:solidFill>
                <a:latin typeface="Simplified Arabic" pitchFamily="18" charset="-78"/>
                <a:ea typeface="Calibri" pitchFamily="34" charset="0"/>
              </a:rPr>
              <a:t>العنوسة</a:t>
            </a:r>
            <a:r>
              <a:rPr lang="ar-DZ" sz="3600" b="1" dirty="0" smtClean="0">
                <a:solidFill>
                  <a:schemeClr val="tx1"/>
                </a:solidFill>
                <a:latin typeface="Simplified Arabic" pitchFamily="18" charset="-78"/>
                <a:ea typeface="Calibri" pitchFamily="34" charset="0"/>
              </a:rPr>
              <a:t> . حيث أكدت </a:t>
            </a:r>
            <a:r>
              <a:rPr lang="ar-DZ" sz="3600" b="1" dirty="0" err="1" smtClean="0">
                <a:solidFill>
                  <a:schemeClr val="tx1"/>
                </a:solidFill>
                <a:latin typeface="Simplified Arabic" pitchFamily="18" charset="-78"/>
                <a:ea typeface="Calibri" pitchFamily="34" charset="0"/>
              </a:rPr>
              <a:t>الاحصائيات</a:t>
            </a:r>
            <a:r>
              <a:rPr lang="ar-DZ" sz="3600" b="1" dirty="0" smtClean="0">
                <a:solidFill>
                  <a:schemeClr val="tx1"/>
                </a:solidFill>
                <a:latin typeface="Simplified Arabic" pitchFamily="18" charset="-78"/>
                <a:ea typeface="Calibri" pitchFamily="34" charset="0"/>
              </a:rPr>
              <a:t> أن هذه الظاهرة فرضت نفسها وبقوة على واقعنا العربي وقد تصدرت الجزائر قائمة الدول العربية من حيث حجم المشكلة ، ولعل هذه الظاهرة تستدعي التوقف والتفكير لما قد تسببه من مشاكل على الصعيدين  الاجتماعي والاقتصادي </a:t>
            </a:r>
            <a:r>
              <a:rPr lang="ar-DZ" sz="3600" b="1" dirty="0" err="1" smtClean="0">
                <a:solidFill>
                  <a:schemeClr val="tx1"/>
                </a:solidFill>
                <a:latin typeface="Simplified Arabic" pitchFamily="18" charset="-78"/>
                <a:ea typeface="Calibri" pitchFamily="34" charset="0"/>
              </a:rPr>
              <a:t>للاسرة</a:t>
            </a:r>
            <a:r>
              <a:rPr lang="ar-DZ" sz="3600" b="1" dirty="0" smtClean="0">
                <a:solidFill>
                  <a:schemeClr val="tx1"/>
                </a:solidFill>
                <a:latin typeface="Simplified Arabic" pitchFamily="18" charset="-78"/>
                <a:ea typeface="Calibri" pitchFamily="34" charset="0"/>
              </a:rPr>
              <a:t> دون </a:t>
            </a:r>
            <a:r>
              <a:rPr lang="ar-DZ" sz="3600" b="1" dirty="0" err="1" smtClean="0">
                <a:solidFill>
                  <a:schemeClr val="tx1"/>
                </a:solidFill>
                <a:latin typeface="Simplified Arabic" pitchFamily="18" charset="-78"/>
                <a:ea typeface="Calibri" pitchFamily="34" charset="0"/>
              </a:rPr>
              <a:t>اهمال</a:t>
            </a:r>
            <a:r>
              <a:rPr lang="ar-DZ" sz="3600" b="1" dirty="0" smtClean="0">
                <a:solidFill>
                  <a:schemeClr val="tx1"/>
                </a:solidFill>
                <a:latin typeface="Simplified Arabic" pitchFamily="18" charset="-78"/>
                <a:ea typeface="Calibri" pitchFamily="34" charset="0"/>
              </a:rPr>
              <a:t> الجانب النفسي للفتاة العانس</a:t>
            </a:r>
            <a:r>
              <a:rPr lang="fr-FR" sz="3600" b="1" dirty="0" smtClean="0">
                <a:solidFill>
                  <a:schemeClr val="tx1"/>
                </a:solidFill>
                <a:latin typeface="Simplified Arabic" pitchFamily="18" charset="-78"/>
                <a:ea typeface="Calibri" pitchFamily="34" charset="0"/>
              </a:rPr>
              <a:t> </a:t>
            </a:r>
            <a:endParaRPr lang="en-US" sz="3600" b="1" dirty="0" smtClean="0">
              <a:solidFill>
                <a:schemeClr val="tx1"/>
              </a:solidFill>
              <a:latin typeface="Simplified Arabic" pitchFamily="18" charset="-78"/>
              <a:ea typeface="Calibri" pitchFamily="34" charset="0"/>
            </a:endParaRPr>
          </a:p>
          <a:p>
            <a:pPr lvl="0"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chemeClr val="tx1"/>
                </a:solidFill>
                <a:latin typeface="Simplified Arabic" pitchFamily="18" charset="-78"/>
                <a:ea typeface="Calibri" pitchFamily="34" charset="0"/>
              </a:rPr>
              <a:t> </a:t>
            </a:r>
            <a:r>
              <a:rPr lang="ar-DZ" sz="3600" b="1" dirty="0" smtClean="0">
                <a:solidFill>
                  <a:schemeClr val="tx1"/>
                </a:solidFill>
                <a:latin typeface="Simplified Arabic" pitchFamily="18" charset="-78"/>
                <a:ea typeface="Calibri" pitchFamily="34" charset="0"/>
              </a:rPr>
              <a:t>هذا </a:t>
            </a:r>
            <a:r>
              <a:rPr lang="ar-DZ" sz="3600" b="1" dirty="0" err="1" smtClean="0">
                <a:solidFill>
                  <a:schemeClr val="tx1"/>
                </a:solidFill>
                <a:latin typeface="Simplified Arabic" pitchFamily="18" charset="-78"/>
                <a:ea typeface="Calibri" pitchFamily="34" charset="0"/>
              </a:rPr>
              <a:t>مادفع</a:t>
            </a:r>
            <a:r>
              <a:rPr lang="ar-DZ" sz="3600" b="1" dirty="0" smtClean="0">
                <a:solidFill>
                  <a:schemeClr val="tx1"/>
                </a:solidFill>
                <a:latin typeface="Simplified Arabic" pitchFamily="18" charset="-78"/>
                <a:ea typeface="Calibri" pitchFamily="34" charset="0"/>
              </a:rPr>
              <a:t> الباحثة إلى إجراء هذه الدراسة لتناول هذه الظاهرة ومعرفة ما </a:t>
            </a:r>
            <a:r>
              <a:rPr lang="ar-DZ" sz="3600" b="1" dirty="0" err="1" smtClean="0">
                <a:solidFill>
                  <a:schemeClr val="tx1"/>
                </a:solidFill>
                <a:latin typeface="Simplified Arabic" pitchFamily="18" charset="-78"/>
                <a:ea typeface="Calibri" pitchFamily="34" charset="0"/>
              </a:rPr>
              <a:t>اذا</a:t>
            </a:r>
            <a:r>
              <a:rPr lang="ar-DZ" sz="3600" b="1" dirty="0" smtClean="0">
                <a:solidFill>
                  <a:schemeClr val="tx1"/>
                </a:solidFill>
                <a:latin typeface="Simplified Arabic" pitchFamily="18" charset="-78"/>
                <a:ea typeface="Calibri" pitchFamily="34" charset="0"/>
              </a:rPr>
              <a:t> كانت هناك علاقة بين تقدير الذات وقلق المستقبل لدى الفتيات المتأخرات عن الزواج ؟</a:t>
            </a:r>
            <a:endParaRPr lang="fr-FR" sz="7200" b="1" dirty="0" smtClean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9" name="Arrondir un rectangle avec un coin du même côté 18"/>
          <p:cNvSpPr/>
          <p:nvPr/>
        </p:nvSpPr>
        <p:spPr>
          <a:xfrm>
            <a:off x="24831748" y="17144994"/>
            <a:ext cx="2902914" cy="896300"/>
          </a:xfrm>
          <a:prstGeom prst="round2SameRect">
            <a:avLst>
              <a:gd name="adj1" fmla="val 28893"/>
              <a:gd name="adj2" fmla="val 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ar-DZ" sz="5400" b="1" dirty="0" smtClean="0">
                <a:latin typeface="Arial" pitchFamily="34" charset="0"/>
                <a:cs typeface="Arial" pitchFamily="34" charset="0"/>
              </a:rPr>
              <a:t>التساؤلات</a:t>
            </a:r>
            <a:endParaRPr lang="fr-FR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à coins arrondis 19"/>
          <p:cNvSpPr>
            <a:spLocks/>
          </p:cNvSpPr>
          <p:nvPr/>
        </p:nvSpPr>
        <p:spPr>
          <a:xfrm>
            <a:off x="18545204" y="18002250"/>
            <a:ext cx="9644045" cy="3214710"/>
          </a:xfrm>
          <a:prstGeom prst="roundRect">
            <a:avLst>
              <a:gd name="adj" fmla="val 2520"/>
            </a:avLst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r" defTabSz="914400" fontAlgn="base">
              <a:spcBef>
                <a:spcPct val="0"/>
              </a:spcBef>
              <a:spcAft>
                <a:spcPct val="0"/>
              </a:spcAft>
            </a:pPr>
            <a:endParaRPr lang="ar-DZ" sz="3600" b="1" dirty="0" smtClean="0">
              <a:solidFill>
                <a:srgbClr val="C00000"/>
              </a:solidFill>
              <a:latin typeface="Simplified Arabic" pitchFamily="18" charset="-78"/>
              <a:ea typeface="Calibri" pitchFamily="34" charset="0"/>
              <a:cs typeface="Simplified Arabic" pitchFamily="18" charset="-78"/>
            </a:endParaRPr>
          </a:p>
          <a:p>
            <a:pPr lvl="0" algn="r" defTabSz="914400" fontAlgn="base">
              <a:spcBef>
                <a:spcPct val="0"/>
              </a:spcBef>
              <a:spcAft>
                <a:spcPct val="0"/>
              </a:spcAft>
            </a:pPr>
            <a:endParaRPr lang="ar-DZ" sz="3600" b="1" dirty="0" smtClean="0">
              <a:solidFill>
                <a:srgbClr val="C00000"/>
              </a:solidFill>
              <a:latin typeface="Simplified Arabic" pitchFamily="18" charset="-78"/>
              <a:ea typeface="Calibri" pitchFamily="34" charset="0"/>
              <a:cs typeface="Simplified Arabic" pitchFamily="18" charset="-78"/>
            </a:endParaRPr>
          </a:p>
          <a:p>
            <a:pPr lvl="0"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ar-DZ" sz="3600" b="1" dirty="0" smtClean="0">
                <a:solidFill>
                  <a:srgbClr val="002060"/>
                </a:solidFill>
                <a:latin typeface="Simplified Arabic" pitchFamily="18" charset="-78"/>
                <a:ea typeface="Calibri" pitchFamily="34" charset="0"/>
                <a:cs typeface="Simplified Arabic" pitchFamily="18" charset="-78"/>
              </a:rPr>
              <a:t>1/ </a:t>
            </a:r>
            <a:r>
              <a:rPr lang="ar-DZ" sz="3600" b="1" dirty="0" smtClean="0">
                <a:solidFill>
                  <a:schemeClr val="tx1"/>
                </a:solidFill>
                <a:latin typeface="Simplified Arabic" pitchFamily="18" charset="-78"/>
                <a:ea typeface="Calibri" pitchFamily="34" charset="0"/>
                <a:cs typeface="Simplified Arabic" pitchFamily="18" charset="-78"/>
              </a:rPr>
              <a:t>هل توجد فروق ذات دلالة إحصائية في مستوى تقدير الذات </a:t>
            </a:r>
          </a:p>
          <a:p>
            <a:pPr lvl="0"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ar-DZ" sz="3600" b="1" dirty="0" smtClean="0">
                <a:solidFill>
                  <a:schemeClr val="tx1"/>
                </a:solidFill>
                <a:latin typeface="Simplified Arabic" pitchFamily="18" charset="-78"/>
                <a:ea typeface="Calibri" pitchFamily="34" charset="0"/>
                <a:cs typeface="Simplified Arabic" pitchFamily="18" charset="-78"/>
              </a:rPr>
              <a:t>تبعا لمتغير السن والمستوى التعليمي والوضعية الاجتماعية ؟</a:t>
            </a:r>
          </a:p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ar-DZ" sz="3600" b="1" dirty="0" smtClean="0">
                <a:solidFill>
                  <a:srgbClr val="002060"/>
                </a:solidFill>
                <a:latin typeface="Simplified Arabic" pitchFamily="18" charset="-78"/>
                <a:ea typeface="Calibri" pitchFamily="34" charset="0"/>
              </a:rPr>
              <a:t>2/ </a:t>
            </a:r>
            <a:r>
              <a:rPr lang="ar-DZ" sz="3600" b="1" dirty="0" smtClean="0">
                <a:solidFill>
                  <a:schemeClr val="tx1"/>
                </a:solidFill>
                <a:latin typeface="Simplified Arabic" pitchFamily="18" charset="-78"/>
                <a:ea typeface="Calibri" pitchFamily="34" charset="0"/>
              </a:rPr>
              <a:t>هل توجد فروق ذات دلالة إحصائية في مستوى قلق المستقبل تبعا لمتغير السن والمستوى التعليمي والوضعية الاجتماعية ؟</a:t>
            </a:r>
            <a:endParaRPr lang="fr-FR" sz="7200" b="1" dirty="0" smtClean="0"/>
          </a:p>
          <a:p>
            <a:pPr lvl="0" algn="r" defTabSz="914400" fontAlgn="base">
              <a:spcBef>
                <a:spcPct val="0"/>
              </a:spcBef>
              <a:spcAft>
                <a:spcPct val="0"/>
              </a:spcAft>
            </a:pPr>
            <a:endParaRPr lang="en-US" sz="7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Arrondir un rectangle avec un coin du même côté 20"/>
          <p:cNvSpPr/>
          <p:nvPr/>
        </p:nvSpPr>
        <p:spPr>
          <a:xfrm>
            <a:off x="23760178" y="26932000"/>
            <a:ext cx="4199469" cy="896300"/>
          </a:xfrm>
          <a:prstGeom prst="round2SameRect">
            <a:avLst>
              <a:gd name="adj1" fmla="val 28893"/>
              <a:gd name="adj2" fmla="val 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ar-DZ" sz="5400" b="1" dirty="0" smtClean="0"/>
              <a:t>أهداف </a:t>
            </a:r>
            <a:r>
              <a:rPr lang="ar-DZ" sz="5400" b="1" dirty="0"/>
              <a:t>الدراسة</a:t>
            </a:r>
            <a:endParaRPr lang="fr-FR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à coins arrondis 21"/>
          <p:cNvSpPr>
            <a:spLocks/>
          </p:cNvSpPr>
          <p:nvPr/>
        </p:nvSpPr>
        <p:spPr>
          <a:xfrm>
            <a:off x="18688080" y="27789256"/>
            <a:ext cx="9644456" cy="3929090"/>
          </a:xfrm>
          <a:prstGeom prst="roundRect">
            <a:avLst>
              <a:gd name="adj" fmla="val 3419"/>
            </a:avLst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r" rtl="1"/>
            <a:r>
              <a:rPr lang="ar-DZ" sz="3600" b="1" dirty="0" smtClean="0">
                <a:solidFill>
                  <a:srgbClr val="002060"/>
                </a:solidFill>
                <a:cs typeface="Simplified Arabic" pitchFamily="2" charset="-78"/>
              </a:rPr>
              <a:t>1/ </a:t>
            </a:r>
            <a:r>
              <a:rPr lang="ar-SA" sz="3600" b="1" dirty="0" smtClean="0">
                <a:cs typeface="Simplified Arabic" pitchFamily="2" charset="-78"/>
              </a:rPr>
              <a:t>الكشف عن العلاقة </a:t>
            </a:r>
            <a:r>
              <a:rPr lang="ar-SA" sz="3600" b="1" dirty="0" err="1" smtClean="0">
                <a:cs typeface="Simplified Arabic" pitchFamily="2" charset="-78"/>
              </a:rPr>
              <a:t>الارتباطية</a:t>
            </a:r>
            <a:r>
              <a:rPr lang="ar-SA" sz="3600" b="1" dirty="0" smtClean="0">
                <a:cs typeface="Simplified Arabic" pitchFamily="2" charset="-78"/>
              </a:rPr>
              <a:t> بين </a:t>
            </a:r>
            <a:r>
              <a:rPr lang="ar-DZ" sz="3600" b="1" dirty="0" smtClean="0">
                <a:cs typeface="Simplified Arabic" pitchFamily="2" charset="-78"/>
              </a:rPr>
              <a:t>تقدير الذات وقلق المستقبل لدى الفتيات المتأخرات عن الزواج </a:t>
            </a:r>
            <a:endParaRPr lang="fr-FR" sz="3600" b="1" dirty="0" smtClean="0">
              <a:cs typeface="Simplified Arabic" pitchFamily="2" charset="-78"/>
            </a:endParaRPr>
          </a:p>
          <a:p>
            <a:pPr algn="r"/>
            <a:r>
              <a:rPr lang="ar-DZ" sz="3600" b="1" dirty="0" smtClean="0">
                <a:cs typeface="Simplified Arabic" pitchFamily="2" charset="-78"/>
              </a:rPr>
              <a:t>2/  معرفة </a:t>
            </a:r>
            <a:r>
              <a:rPr lang="ar-DZ" sz="3600" b="1" dirty="0" err="1" smtClean="0">
                <a:cs typeface="Simplified Arabic" pitchFamily="2" charset="-78"/>
              </a:rPr>
              <a:t>ا</a:t>
            </a:r>
            <a:r>
              <a:rPr lang="ar-SA" sz="3600" b="1" dirty="0" smtClean="0">
                <a:cs typeface="Simplified Arabic" pitchFamily="2" charset="-78"/>
              </a:rPr>
              <a:t>لفروق في المتغيرات السابقة الذكر </a:t>
            </a:r>
            <a:r>
              <a:rPr lang="ar-DZ" sz="3600" b="1" dirty="0" smtClean="0">
                <a:cs typeface="Simplified Arabic" pitchFamily="2" charset="-78"/>
              </a:rPr>
              <a:t>تبعا</a:t>
            </a:r>
            <a:r>
              <a:rPr lang="ar-SA" sz="3600" b="1" dirty="0" smtClean="0">
                <a:cs typeface="Simplified Arabic" pitchFamily="2" charset="-78"/>
              </a:rPr>
              <a:t> لمتغير </a:t>
            </a:r>
            <a:r>
              <a:rPr lang="ar-SA" sz="3600" b="1" dirty="0" err="1" smtClean="0">
                <a:cs typeface="Simplified Arabic" pitchFamily="2" charset="-78"/>
              </a:rPr>
              <a:t>ال</a:t>
            </a:r>
            <a:r>
              <a:rPr lang="ar-DZ" sz="3600" b="1" dirty="0" smtClean="0">
                <a:cs typeface="Simplified Arabic" pitchFamily="2" charset="-78"/>
              </a:rPr>
              <a:t>سن</a:t>
            </a:r>
            <a:r>
              <a:rPr lang="ar-SA" sz="3600" b="1" dirty="0" smtClean="0">
                <a:cs typeface="Simplified Arabic" pitchFamily="2" charset="-78"/>
              </a:rPr>
              <a:t> </a:t>
            </a:r>
            <a:endParaRPr lang="ar-DZ" sz="3600" b="1" dirty="0" smtClean="0">
              <a:cs typeface="Simplified Arabic" pitchFamily="2" charset="-78"/>
            </a:endParaRPr>
          </a:p>
          <a:p>
            <a:pPr algn="r"/>
            <a:r>
              <a:rPr lang="ar-SA" sz="3600" b="1" dirty="0" smtClean="0">
                <a:cs typeface="Simplified Arabic" pitchFamily="2" charset="-78"/>
              </a:rPr>
              <a:t>و المستوى </a:t>
            </a:r>
            <a:r>
              <a:rPr lang="ar-SA" sz="3600" b="1" dirty="0" err="1" smtClean="0">
                <a:cs typeface="Simplified Arabic" pitchFamily="2" charset="-78"/>
              </a:rPr>
              <a:t>ال</a:t>
            </a:r>
            <a:r>
              <a:rPr lang="ar-DZ" sz="3600" b="1" dirty="0" smtClean="0">
                <a:cs typeface="Simplified Arabic" pitchFamily="2" charset="-78"/>
              </a:rPr>
              <a:t>تعليمي والوضعية الاجتماعية</a:t>
            </a:r>
            <a:endParaRPr lang="fr-FR" sz="3600" b="1" dirty="0" smtClean="0">
              <a:solidFill>
                <a:schemeClr val="bg1"/>
              </a:solidFill>
            </a:endParaRPr>
          </a:p>
          <a:p>
            <a:pPr algn="r"/>
            <a:r>
              <a:rPr lang="ar-DZ" sz="3600" b="1" dirty="0" smtClean="0">
                <a:solidFill>
                  <a:srgbClr val="002060"/>
                </a:solidFill>
                <a:cs typeface="Simplified Arabic" pitchFamily="2" charset="-78"/>
              </a:rPr>
              <a:t>3/ </a:t>
            </a:r>
            <a:r>
              <a:rPr lang="ar-DZ" sz="3600" b="1" dirty="0" smtClean="0">
                <a:cs typeface="Simplified Arabic" pitchFamily="2" charset="-78"/>
              </a:rPr>
              <a:t>دراسة بعض المتغيرات مثل تقدير الذات وقلق المستقبل </a:t>
            </a:r>
          </a:p>
        </p:txBody>
      </p:sp>
      <p:sp>
        <p:nvSpPr>
          <p:cNvPr id="29" name="Arrondir un rectangle avec un coin du même côté 28"/>
          <p:cNvSpPr/>
          <p:nvPr/>
        </p:nvSpPr>
        <p:spPr>
          <a:xfrm>
            <a:off x="13187354" y="17073556"/>
            <a:ext cx="3856481" cy="896300"/>
          </a:xfrm>
          <a:prstGeom prst="round2SameRect">
            <a:avLst>
              <a:gd name="adj1" fmla="val 28893"/>
              <a:gd name="adj2" fmla="val 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ar-DZ" sz="5400" b="1" dirty="0" smtClean="0"/>
              <a:t>أهمية الدراسة</a:t>
            </a:r>
            <a:endParaRPr lang="fr-FR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Rectangle à coins arrondis 29"/>
          <p:cNvSpPr/>
          <p:nvPr/>
        </p:nvSpPr>
        <p:spPr>
          <a:xfrm>
            <a:off x="9472578" y="17930812"/>
            <a:ext cx="8286808" cy="7221183"/>
          </a:xfrm>
          <a:prstGeom prst="roundRect">
            <a:avLst>
              <a:gd name="adj" fmla="val 2511"/>
            </a:avLst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514350" lvl="0" indent="-514350" algn="r" rtl="1">
              <a:buFont typeface="Wingdings" pitchFamily="2" charset="2"/>
              <a:buChar char="§"/>
            </a:pPr>
            <a:r>
              <a:rPr lang="ar-DZ" sz="3600" b="1" dirty="0" smtClean="0"/>
              <a:t>تكمن أهمية الدراسة في قلة البحوث والدراسات التي تطرقت للبحث في </a:t>
            </a:r>
            <a:r>
              <a:rPr lang="ar-DZ" sz="3600" b="1" dirty="0" err="1" smtClean="0"/>
              <a:t>العنوسة</a:t>
            </a:r>
            <a:r>
              <a:rPr lang="ar-DZ" sz="3600" b="1" dirty="0" smtClean="0"/>
              <a:t> </a:t>
            </a:r>
            <a:r>
              <a:rPr lang="ar-DZ" sz="3600" b="1" dirty="0" err="1" smtClean="0"/>
              <a:t>والتاخر</a:t>
            </a:r>
            <a:r>
              <a:rPr lang="ar-DZ" sz="3600" b="1" dirty="0" smtClean="0"/>
              <a:t> عن الزواج خاصة جانب تقدير الذات </a:t>
            </a:r>
            <a:r>
              <a:rPr lang="ar-DZ" sz="3600" b="1" dirty="0" err="1" smtClean="0"/>
              <a:t>و</a:t>
            </a:r>
            <a:r>
              <a:rPr lang="ar-DZ" sz="3600" b="1" dirty="0" smtClean="0"/>
              <a:t> قلق المستقبل .</a:t>
            </a:r>
          </a:p>
          <a:p>
            <a:pPr marL="514350" lvl="0" indent="-514350" algn="r" rtl="1">
              <a:buFont typeface="Wingdings" pitchFamily="2" charset="2"/>
              <a:buChar char="§"/>
            </a:pPr>
            <a:r>
              <a:rPr lang="ar-DZ" sz="3600" b="1" dirty="0" smtClean="0"/>
              <a:t>فهم سيكولوجية المرأة خاصة غير المتزوجة والتعرف على مدى تقديرها لذاتها وقلقها من المستقبل للتمكن من </a:t>
            </a:r>
            <a:r>
              <a:rPr lang="ar-DZ" sz="3600" b="1" dirty="0" err="1" smtClean="0"/>
              <a:t>ارشادها</a:t>
            </a:r>
            <a:r>
              <a:rPr lang="ar-DZ" sz="3600" b="1" dirty="0" smtClean="0"/>
              <a:t> </a:t>
            </a:r>
            <a:r>
              <a:rPr lang="ar-DZ" sz="3600" b="1" dirty="0" err="1" smtClean="0"/>
              <a:t>وايجاد</a:t>
            </a:r>
            <a:r>
              <a:rPr lang="ar-DZ" sz="3600" b="1" dirty="0" smtClean="0"/>
              <a:t> استراتيجيات للتخفيف من القلق الذي تعيشه وتحقيق التوافق الذاتي الذي قد يساعدها على تحسين أفكارها عن واقعها ومستقبلها .</a:t>
            </a:r>
          </a:p>
        </p:txBody>
      </p:sp>
      <p:sp>
        <p:nvSpPr>
          <p:cNvPr id="31" name="Arrondir un rectangle avec un coin du même côté 30"/>
          <p:cNvSpPr/>
          <p:nvPr/>
        </p:nvSpPr>
        <p:spPr>
          <a:xfrm>
            <a:off x="5257736" y="17073556"/>
            <a:ext cx="3000396" cy="896300"/>
          </a:xfrm>
          <a:prstGeom prst="round2SameRect">
            <a:avLst>
              <a:gd name="adj1" fmla="val 28893"/>
              <a:gd name="adj2" fmla="val 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ar-DZ" sz="5400" b="1" dirty="0" smtClean="0"/>
              <a:t> </a:t>
            </a:r>
            <a:r>
              <a:rPr lang="ar-SA" sz="5400" b="1" dirty="0" smtClean="0"/>
              <a:t>المنهج</a:t>
            </a:r>
            <a:endParaRPr lang="fr-FR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Rectangle à coins arrondis 31"/>
          <p:cNvSpPr>
            <a:spLocks/>
          </p:cNvSpPr>
          <p:nvPr/>
        </p:nvSpPr>
        <p:spPr>
          <a:xfrm>
            <a:off x="757142" y="17930812"/>
            <a:ext cx="8072494" cy="3857651"/>
          </a:xfrm>
          <a:prstGeom prst="roundRect">
            <a:avLst>
              <a:gd name="adj" fmla="val 4572"/>
            </a:avLst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r" rtl="1"/>
            <a:r>
              <a:rPr lang="ar-DZ" sz="3600" b="1" dirty="0">
                <a:latin typeface="Arial" pitchFamily="34" charset="0"/>
                <a:cs typeface="Arial" pitchFamily="34" charset="0"/>
              </a:rPr>
              <a:t>المنهج الوصفي </a:t>
            </a:r>
            <a:r>
              <a:rPr lang="ar-DZ" sz="3600" b="1" dirty="0" err="1">
                <a:latin typeface="Arial" pitchFamily="34" charset="0"/>
                <a:cs typeface="Arial" pitchFamily="34" charset="0"/>
              </a:rPr>
              <a:t>الإرتباطي</a:t>
            </a:r>
            <a:r>
              <a:rPr lang="ar-DZ" sz="3600" b="1" dirty="0">
                <a:latin typeface="Arial" pitchFamily="34" charset="0"/>
                <a:cs typeface="Arial" pitchFamily="34" charset="0"/>
              </a:rPr>
              <a:t> هو المنهج الملائم لهذه الدراسة، الذي يهتم </a:t>
            </a:r>
            <a:r>
              <a:rPr lang="ar-DZ" sz="3600" b="1" dirty="0" smtClean="0">
                <a:latin typeface="Arial" pitchFamily="34" charset="0"/>
                <a:cs typeface="Arial" pitchFamily="34" charset="0"/>
              </a:rPr>
              <a:t>بالكشف عن العلاقة </a:t>
            </a:r>
            <a:r>
              <a:rPr lang="ar-SA" sz="3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Simplified Arabic" pitchFamily="2" charset="-78"/>
              </a:rPr>
              <a:t>بين </a:t>
            </a:r>
            <a:r>
              <a:rPr lang="ar-DZ" sz="3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Simplified Arabic" pitchFamily="2" charset="-78"/>
              </a:rPr>
              <a:t>تقدير الذات وقلق المستقبل </a:t>
            </a:r>
            <a:r>
              <a:rPr lang="ar-SA" sz="3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Simplified Arabic" pitchFamily="2" charset="-78"/>
              </a:rPr>
              <a:t>والفروق بينها حسب </a:t>
            </a:r>
            <a:r>
              <a:rPr lang="ar-SA" sz="3600" b="1" dirty="0" err="1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Simplified Arabic" pitchFamily="2" charset="-78"/>
              </a:rPr>
              <a:t>متغي</a:t>
            </a:r>
            <a:r>
              <a:rPr lang="ar-DZ" sz="3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Simplified Arabic" pitchFamily="2" charset="-78"/>
              </a:rPr>
              <a:t>ر </a:t>
            </a:r>
            <a:r>
              <a:rPr lang="ar-SA" sz="3600" b="1" dirty="0" err="1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Simplified Arabic" pitchFamily="2" charset="-78"/>
              </a:rPr>
              <a:t>ال</a:t>
            </a:r>
            <a:r>
              <a:rPr lang="ar-DZ" sz="3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Simplified Arabic" pitchFamily="2" charset="-78"/>
              </a:rPr>
              <a:t>سن</a:t>
            </a:r>
            <a:r>
              <a:rPr lang="ar-SA" sz="3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Simplified Arabic" pitchFamily="2" charset="-78"/>
              </a:rPr>
              <a:t> و المستوى </a:t>
            </a:r>
            <a:r>
              <a:rPr lang="ar-SA" sz="3600" b="1" dirty="0" err="1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Simplified Arabic" pitchFamily="2" charset="-78"/>
              </a:rPr>
              <a:t>ال</a:t>
            </a:r>
            <a:r>
              <a:rPr lang="ar-DZ" sz="3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Simplified Arabic" pitchFamily="2" charset="-78"/>
              </a:rPr>
              <a:t>تعليمي </a:t>
            </a:r>
            <a:r>
              <a:rPr lang="ar-DZ" sz="3600" b="1" dirty="0" err="1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Simplified Arabic" pitchFamily="2" charset="-78"/>
              </a:rPr>
              <a:t>و</a:t>
            </a:r>
            <a:r>
              <a:rPr lang="ar-DZ" sz="3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Simplified Arabic" pitchFamily="2" charset="-78"/>
              </a:rPr>
              <a:t> الوضعية الاجتماعية </a:t>
            </a:r>
            <a:endParaRPr lang="fr-FR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Arrondir un rectangle avec un coin du même côté 34"/>
          <p:cNvSpPr/>
          <p:nvPr/>
        </p:nvSpPr>
        <p:spPr>
          <a:xfrm>
            <a:off x="3686100" y="22002778"/>
            <a:ext cx="4689612" cy="896300"/>
          </a:xfrm>
          <a:prstGeom prst="round2SameRect">
            <a:avLst>
              <a:gd name="adj1" fmla="val 28893"/>
              <a:gd name="adj2" fmla="val 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ar-DZ" sz="5400" b="1" dirty="0" smtClean="0"/>
              <a:t>أدوات جمع البيانات</a:t>
            </a:r>
            <a:endParaRPr lang="fr-FR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Rectangle à coins arrondis 35"/>
          <p:cNvSpPr/>
          <p:nvPr/>
        </p:nvSpPr>
        <p:spPr>
          <a:xfrm>
            <a:off x="614266" y="22931472"/>
            <a:ext cx="8161691" cy="3888551"/>
          </a:xfrm>
          <a:prstGeom prst="roundRect">
            <a:avLst>
              <a:gd name="adj" fmla="val 4572"/>
            </a:avLst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buFont typeface="Arial" charset="0"/>
              <a:buChar char="•"/>
            </a:pPr>
            <a:r>
              <a:rPr lang="ar-DZ" sz="3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Simplified Arabic" pitchFamily="2" charset="-78"/>
              </a:rPr>
              <a:t>أ</a:t>
            </a:r>
            <a:r>
              <a:rPr lang="ar-SA" sz="3600" b="1" dirty="0" err="1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Simplified Arabic" pitchFamily="2" charset="-78"/>
              </a:rPr>
              <a:t>ستخدمت</a:t>
            </a:r>
            <a:r>
              <a:rPr lang="ar-SA" sz="3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Simplified Arabic" pitchFamily="2" charset="-78"/>
              </a:rPr>
              <a:t> </a:t>
            </a:r>
            <a:r>
              <a:rPr lang="ar-DZ" sz="3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Simplified Arabic" pitchFamily="2" charset="-78"/>
              </a:rPr>
              <a:t>أداتين </a:t>
            </a:r>
            <a:r>
              <a:rPr lang="ar-SA" sz="3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Simplified Arabic" pitchFamily="2" charset="-78"/>
              </a:rPr>
              <a:t>لجمع البيانات </a:t>
            </a:r>
            <a:r>
              <a:rPr lang="ar-DZ" sz="3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Simplified Arabic" pitchFamily="2" charset="-78"/>
              </a:rPr>
              <a:t>:</a:t>
            </a:r>
          </a:p>
          <a:p>
            <a:pPr algn="r" rtl="1"/>
            <a:r>
              <a:rPr lang="ar-DZ" sz="3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Simplified Arabic" pitchFamily="2" charset="-78"/>
              </a:rPr>
              <a:t>1/ </a:t>
            </a:r>
            <a:r>
              <a:rPr lang="ar-SA" sz="3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Simplified Arabic" pitchFamily="2" charset="-78"/>
              </a:rPr>
              <a:t>مقياس </a:t>
            </a:r>
            <a:r>
              <a:rPr lang="ar-DZ" sz="3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Simplified Arabic" pitchFamily="2" charset="-78"/>
              </a:rPr>
              <a:t>تقدير </a:t>
            </a:r>
            <a:r>
              <a:rPr lang="ar-SA" sz="3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Simplified Arabic" pitchFamily="2" charset="-78"/>
              </a:rPr>
              <a:t>الذات </a:t>
            </a:r>
            <a:r>
              <a:rPr lang="ar-DZ" sz="3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Simplified Arabic" pitchFamily="2" charset="-78"/>
              </a:rPr>
              <a:t>و </a:t>
            </a:r>
            <a:r>
              <a:rPr lang="ar-SA" sz="3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Simplified Arabic" pitchFamily="2" charset="-78"/>
              </a:rPr>
              <a:t>مقياس </a:t>
            </a:r>
            <a:r>
              <a:rPr lang="ar-DZ" sz="3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Simplified Arabic" pitchFamily="2" charset="-78"/>
              </a:rPr>
              <a:t>قلق المستقبل </a:t>
            </a:r>
          </a:p>
          <a:p>
            <a:pPr algn="r" rtl="1"/>
            <a:r>
              <a:rPr lang="ar-DZ" sz="3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Simplified Arabic" pitchFamily="2" charset="-78"/>
              </a:rPr>
              <a:t>2/ </a:t>
            </a:r>
            <a:r>
              <a:rPr lang="ar-SA" sz="3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Simplified Arabic" pitchFamily="2" charset="-78"/>
              </a:rPr>
              <a:t>تم الاطمئنان على صدق </a:t>
            </a:r>
            <a:r>
              <a:rPr lang="ar-SA" sz="3600" b="1" dirty="0" err="1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Simplified Arabic" pitchFamily="2" charset="-78"/>
              </a:rPr>
              <a:t>و</a:t>
            </a:r>
            <a:r>
              <a:rPr lang="ar-SA" sz="3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Simplified Arabic" pitchFamily="2" charset="-78"/>
              </a:rPr>
              <a:t> ثبات نتائجه</a:t>
            </a:r>
            <a:r>
              <a:rPr lang="ar-DZ" sz="3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Simplified Arabic" pitchFamily="2" charset="-78"/>
              </a:rPr>
              <a:t>م</a:t>
            </a:r>
            <a:r>
              <a:rPr lang="ar-SA" sz="3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Simplified Arabic" pitchFamily="2" charset="-78"/>
              </a:rPr>
              <a:t>ا في دراسة استطلاعية أجريت على عينة متكونة من </a:t>
            </a:r>
            <a:r>
              <a:rPr lang="ar-DZ" sz="3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Simplified Arabic" pitchFamily="2" charset="-78"/>
              </a:rPr>
              <a:t>60 فرد </a:t>
            </a:r>
            <a:endParaRPr lang="fr-FR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Arrondir un rectangle avec un coin du même côté 36"/>
          <p:cNvSpPr/>
          <p:nvPr/>
        </p:nvSpPr>
        <p:spPr>
          <a:xfrm>
            <a:off x="4471918" y="27289190"/>
            <a:ext cx="4116850" cy="896300"/>
          </a:xfrm>
          <a:prstGeom prst="round2SameRect">
            <a:avLst>
              <a:gd name="adj1" fmla="val 28893"/>
              <a:gd name="adj2" fmla="val 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ar-SA" sz="4400" b="1" dirty="0" smtClean="0"/>
              <a:t>الأساليب الاحصائية</a:t>
            </a:r>
            <a:endParaRPr lang="fr-FR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Rectangle à coins arrondis 37"/>
          <p:cNvSpPr>
            <a:spLocks/>
          </p:cNvSpPr>
          <p:nvPr/>
        </p:nvSpPr>
        <p:spPr>
          <a:xfrm>
            <a:off x="614266" y="28217884"/>
            <a:ext cx="8161691" cy="3429024"/>
          </a:xfrm>
          <a:prstGeom prst="roundRect">
            <a:avLst>
              <a:gd name="adj" fmla="val 4572"/>
            </a:avLst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514350" lvl="0" indent="-514350" algn="r" rtl="1">
              <a:buFont typeface="Wingdings" pitchFamily="2" charset="2"/>
              <a:buChar char="§"/>
            </a:pPr>
            <a:r>
              <a:rPr lang="fr-FR" sz="3600" b="1" dirty="0" smtClean="0"/>
              <a:t>T test </a:t>
            </a:r>
            <a:r>
              <a:rPr lang="ar-DZ" sz="3600" b="1" dirty="0" smtClean="0"/>
              <a:t> للفروق </a:t>
            </a:r>
            <a:endParaRPr lang="fr-FR" sz="3600" b="1" dirty="0"/>
          </a:p>
          <a:p>
            <a:pPr marL="514350" lvl="0" indent="-514350" algn="r" rtl="1">
              <a:buFont typeface="Wingdings" pitchFamily="2" charset="2"/>
              <a:buChar char="§"/>
            </a:pPr>
            <a:r>
              <a:rPr lang="ar-SA" sz="3600" b="1" dirty="0" smtClean="0"/>
              <a:t>معامل الارتباط </a:t>
            </a:r>
            <a:r>
              <a:rPr lang="ar-SA" sz="3600" b="1" dirty="0" err="1" smtClean="0"/>
              <a:t>بيرسون</a:t>
            </a:r>
            <a:endParaRPr lang="fr-FR" sz="3600" b="1" dirty="0"/>
          </a:p>
        </p:txBody>
      </p:sp>
      <p:pic>
        <p:nvPicPr>
          <p:cNvPr id="25" name="Image 24"/>
          <p:cNvPicPr/>
          <p:nvPr/>
        </p:nvPicPr>
        <p:blipFill>
          <a:blip r:embed="rId4" cstate="print"/>
          <a:srcRect t="26418" r="84167"/>
          <a:stretch>
            <a:fillRect/>
          </a:stretch>
        </p:blipFill>
        <p:spPr bwMode="auto">
          <a:xfrm>
            <a:off x="1042894" y="642816"/>
            <a:ext cx="242555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Image 25"/>
          <p:cNvPicPr/>
          <p:nvPr/>
        </p:nvPicPr>
        <p:blipFill>
          <a:blip r:embed="rId4" cstate="print"/>
          <a:srcRect t="26418" r="84167"/>
          <a:stretch>
            <a:fillRect/>
          </a:stretch>
        </p:blipFill>
        <p:spPr bwMode="auto">
          <a:xfrm>
            <a:off x="24903186" y="642816"/>
            <a:ext cx="242555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 descr="C:\Users\MON\Music\Playlists\index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01404" y="6500732"/>
            <a:ext cx="5791999" cy="45720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Picture 6" descr="C:\Users\MON\Music\Playlists\ىمنى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43092" y="6357856"/>
            <a:ext cx="6929486" cy="40719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7" name="Picture 3" descr="C:\Users\MON\Music\Playlists\min-11_27_7_2010_32_4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973832" y="6072104"/>
            <a:ext cx="6715172" cy="43577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9" name="Arrondir un rectangle avec un coin du même côté 38"/>
          <p:cNvSpPr/>
          <p:nvPr/>
        </p:nvSpPr>
        <p:spPr>
          <a:xfrm>
            <a:off x="25117500" y="21645588"/>
            <a:ext cx="2902914" cy="896300"/>
          </a:xfrm>
          <a:prstGeom prst="round2SameRect">
            <a:avLst>
              <a:gd name="adj1" fmla="val 28893"/>
              <a:gd name="adj2" fmla="val 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ar-DZ" sz="5400" b="1" dirty="0" smtClean="0">
                <a:latin typeface="Arial" pitchFamily="34" charset="0"/>
                <a:cs typeface="Arial" pitchFamily="34" charset="0"/>
              </a:rPr>
              <a:t> الفرضيات</a:t>
            </a:r>
            <a:endParaRPr lang="fr-FR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Rectangle à coins arrondis 40"/>
          <p:cNvSpPr>
            <a:spLocks/>
          </p:cNvSpPr>
          <p:nvPr/>
        </p:nvSpPr>
        <p:spPr>
          <a:xfrm>
            <a:off x="18545204" y="22502844"/>
            <a:ext cx="9644045" cy="3643338"/>
          </a:xfrm>
          <a:prstGeom prst="roundRect">
            <a:avLst>
              <a:gd name="adj" fmla="val 2520"/>
            </a:avLst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r" defTabSz="914400" fontAlgn="base">
              <a:spcBef>
                <a:spcPct val="0"/>
              </a:spcBef>
              <a:spcAft>
                <a:spcPct val="0"/>
              </a:spcAft>
            </a:pPr>
            <a:endParaRPr lang="ar-DZ" sz="3600" b="1" dirty="0" smtClean="0">
              <a:solidFill>
                <a:srgbClr val="C00000"/>
              </a:solidFill>
              <a:latin typeface="Simplified Arabic" pitchFamily="18" charset="-78"/>
              <a:ea typeface="Calibri" pitchFamily="34" charset="0"/>
              <a:cs typeface="Simplified Arabic" pitchFamily="18" charset="-78"/>
            </a:endParaRPr>
          </a:p>
          <a:p>
            <a:pPr lvl="0" algn="r" defTabSz="914400" fontAlgn="base">
              <a:spcBef>
                <a:spcPct val="0"/>
              </a:spcBef>
              <a:spcAft>
                <a:spcPct val="0"/>
              </a:spcAft>
            </a:pPr>
            <a:endParaRPr lang="ar-DZ" sz="3600" b="1" dirty="0" smtClean="0">
              <a:solidFill>
                <a:srgbClr val="C00000"/>
              </a:solidFill>
              <a:latin typeface="Simplified Arabic" pitchFamily="18" charset="-78"/>
              <a:ea typeface="Calibri" pitchFamily="34" charset="0"/>
              <a:cs typeface="Simplified Arabic" pitchFamily="18" charset="-78"/>
            </a:endParaRPr>
          </a:p>
          <a:p>
            <a:pPr lvl="0"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ar-DZ" sz="3600" b="1" dirty="0" smtClean="0">
                <a:solidFill>
                  <a:srgbClr val="002060"/>
                </a:solidFill>
                <a:latin typeface="Simplified Arabic" pitchFamily="18" charset="-78"/>
                <a:ea typeface="Calibri" pitchFamily="34" charset="0"/>
                <a:cs typeface="Simplified Arabic" pitchFamily="18" charset="-78"/>
              </a:rPr>
              <a:t>1/ </a:t>
            </a:r>
            <a:r>
              <a:rPr lang="ar-DZ" sz="3600" b="1" dirty="0" smtClean="0">
                <a:solidFill>
                  <a:schemeClr val="tx1"/>
                </a:solidFill>
                <a:latin typeface="Simplified Arabic" pitchFamily="18" charset="-78"/>
                <a:ea typeface="Calibri" pitchFamily="34" charset="0"/>
                <a:cs typeface="Simplified Arabic" pitchFamily="18" charset="-78"/>
              </a:rPr>
              <a:t>توجد فروق ذات دلالة إحصائية في مستوى تقدير الذات </a:t>
            </a:r>
          </a:p>
          <a:p>
            <a:pPr lvl="0"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ar-DZ" sz="3600" b="1" dirty="0" smtClean="0">
                <a:solidFill>
                  <a:schemeClr val="tx1"/>
                </a:solidFill>
                <a:latin typeface="Simplified Arabic" pitchFamily="18" charset="-78"/>
                <a:ea typeface="Calibri" pitchFamily="34" charset="0"/>
                <a:cs typeface="Simplified Arabic" pitchFamily="18" charset="-78"/>
              </a:rPr>
              <a:t>تبعا لمتغير كل من السن والمستوى التعليمي والوضعية الاجتماعية</a:t>
            </a:r>
          </a:p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ar-DZ" sz="3600" b="1" dirty="0" smtClean="0">
                <a:solidFill>
                  <a:srgbClr val="002060"/>
                </a:solidFill>
                <a:latin typeface="Simplified Arabic" pitchFamily="18" charset="-78"/>
                <a:ea typeface="Calibri" pitchFamily="34" charset="0"/>
              </a:rPr>
              <a:t>2/ </a:t>
            </a:r>
            <a:r>
              <a:rPr lang="ar-DZ" sz="3600" b="1" dirty="0" smtClean="0">
                <a:solidFill>
                  <a:schemeClr val="tx1"/>
                </a:solidFill>
                <a:latin typeface="Simplified Arabic" pitchFamily="18" charset="-78"/>
                <a:ea typeface="Calibri" pitchFamily="34" charset="0"/>
              </a:rPr>
              <a:t>توجد فروق ذات دلالة إحصائية في مستوى قلق المستقبل تبعا لمتغير كل من السن والمستوى التعليمي والوضعية الاجتماعية</a:t>
            </a:r>
            <a:endParaRPr lang="fr-FR" sz="7200" b="1" dirty="0" smtClean="0"/>
          </a:p>
          <a:p>
            <a:pPr lvl="0" algn="r" defTabSz="914400" fontAlgn="base">
              <a:spcBef>
                <a:spcPct val="0"/>
              </a:spcBef>
              <a:spcAft>
                <a:spcPct val="0"/>
              </a:spcAft>
            </a:pPr>
            <a:endParaRPr lang="en-US" sz="7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3" name="Picture 11" descr="C:\Users\MON\Music\Playlists\social-anxiety-treatment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544016" y="25717554"/>
            <a:ext cx="8572560" cy="62865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C:\Users\MON\Music\Playlists\alger12_84505050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616906" y="31932660"/>
            <a:ext cx="7072361" cy="40718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" name="Picture 10" descr="C:\Users\MON\Music\Playlists\getImage_thumb[3]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7142" y="31789784"/>
            <a:ext cx="6572296" cy="42147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5" name="Rectangle 44"/>
          <p:cNvSpPr/>
          <p:nvPr/>
        </p:nvSpPr>
        <p:spPr>
          <a:xfrm>
            <a:off x="10972776" y="32361288"/>
            <a:ext cx="184731" cy="12157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fr-FR" dirty="0"/>
          </a:p>
        </p:txBody>
      </p:sp>
      <p:sp>
        <p:nvSpPr>
          <p:cNvPr id="46" name="Arrondir un rectangle avec un coin du même côté 45"/>
          <p:cNvSpPr/>
          <p:nvPr/>
        </p:nvSpPr>
        <p:spPr>
          <a:xfrm>
            <a:off x="10901338" y="33361420"/>
            <a:ext cx="5786478" cy="1110614"/>
          </a:xfrm>
          <a:prstGeom prst="round2SameRect">
            <a:avLst>
              <a:gd name="adj1" fmla="val 28893"/>
              <a:gd name="adj2" fmla="val 0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0" algn="ctr" rtl="1"/>
            <a:r>
              <a:rPr lang="ar-SA" sz="4800" b="1" cap="all" dirty="0" err="1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ال</a:t>
            </a:r>
            <a:r>
              <a:rPr lang="ar-DZ" sz="4800" b="1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موسم الدراسي </a:t>
            </a:r>
            <a:endParaRPr lang="fr-FR" sz="4800" b="1" cap="all" dirty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Arrondir un rectangle avec un coin du même côté 47"/>
          <p:cNvSpPr/>
          <p:nvPr/>
        </p:nvSpPr>
        <p:spPr>
          <a:xfrm>
            <a:off x="9615454" y="34432990"/>
            <a:ext cx="8572560" cy="1571510"/>
          </a:xfrm>
          <a:prstGeom prst="round2Same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DZ" b="1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2015/2014</a:t>
            </a:r>
            <a:endParaRPr lang="fr-F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068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406</TotalTime>
  <Words>416</Words>
  <Application>Microsoft Office PowerPoint</Application>
  <PresentationFormat>Personnalisé</PresentationFormat>
  <Paragraphs>39</Paragraphs>
  <Slides>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Diapositive 1</vt:lpstr>
    </vt:vector>
  </TitlesOfParts>
  <Company>Dee Sign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Salem KACEM</dc:creator>
  <cp:lastModifiedBy>ILYAS</cp:lastModifiedBy>
  <cp:revision>57</cp:revision>
  <dcterms:created xsi:type="dcterms:W3CDTF">2015-02-22T20:19:20Z</dcterms:created>
  <dcterms:modified xsi:type="dcterms:W3CDTF">2015-03-04T08:56:28Z</dcterms:modified>
</cp:coreProperties>
</file>