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8803600" cy="36004500"/>
  <p:notesSz cx="6742113" cy="9872663"/>
  <p:defaultTextStyle>
    <a:defPPr>
      <a:defRPr lang="fr-FR"/>
    </a:defPPr>
    <a:lvl1pPr marL="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1pPr>
    <a:lvl2pPr marL="18516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2pPr>
    <a:lvl3pPr marL="37033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3pPr>
    <a:lvl4pPr marL="55549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4pPr>
    <a:lvl5pPr marL="740664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5pPr>
    <a:lvl6pPr marL="925830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6pPr>
    <a:lvl7pPr marL="1110996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7pPr>
    <a:lvl8pPr marL="1296162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8pPr>
    <a:lvl9pPr marL="14813280" algn="l" defTabSz="3703320" rtl="0" eaLnBrk="1" latinLnBrk="0" hangingPunct="1">
      <a:defRPr sz="73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25" d="100"/>
          <a:sy n="25" d="100"/>
        </p:scale>
        <p:origin x="-258" y="-78"/>
      </p:cViewPr>
      <p:guideLst>
        <p:guide orient="horz" pos="11340"/>
        <p:guide pos="90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2A8EC-7D5E-4D70-875D-AEF781A630CA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90713" y="739775"/>
            <a:ext cx="29606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01543-5594-4867-945E-9246E367195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01543-5594-4867-945E-9246E3671952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160270" y="11184734"/>
            <a:ext cx="24483060" cy="771763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20540" y="20402550"/>
            <a:ext cx="20162520" cy="92011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554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406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258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109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961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4813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12554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57267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0882610" y="1441852"/>
            <a:ext cx="6480810" cy="30720506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1441852"/>
            <a:ext cx="18962370" cy="30720506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0689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1275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75286" y="23136228"/>
            <a:ext cx="24483060" cy="7150894"/>
          </a:xfrm>
        </p:spPr>
        <p:txBody>
          <a:bodyPr anchor="t"/>
          <a:lstStyle>
            <a:lvl1pPr algn="l">
              <a:defRPr sz="162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75286" y="15260246"/>
            <a:ext cx="24483060" cy="7875982"/>
          </a:xfrm>
        </p:spPr>
        <p:txBody>
          <a:bodyPr anchor="b"/>
          <a:lstStyle>
            <a:lvl1pPr marL="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1pPr>
            <a:lvl2pPr marL="185166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2pPr>
            <a:lvl3pPr marL="370332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3pPr>
            <a:lvl4pPr marL="555498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4pPr>
            <a:lvl5pPr marL="740664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5pPr>
            <a:lvl6pPr marL="925830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6pPr>
            <a:lvl7pPr marL="1110996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7pPr>
            <a:lvl8pPr marL="1296162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8pPr>
            <a:lvl9pPr marL="1481328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2729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40180" y="8401053"/>
            <a:ext cx="12721590" cy="23761306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641830" y="8401053"/>
            <a:ext cx="12721590" cy="23761306"/>
          </a:xfrm>
        </p:spPr>
        <p:txBody>
          <a:bodyPr/>
          <a:lstStyle>
            <a:lvl1pPr>
              <a:defRPr sz="11300"/>
            </a:lvl1pPr>
            <a:lvl2pPr>
              <a:defRPr sz="97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44828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8059343"/>
            <a:ext cx="12726592" cy="335875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660" indent="0">
              <a:buNone/>
              <a:defRPr sz="8100" b="1"/>
            </a:lvl2pPr>
            <a:lvl3pPr marL="3703320" indent="0">
              <a:buNone/>
              <a:defRPr sz="7300" b="1"/>
            </a:lvl3pPr>
            <a:lvl4pPr marL="5554980" indent="0">
              <a:buNone/>
              <a:defRPr sz="6500" b="1"/>
            </a:lvl4pPr>
            <a:lvl5pPr marL="7406640" indent="0">
              <a:buNone/>
              <a:defRPr sz="6500" b="1"/>
            </a:lvl5pPr>
            <a:lvl6pPr marL="9258300" indent="0">
              <a:buNone/>
              <a:defRPr sz="6500" b="1"/>
            </a:lvl6pPr>
            <a:lvl7pPr marL="11109960" indent="0">
              <a:buNone/>
              <a:defRPr sz="6500" b="1"/>
            </a:lvl7pPr>
            <a:lvl8pPr marL="12961620" indent="0">
              <a:buNone/>
              <a:defRPr sz="6500" b="1"/>
            </a:lvl8pPr>
            <a:lvl9pPr marL="14813280" indent="0">
              <a:buNone/>
              <a:defRPr sz="6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440180" y="11418094"/>
            <a:ext cx="12726592" cy="20744262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4631830" y="8059343"/>
            <a:ext cx="12731591" cy="3358751"/>
          </a:xfrm>
        </p:spPr>
        <p:txBody>
          <a:bodyPr anchor="b"/>
          <a:lstStyle>
            <a:lvl1pPr marL="0" indent="0">
              <a:buNone/>
              <a:defRPr sz="9700" b="1"/>
            </a:lvl1pPr>
            <a:lvl2pPr marL="1851660" indent="0">
              <a:buNone/>
              <a:defRPr sz="8100" b="1"/>
            </a:lvl2pPr>
            <a:lvl3pPr marL="3703320" indent="0">
              <a:buNone/>
              <a:defRPr sz="7300" b="1"/>
            </a:lvl3pPr>
            <a:lvl4pPr marL="5554980" indent="0">
              <a:buNone/>
              <a:defRPr sz="6500" b="1"/>
            </a:lvl4pPr>
            <a:lvl5pPr marL="7406640" indent="0">
              <a:buNone/>
              <a:defRPr sz="6500" b="1"/>
            </a:lvl5pPr>
            <a:lvl6pPr marL="9258300" indent="0">
              <a:buNone/>
              <a:defRPr sz="6500" b="1"/>
            </a:lvl6pPr>
            <a:lvl7pPr marL="11109960" indent="0">
              <a:buNone/>
              <a:defRPr sz="6500" b="1"/>
            </a:lvl7pPr>
            <a:lvl8pPr marL="12961620" indent="0">
              <a:buNone/>
              <a:defRPr sz="6500" b="1"/>
            </a:lvl8pPr>
            <a:lvl9pPr marL="14813280" indent="0">
              <a:buNone/>
              <a:defRPr sz="6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4631830" y="11418094"/>
            <a:ext cx="12731591" cy="20744262"/>
          </a:xfrm>
        </p:spPr>
        <p:txBody>
          <a:bodyPr/>
          <a:lstStyle>
            <a:lvl1pPr>
              <a:defRPr sz="9700"/>
            </a:lvl1pPr>
            <a:lvl2pPr>
              <a:defRPr sz="8100"/>
            </a:lvl2pPr>
            <a:lvl3pPr>
              <a:defRPr sz="73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7364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54360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18908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40182" y="1433512"/>
            <a:ext cx="9476186" cy="6100763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261407" y="1433515"/>
            <a:ext cx="16102013" cy="30728843"/>
          </a:xfrm>
        </p:spPr>
        <p:txBody>
          <a:bodyPr/>
          <a:lstStyle>
            <a:lvl1pPr>
              <a:defRPr sz="13000"/>
            </a:lvl1pPr>
            <a:lvl2pPr>
              <a:defRPr sz="11300"/>
            </a:lvl2pPr>
            <a:lvl3pPr>
              <a:defRPr sz="97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40182" y="7534278"/>
            <a:ext cx="9476186" cy="24628081"/>
          </a:xfrm>
        </p:spPr>
        <p:txBody>
          <a:bodyPr/>
          <a:lstStyle>
            <a:lvl1pPr marL="0" indent="0">
              <a:buNone/>
              <a:defRPr sz="5700"/>
            </a:lvl1pPr>
            <a:lvl2pPr marL="1851660" indent="0">
              <a:buNone/>
              <a:defRPr sz="4900"/>
            </a:lvl2pPr>
            <a:lvl3pPr marL="3703320" indent="0">
              <a:buNone/>
              <a:defRPr sz="4100"/>
            </a:lvl3pPr>
            <a:lvl4pPr marL="5554980" indent="0">
              <a:buNone/>
              <a:defRPr sz="3600"/>
            </a:lvl4pPr>
            <a:lvl5pPr marL="7406640" indent="0">
              <a:buNone/>
              <a:defRPr sz="3600"/>
            </a:lvl5pPr>
            <a:lvl6pPr marL="9258300" indent="0">
              <a:buNone/>
              <a:defRPr sz="3600"/>
            </a:lvl6pPr>
            <a:lvl7pPr marL="11109960" indent="0">
              <a:buNone/>
              <a:defRPr sz="3600"/>
            </a:lvl7pPr>
            <a:lvl8pPr marL="12961620" indent="0">
              <a:buNone/>
              <a:defRPr sz="3600"/>
            </a:lvl8pPr>
            <a:lvl9pPr marL="14813280" indent="0">
              <a:buNone/>
              <a:defRPr sz="36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02286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45707" y="25203150"/>
            <a:ext cx="17282160" cy="2975375"/>
          </a:xfrm>
        </p:spPr>
        <p:txBody>
          <a:bodyPr anchor="b"/>
          <a:lstStyle>
            <a:lvl1pPr algn="l">
              <a:defRPr sz="81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645707" y="3217069"/>
            <a:ext cx="17282160" cy="21602700"/>
          </a:xfrm>
        </p:spPr>
        <p:txBody>
          <a:bodyPr/>
          <a:lstStyle>
            <a:lvl1pPr marL="0" indent="0">
              <a:buNone/>
              <a:defRPr sz="13000"/>
            </a:lvl1pPr>
            <a:lvl2pPr marL="1851660" indent="0">
              <a:buNone/>
              <a:defRPr sz="11300"/>
            </a:lvl2pPr>
            <a:lvl3pPr marL="3703320" indent="0">
              <a:buNone/>
              <a:defRPr sz="9700"/>
            </a:lvl3pPr>
            <a:lvl4pPr marL="5554980" indent="0">
              <a:buNone/>
              <a:defRPr sz="8100"/>
            </a:lvl4pPr>
            <a:lvl5pPr marL="7406640" indent="0">
              <a:buNone/>
              <a:defRPr sz="8100"/>
            </a:lvl5pPr>
            <a:lvl6pPr marL="9258300" indent="0">
              <a:buNone/>
              <a:defRPr sz="8100"/>
            </a:lvl6pPr>
            <a:lvl7pPr marL="11109960" indent="0">
              <a:buNone/>
              <a:defRPr sz="8100"/>
            </a:lvl7pPr>
            <a:lvl8pPr marL="12961620" indent="0">
              <a:buNone/>
              <a:defRPr sz="8100"/>
            </a:lvl8pPr>
            <a:lvl9pPr marL="14813280" indent="0">
              <a:buNone/>
              <a:defRPr sz="8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645707" y="28178524"/>
            <a:ext cx="17282160" cy="4225526"/>
          </a:xfrm>
        </p:spPr>
        <p:txBody>
          <a:bodyPr/>
          <a:lstStyle>
            <a:lvl1pPr marL="0" indent="0">
              <a:buNone/>
              <a:defRPr sz="5700"/>
            </a:lvl1pPr>
            <a:lvl2pPr marL="1851660" indent="0">
              <a:buNone/>
              <a:defRPr sz="4900"/>
            </a:lvl2pPr>
            <a:lvl3pPr marL="3703320" indent="0">
              <a:buNone/>
              <a:defRPr sz="4100"/>
            </a:lvl3pPr>
            <a:lvl4pPr marL="5554980" indent="0">
              <a:buNone/>
              <a:defRPr sz="3600"/>
            </a:lvl4pPr>
            <a:lvl5pPr marL="7406640" indent="0">
              <a:buNone/>
              <a:defRPr sz="3600"/>
            </a:lvl5pPr>
            <a:lvl6pPr marL="9258300" indent="0">
              <a:buNone/>
              <a:defRPr sz="3600"/>
            </a:lvl6pPr>
            <a:lvl7pPr marL="11109960" indent="0">
              <a:buNone/>
              <a:defRPr sz="3600"/>
            </a:lvl7pPr>
            <a:lvl8pPr marL="12961620" indent="0">
              <a:buNone/>
              <a:defRPr sz="3600"/>
            </a:lvl8pPr>
            <a:lvl9pPr marL="14813280" indent="0">
              <a:buNone/>
              <a:defRPr sz="36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722300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440180" y="1441850"/>
            <a:ext cx="25923240" cy="6000750"/>
          </a:xfrm>
          <a:prstGeom prst="rect">
            <a:avLst/>
          </a:prstGeom>
        </p:spPr>
        <p:txBody>
          <a:bodyPr vert="horz" lIns="370332" tIns="185166" rIns="370332" bIns="185166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440180" y="8401053"/>
            <a:ext cx="25923240" cy="23761306"/>
          </a:xfrm>
          <a:prstGeom prst="rect">
            <a:avLst/>
          </a:prstGeom>
        </p:spPr>
        <p:txBody>
          <a:bodyPr vert="horz" lIns="370332" tIns="185166" rIns="370332" bIns="185166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440180" y="33370840"/>
            <a:ext cx="67208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l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9B532-B798-4A51-9875-4B425E4C4613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841230" y="33370840"/>
            <a:ext cx="91211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ct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0642580" y="33370840"/>
            <a:ext cx="6720840" cy="1916906"/>
          </a:xfrm>
          <a:prstGeom prst="rect">
            <a:avLst/>
          </a:prstGeom>
        </p:spPr>
        <p:txBody>
          <a:bodyPr vert="horz" lIns="370332" tIns="185166" rIns="370332" bIns="185166" rtlCol="0" anchor="ctr"/>
          <a:lstStyle>
            <a:lvl1pPr algn="r">
              <a:defRPr sz="4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C9755-0E10-4026-9109-DD396A4F599B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9332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703320" rtl="0" eaLnBrk="1" latinLnBrk="0" hangingPunct="1">
        <a:spcBef>
          <a:spcPct val="0"/>
        </a:spcBef>
        <a:buNone/>
        <a:defRPr sz="17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8745" indent="-1388745" algn="l" defTabSz="3703320" rtl="0" eaLnBrk="1" latinLnBrk="0" hangingPunct="1">
        <a:spcBef>
          <a:spcPct val="20000"/>
        </a:spcBef>
        <a:buFont typeface="Arial" pitchFamily="34" charset="0"/>
        <a:buChar char="•"/>
        <a:defRPr sz="13000" kern="1200">
          <a:solidFill>
            <a:schemeClr val="tx1"/>
          </a:solidFill>
          <a:latin typeface="+mn-lt"/>
          <a:ea typeface="+mn-ea"/>
          <a:cs typeface="+mn-cs"/>
        </a:defRPr>
      </a:lvl1pPr>
      <a:lvl2pPr marL="3008948" indent="-1157288" algn="l" defTabSz="3703320" rtl="0" eaLnBrk="1" latinLnBrk="0" hangingPunct="1">
        <a:spcBef>
          <a:spcPct val="20000"/>
        </a:spcBef>
        <a:buFont typeface="Arial" pitchFamily="34" charset="0"/>
        <a:buChar char="–"/>
        <a:defRPr sz="11300" kern="1200">
          <a:solidFill>
            <a:schemeClr val="tx1"/>
          </a:solidFill>
          <a:latin typeface="+mn-lt"/>
          <a:ea typeface="+mn-ea"/>
          <a:cs typeface="+mn-cs"/>
        </a:defRPr>
      </a:lvl2pPr>
      <a:lvl3pPr marL="462915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97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0" indent="-925830" algn="l" defTabSz="3703320" rtl="0" eaLnBrk="1" latinLnBrk="0" hangingPunct="1">
        <a:spcBef>
          <a:spcPct val="20000"/>
        </a:spcBef>
        <a:buFont typeface="Arial" pitchFamily="34" charset="0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32470" indent="-925830" algn="l" defTabSz="3703320" rtl="0" eaLnBrk="1" latinLnBrk="0" hangingPunct="1">
        <a:spcBef>
          <a:spcPct val="20000"/>
        </a:spcBef>
        <a:buFont typeface="Arial" pitchFamily="34" charset="0"/>
        <a:buChar char="»"/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18413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03579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388745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5739110" indent="-925830" algn="l" defTabSz="3703320" rtl="0" eaLnBrk="1" latinLnBrk="0" hangingPunct="1">
        <a:spcBef>
          <a:spcPct val="20000"/>
        </a:spcBef>
        <a:buFont typeface="Arial" pitchFamily="34" charset="0"/>
        <a:buChar char="•"/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1pPr>
      <a:lvl2pPr marL="185166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2pPr>
      <a:lvl3pPr marL="370332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3pPr>
      <a:lvl4pPr marL="555498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25830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110996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96162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813280" algn="l" defTabSz="3703320" rtl="0" eaLnBrk="1" latinLnBrk="0" hangingPunct="1"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614266" y="1214320"/>
            <a:ext cx="27214408" cy="6926640"/>
          </a:xfrm>
          <a:prstGeom prst="roundRect">
            <a:avLst>
              <a:gd name="adj" fmla="val 5456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tIns="936000" bIns="0" rtlCol="0">
            <a:spAutoFit/>
          </a:bodyPr>
          <a:lstStyle/>
          <a:p>
            <a:pPr algn="ctr" rtl="1"/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جامعة قاصدي </a:t>
            </a:r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مرباح ورقلة</a:t>
            </a:r>
            <a:endParaRPr lang="ar-DZ" sz="4400" b="1" dirty="0" smtClean="0"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  <a:p>
            <a:pPr algn="ctr" rtl="1"/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كلية العلوم الإنسانية والاجتماعية </a:t>
            </a:r>
          </a:p>
          <a:p>
            <a:pPr algn="ctr" rtl="1"/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قسم علم النفس وعلوم </a:t>
            </a:r>
            <a:r>
              <a:rPr lang="ar-DZ" sz="44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تربية</a:t>
            </a:r>
            <a:endParaRPr lang="fr-FR" sz="4400" b="1" dirty="0" smtClean="0"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  <a:p>
            <a:pPr algn="ctr" rtl="1"/>
            <a:endParaRPr lang="ar-DZ" sz="4000" b="1" dirty="0" smtClean="0"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  <a:p>
            <a:pPr algn="ctr" rtl="1"/>
            <a:r>
              <a:rPr lang="ar-DZ" sz="6600" b="1" dirty="0" err="1" smtClean="0">
                <a:latin typeface="Simplified Arabic" pitchFamily="18" charset="-78"/>
                <a:cs typeface="Simplified Arabic" pitchFamily="18" charset="-78"/>
              </a:rPr>
              <a:t>الافكار</a:t>
            </a:r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اللاعقلانية لدى المكتئبين</a:t>
            </a:r>
            <a:endParaRPr lang="fr-FR" sz="66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ctr" rtl="1"/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دراسة </a:t>
            </a:r>
            <a:r>
              <a:rPr lang="ar-DZ" sz="6600" b="1" dirty="0" err="1" smtClean="0">
                <a:latin typeface="Simplified Arabic" pitchFamily="18" charset="-78"/>
                <a:cs typeface="Simplified Arabic" pitchFamily="18" charset="-78"/>
              </a:rPr>
              <a:t>عيادية</a:t>
            </a:r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لـ:05 </a:t>
            </a:r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حالات "</a:t>
            </a:r>
            <a:r>
              <a:rPr lang="ar-DZ" sz="6600" b="1" dirty="0" err="1" smtClean="0">
                <a:latin typeface="Simplified Arabic" pitchFamily="18" charset="-78"/>
                <a:cs typeface="Simplified Arabic" pitchFamily="18" charset="-78"/>
              </a:rPr>
              <a:t>بتقرت</a:t>
            </a:r>
            <a:r>
              <a:rPr lang="ar-DZ" sz="6600" b="1" dirty="0" smtClean="0">
                <a:latin typeface="Simplified Arabic" pitchFamily="18" charset="-78"/>
                <a:cs typeface="Simplified Arabic" pitchFamily="18" charset="-78"/>
              </a:rPr>
              <a:t>"</a:t>
            </a:r>
            <a:endParaRPr lang="fr-FR" sz="66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algn="r" rtl="1">
              <a:lnSpc>
                <a:spcPct val="150000"/>
              </a:lnSpc>
            </a:pP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إعداد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: </a:t>
            </a:r>
            <a:r>
              <a:rPr lang="ar-DZ" sz="4800" b="1" dirty="0" err="1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عويشات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 سعدية  </a:t>
            </a:r>
            <a:r>
              <a:rPr lang="fr-FR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                                                                                  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إشراف 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الأستاذة:د. </a:t>
            </a:r>
            <a:r>
              <a:rPr lang="ar-DZ" sz="4800" b="1" dirty="0" smtClean="0">
                <a:latin typeface="Adobe Arabic" pitchFamily="18" charset="-78"/>
                <a:ea typeface="AGA Rasheeq V.2 رشيق" pitchFamily="2" charset="-78"/>
                <a:cs typeface="Adobe Arabic" pitchFamily="18" charset="-78"/>
              </a:rPr>
              <a:t>محمدي فوزية </a:t>
            </a:r>
            <a:endParaRPr lang="ar-DZ" sz="4800" b="1" dirty="0" smtClean="0">
              <a:latin typeface="Adobe Arabic" pitchFamily="18" charset="-78"/>
              <a:ea typeface="AGA Rasheeq V.2 رشيق" pitchFamily="2" charset="-78"/>
              <a:cs typeface="Adobe Arabic" pitchFamily="18" charset="-78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104656" y="34864316"/>
            <a:ext cx="19586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4000" b="1" dirty="0" smtClean="0">
                <a:solidFill>
                  <a:schemeClr val="tx2"/>
                </a:solidFill>
                <a:latin typeface="Arial" pitchFamily="34" charset="0"/>
                <a:ea typeface="AGA Rasheeq V.2 رشيق" pitchFamily="2" charset="-78"/>
                <a:cs typeface="Arial" pitchFamily="34" charset="0"/>
              </a:rPr>
              <a:t>الموسم الجامعي : 2014</a:t>
            </a:r>
            <a:r>
              <a:rPr lang="fr-FR" sz="4000" b="1" dirty="0" smtClean="0">
                <a:solidFill>
                  <a:schemeClr val="tx2"/>
                </a:solidFill>
                <a:latin typeface="Arial" pitchFamily="34" charset="0"/>
                <a:ea typeface="AGA Rasheeq V.2 رشيق" pitchFamily="2" charset="-78"/>
                <a:cs typeface="Arial" pitchFamily="34" charset="0"/>
              </a:rPr>
              <a:t> </a:t>
            </a:r>
            <a:r>
              <a:rPr lang="ar-DZ" sz="4000" b="1" dirty="0" smtClean="0">
                <a:solidFill>
                  <a:schemeClr val="tx2"/>
                </a:solidFill>
                <a:latin typeface="Arial" pitchFamily="34" charset="0"/>
                <a:ea typeface="AGA Rasheeq V.2 رشيق" pitchFamily="2" charset="-78"/>
                <a:cs typeface="Arial" pitchFamily="34" charset="0"/>
              </a:rPr>
              <a:t>/</a:t>
            </a:r>
            <a:r>
              <a:rPr lang="fr-FR" sz="4000" b="1" dirty="0" smtClean="0">
                <a:solidFill>
                  <a:schemeClr val="tx2"/>
                </a:solidFill>
                <a:latin typeface="Arial" pitchFamily="34" charset="0"/>
                <a:ea typeface="AGA Rasheeq V.2 رشيق" pitchFamily="2" charset="-78"/>
                <a:cs typeface="Arial" pitchFamily="34" charset="0"/>
              </a:rPr>
              <a:t> </a:t>
            </a:r>
            <a:r>
              <a:rPr lang="ar-DZ" sz="4000" b="1" dirty="0" smtClean="0">
                <a:solidFill>
                  <a:schemeClr val="tx2"/>
                </a:solidFill>
                <a:latin typeface="Arial" pitchFamily="34" charset="0"/>
                <a:ea typeface="AGA Rasheeq V.2 رشيق" pitchFamily="2" charset="-78"/>
                <a:cs typeface="Arial" pitchFamily="34" charset="0"/>
              </a:rPr>
              <a:t>2015</a:t>
            </a:r>
            <a:endParaRPr lang="fr-FR" sz="4000" dirty="0">
              <a:solidFill>
                <a:schemeClr val="tx2"/>
              </a:solidFill>
              <a:latin typeface="Arial" pitchFamily="34" charset="0"/>
              <a:ea typeface="AGA Rasheeq V.2 رشيق" pitchFamily="2" charset="-78"/>
              <a:cs typeface="Arial" pitchFamily="34" charset="0"/>
            </a:endParaRPr>
          </a:p>
        </p:txBody>
      </p:sp>
      <p:sp>
        <p:nvSpPr>
          <p:cNvPr id="16" name="Arrondir un rectangle avec un coin du même côté 15"/>
          <p:cNvSpPr/>
          <p:nvPr/>
        </p:nvSpPr>
        <p:spPr>
          <a:xfrm>
            <a:off x="23260112" y="8000930"/>
            <a:ext cx="4164494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ar-DZ" sz="6000" b="1" dirty="0">
                <a:latin typeface="Arial" pitchFamily="34" charset="0"/>
                <a:cs typeface="Arial" pitchFamily="34" charset="0"/>
              </a:rPr>
              <a:t>الإشكالية</a:t>
            </a:r>
            <a:endParaRPr lang="fr-F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à coins arrondis 16"/>
          <p:cNvSpPr/>
          <p:nvPr/>
        </p:nvSpPr>
        <p:spPr>
          <a:xfrm>
            <a:off x="792288" y="9001062"/>
            <a:ext cx="27214408" cy="6000792"/>
          </a:xfrm>
          <a:prstGeom prst="roundRect">
            <a:avLst>
              <a:gd name="adj" fmla="val 4572"/>
            </a:avLst>
          </a:prstGeom>
          <a:solidFill>
            <a:schemeClr val="bg1">
              <a:alpha val="30196"/>
            </a:schemeClr>
          </a:solidFill>
          <a:ln w="76200">
            <a:solidFill>
              <a:schemeClr val="accent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/>
            <a:r>
              <a:rPr lang="ar-DZ" sz="4800" b="1" dirty="0" smtClean="0"/>
              <a:t>تؤكد البحوث المعرفية </a:t>
            </a:r>
            <a:r>
              <a:rPr lang="ar-DZ" sz="4800" b="1" dirty="0" err="1" smtClean="0"/>
              <a:t>اهمية</a:t>
            </a:r>
            <a:r>
              <a:rPr lang="ar-DZ" sz="4800" b="1" dirty="0" smtClean="0"/>
              <a:t> معالجة المعلومات في </a:t>
            </a:r>
            <a:r>
              <a:rPr lang="ar-DZ" sz="4800" b="1" dirty="0" err="1" smtClean="0"/>
              <a:t>الاعراض</a:t>
            </a:r>
            <a:r>
              <a:rPr lang="ar-DZ" sz="4800" b="1" dirty="0" smtClean="0"/>
              <a:t> الاكتئابية ،و </a:t>
            </a:r>
            <a:r>
              <a:rPr lang="ar-DZ" sz="4800" b="1" dirty="0" err="1" smtClean="0"/>
              <a:t>وفقا</a:t>
            </a:r>
            <a:r>
              <a:rPr lang="ar-DZ" sz="4800" b="1" dirty="0" smtClean="0"/>
              <a:t> لهذه النظريات فان المعارف ذات </a:t>
            </a:r>
            <a:r>
              <a:rPr lang="ar-DZ" sz="4800" b="1" dirty="0" err="1" smtClean="0"/>
              <a:t>الاساس</a:t>
            </a:r>
            <a:r>
              <a:rPr lang="ar-DZ" sz="4800" b="1" dirty="0" smtClean="0"/>
              <a:t> السلبي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</a:t>
            </a:r>
            <a:r>
              <a:rPr lang="ar-DZ" sz="4800" b="1" dirty="0" err="1" smtClean="0"/>
              <a:t>اللامنطقي</a:t>
            </a:r>
            <a:r>
              <a:rPr lang="ar-DZ" sz="4800" b="1" dirty="0" smtClean="0"/>
              <a:t> و غير الموضوعي تعد العملية البؤرية في الاكتئاب ،و تنعكس هذه العملية في المثلث المعرفي للاكتئاب فالمرضى  المكتئبين لديهم رؤية نمطية سلبية </a:t>
            </a:r>
            <a:r>
              <a:rPr lang="ar-DZ" sz="4800" b="1" dirty="0" err="1" smtClean="0"/>
              <a:t>لانفسهم</a:t>
            </a:r>
            <a:r>
              <a:rPr lang="ar-DZ" sz="4800" b="1" dirty="0" smtClean="0"/>
              <a:t> و لبيئتهم ،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للمستقبل وهم يعتبرون </a:t>
            </a:r>
            <a:r>
              <a:rPr lang="ar-DZ" sz="4800" b="1" dirty="0" err="1" smtClean="0"/>
              <a:t>انفسهم</a:t>
            </a:r>
            <a:r>
              <a:rPr lang="ar-DZ" sz="4800" b="1" dirty="0" smtClean="0"/>
              <a:t> بلا  قيمة ،و غير ملائمين ، وعاجزين ، ويعتبرون بيئتهم غير ودية، مقيمة لعوائق لا يمكن التغلب عليها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تؤدي </a:t>
            </a:r>
            <a:r>
              <a:rPr lang="ar-DZ" sz="4800" b="1" dirty="0" err="1" smtClean="0"/>
              <a:t>الى</a:t>
            </a:r>
            <a:r>
              <a:rPr lang="ar-DZ" sz="4800" b="1" dirty="0" smtClean="0"/>
              <a:t> الفشل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الخسران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يرون ان المستقبل بلا </a:t>
            </a:r>
            <a:r>
              <a:rPr lang="ar-DZ" sz="4800" b="1" dirty="0" err="1" smtClean="0"/>
              <a:t>امل</a:t>
            </a:r>
            <a:r>
              <a:rPr lang="ar-DZ" sz="4800" b="1" dirty="0" smtClean="0"/>
              <a:t> ،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يشوه المرضى المكتئبين بشكل متسق رؤيتهم </a:t>
            </a:r>
            <a:r>
              <a:rPr lang="ar-DZ" sz="4800" b="1" dirty="0" err="1" smtClean="0"/>
              <a:t>للاحداث</a:t>
            </a:r>
            <a:r>
              <a:rPr lang="ar-DZ" sz="4800" b="1" dirty="0" smtClean="0"/>
              <a:t> ، وتعبر تلك الانحرافات عن تشويه </a:t>
            </a:r>
            <a:r>
              <a:rPr lang="ar-DZ" sz="4800" b="1" dirty="0" err="1" smtClean="0"/>
              <a:t>و</a:t>
            </a:r>
            <a:r>
              <a:rPr lang="ar-DZ" sz="4800" b="1" dirty="0" smtClean="0"/>
              <a:t> انحراف في العمليات المنطقية للتفكير التي يستخدمها </a:t>
            </a:r>
            <a:r>
              <a:rPr lang="ar-DZ" sz="4800" b="1" dirty="0" err="1" smtClean="0"/>
              <a:t>الافراد</a:t>
            </a:r>
            <a:r>
              <a:rPr lang="ar-DZ" sz="4800" b="1" dirty="0" smtClean="0"/>
              <a:t> عادة.</a:t>
            </a:r>
            <a:endParaRPr lang="fr-FR" sz="4800" b="1" dirty="0"/>
          </a:p>
        </p:txBody>
      </p:sp>
      <p:sp>
        <p:nvSpPr>
          <p:cNvPr id="19" name="Arrondir un rectangle avec un coin du même côté 18"/>
          <p:cNvSpPr/>
          <p:nvPr/>
        </p:nvSpPr>
        <p:spPr>
          <a:xfrm>
            <a:off x="25629292" y="15644796"/>
            <a:ext cx="3031432" cy="967738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>
                <a:latin typeface="Arial" pitchFamily="34" charset="0"/>
                <a:cs typeface="Arial" pitchFamily="34" charset="0"/>
              </a:rPr>
              <a:t>التساؤلات 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à coins arrondis 19"/>
          <p:cNvSpPr>
            <a:spLocks/>
          </p:cNvSpPr>
          <p:nvPr/>
        </p:nvSpPr>
        <p:spPr>
          <a:xfrm>
            <a:off x="21545600" y="16635214"/>
            <a:ext cx="7115124" cy="7253386"/>
          </a:xfrm>
          <a:prstGeom prst="roundRect">
            <a:avLst>
              <a:gd name="adj" fmla="val 2520"/>
            </a:avLst>
          </a:prstGeom>
          <a:solidFill>
            <a:schemeClr val="bg1">
              <a:alpha val="30196"/>
            </a:schemeClr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4400" b="1" dirty="0" smtClean="0"/>
              <a:t>التساؤل العام:</a:t>
            </a:r>
            <a:endParaRPr lang="ar-DZ" sz="4400" dirty="0" smtClean="0"/>
          </a:p>
          <a:p>
            <a:pPr algn="r" rtl="1">
              <a:buFont typeface="Wingdings" pitchFamily="2" charset="2"/>
              <a:buChar char="ü"/>
            </a:pPr>
            <a:r>
              <a:rPr lang="ar-DZ" sz="4400" dirty="0" err="1" smtClean="0"/>
              <a:t>ماهي</a:t>
            </a:r>
            <a:r>
              <a:rPr lang="ar-DZ" sz="4400" dirty="0" smtClean="0"/>
              <a:t> </a:t>
            </a:r>
            <a:r>
              <a:rPr lang="ar-DZ" sz="4400" dirty="0" smtClean="0"/>
              <a:t>ابرز </a:t>
            </a:r>
            <a:r>
              <a:rPr lang="ar-DZ" sz="4400" dirty="0" err="1" smtClean="0"/>
              <a:t>الافكار</a:t>
            </a:r>
            <a:r>
              <a:rPr lang="ar-DZ" sz="4400" dirty="0" smtClean="0"/>
              <a:t> اللاعقلانية لدى المكتئبين بمدينة تقرت؟</a:t>
            </a:r>
            <a:endParaRPr lang="fr-FR" sz="4400" dirty="0" smtClean="0"/>
          </a:p>
          <a:p>
            <a:pPr algn="r" rtl="1"/>
            <a:r>
              <a:rPr lang="ar-DZ" sz="4400" b="1" dirty="0" smtClean="0"/>
              <a:t>.التساؤلات الجزئية:</a:t>
            </a:r>
            <a:endParaRPr lang="fr-FR" sz="4400" dirty="0" smtClean="0"/>
          </a:p>
          <a:p>
            <a:pPr algn="r" rtl="1">
              <a:buFont typeface="Wingdings" pitchFamily="2" charset="2"/>
              <a:buChar char="ü"/>
            </a:pPr>
            <a:r>
              <a:rPr lang="ar-DZ" sz="4400" dirty="0" smtClean="0"/>
              <a:t>ما </a:t>
            </a:r>
            <a:r>
              <a:rPr lang="ar-DZ" sz="4400" dirty="0" smtClean="0"/>
              <a:t>مستوى الاكتئاب لدى المكتئبين بمدينة تقرت؟</a:t>
            </a:r>
            <a:endParaRPr lang="fr-FR" sz="4400" dirty="0" smtClean="0"/>
          </a:p>
          <a:p>
            <a:pPr algn="r" rtl="1">
              <a:buFont typeface="Wingdings" pitchFamily="2" charset="2"/>
              <a:buChar char="ü"/>
            </a:pPr>
            <a:r>
              <a:rPr lang="ar-DZ" sz="4400" dirty="0" err="1" smtClean="0"/>
              <a:t>مامستوى</a:t>
            </a:r>
            <a:r>
              <a:rPr lang="ar-DZ" sz="4400" dirty="0" smtClean="0"/>
              <a:t> </a:t>
            </a:r>
            <a:r>
              <a:rPr lang="ar-DZ" sz="4400" dirty="0" smtClean="0"/>
              <a:t>الاكتئاب لدى المكتئبين بمدينة تقرت؟</a:t>
            </a:r>
            <a:endParaRPr lang="fr-FR" sz="4400" dirty="0" smtClean="0"/>
          </a:p>
          <a:p>
            <a:pPr algn="r" rtl="1">
              <a:buFont typeface="Wingdings" pitchFamily="2" charset="2"/>
              <a:buChar char="ü"/>
            </a:pPr>
            <a:r>
              <a:rPr lang="ar-DZ" sz="4400" dirty="0" smtClean="0"/>
              <a:t>هل </a:t>
            </a:r>
            <a:r>
              <a:rPr lang="ar-DZ" sz="4400" dirty="0" smtClean="0"/>
              <a:t>تختلف </a:t>
            </a:r>
            <a:r>
              <a:rPr lang="ar-DZ" sz="4400" dirty="0" err="1" smtClean="0"/>
              <a:t>الافكار</a:t>
            </a:r>
            <a:r>
              <a:rPr lang="ar-DZ" sz="4400" dirty="0" smtClean="0"/>
              <a:t> اللاعقلانية </a:t>
            </a:r>
            <a:r>
              <a:rPr lang="ar-DZ" sz="4400" dirty="0" err="1" smtClean="0"/>
              <a:t>لدىة</a:t>
            </a:r>
            <a:r>
              <a:rPr lang="ar-DZ" sz="4400" dirty="0" smtClean="0"/>
              <a:t> المكتئبين بين الذكور </a:t>
            </a:r>
            <a:r>
              <a:rPr lang="ar-DZ" sz="4400" dirty="0" err="1" smtClean="0"/>
              <a:t>و</a:t>
            </a:r>
            <a:r>
              <a:rPr lang="ar-DZ" sz="4400" dirty="0" smtClean="0"/>
              <a:t> </a:t>
            </a:r>
            <a:r>
              <a:rPr lang="ar-DZ" sz="4400" dirty="0" err="1" smtClean="0"/>
              <a:t>الاناث</a:t>
            </a:r>
            <a:r>
              <a:rPr lang="ar-DZ" sz="4400" dirty="0" smtClean="0"/>
              <a:t>؟</a:t>
            </a:r>
            <a:endParaRPr lang="fr-FR" sz="4400" dirty="0" smtClean="0"/>
          </a:p>
          <a:p>
            <a:pPr algn="r" rtl="1"/>
            <a:endParaRPr lang="fr-FR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rrondir un rectangle avec un coin du même côté 20"/>
          <p:cNvSpPr/>
          <p:nvPr/>
        </p:nvSpPr>
        <p:spPr>
          <a:xfrm>
            <a:off x="24014636" y="25563090"/>
            <a:ext cx="4199469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أهداف </a:t>
            </a:r>
            <a:r>
              <a:rPr lang="ar-DZ" sz="5400" b="1" dirty="0"/>
              <a:t>الدراسة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à coins arrondis 21"/>
          <p:cNvSpPr>
            <a:spLocks/>
          </p:cNvSpPr>
          <p:nvPr/>
        </p:nvSpPr>
        <p:spPr>
          <a:xfrm>
            <a:off x="21331286" y="26469488"/>
            <a:ext cx="7215238" cy="8535005"/>
          </a:xfrm>
          <a:prstGeom prst="roundRect">
            <a:avLst>
              <a:gd name="adj" fmla="val 3419"/>
            </a:avLst>
          </a:prstGeom>
          <a:solidFill>
            <a:srgbClr val="FFFFFF">
              <a:alpha val="30196"/>
            </a:srgbClr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>
              <a:buFont typeface="Wingdings" pitchFamily="2" charset="2"/>
              <a:buChar char="ü"/>
            </a:pPr>
            <a:r>
              <a:rPr lang="ar-DZ" sz="4400" dirty="0" err="1" smtClean="0"/>
              <a:t>الاجابة</a:t>
            </a:r>
            <a:r>
              <a:rPr lang="ar-DZ" sz="4400" dirty="0" smtClean="0"/>
              <a:t> </a:t>
            </a:r>
            <a:r>
              <a:rPr lang="ar-DZ" sz="4400" dirty="0" smtClean="0"/>
              <a:t>على تساؤلات الدراسة.</a:t>
            </a:r>
            <a:endParaRPr lang="fr-FR" sz="44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معرفة </a:t>
            </a:r>
            <a:r>
              <a:rPr lang="ar-DZ" sz="4400" dirty="0" err="1" smtClean="0"/>
              <a:t>الافكار</a:t>
            </a:r>
            <a:r>
              <a:rPr lang="ar-DZ" sz="4400" dirty="0" smtClean="0"/>
              <a:t> اللاعقلانية لدى عينة الدراسة.</a:t>
            </a:r>
            <a:endParaRPr lang="fr-FR" sz="44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الكشف </a:t>
            </a:r>
            <a:r>
              <a:rPr lang="ar-DZ" sz="4400" dirty="0" smtClean="0"/>
              <a:t>عن مدى انتشار </a:t>
            </a:r>
            <a:r>
              <a:rPr lang="ar-DZ" sz="4400" dirty="0" err="1" smtClean="0"/>
              <a:t>الافكار</a:t>
            </a:r>
            <a:r>
              <a:rPr lang="ar-DZ" sz="4400" dirty="0" smtClean="0"/>
              <a:t> اللاعقلانية لدى عينة الدراسة.</a:t>
            </a:r>
            <a:endParaRPr lang="fr-FR" sz="44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الكشف </a:t>
            </a:r>
            <a:r>
              <a:rPr lang="ar-DZ" sz="4400" dirty="0" smtClean="0"/>
              <a:t>عن </a:t>
            </a:r>
            <a:r>
              <a:rPr lang="ar-DZ" sz="4400" dirty="0" err="1" smtClean="0"/>
              <a:t>الافكار</a:t>
            </a:r>
            <a:r>
              <a:rPr lang="ar-DZ" sz="4400" dirty="0" smtClean="0"/>
              <a:t> اللاعقلانية التي تؤدي </a:t>
            </a:r>
            <a:r>
              <a:rPr lang="ar-DZ" sz="4400" dirty="0" err="1" smtClean="0"/>
              <a:t>الى</a:t>
            </a:r>
            <a:r>
              <a:rPr lang="ar-DZ" sz="4400" dirty="0" smtClean="0"/>
              <a:t> الاكتئاب.</a:t>
            </a:r>
            <a:endParaRPr lang="fr-FR" sz="44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معرفة </a:t>
            </a:r>
            <a:r>
              <a:rPr lang="ar-DZ" sz="4400" dirty="0" smtClean="0"/>
              <a:t>مستوى الاكتئاب لدى عينة الدراسة </a:t>
            </a:r>
            <a:r>
              <a:rPr lang="ar-DZ" sz="4400" dirty="0" err="1" smtClean="0"/>
              <a:t>و</a:t>
            </a:r>
            <a:r>
              <a:rPr lang="ar-DZ" sz="4400" dirty="0" smtClean="0"/>
              <a:t> الذين لديهم </a:t>
            </a:r>
            <a:r>
              <a:rPr lang="ar-DZ" sz="4400" dirty="0" err="1" smtClean="0"/>
              <a:t>افكار</a:t>
            </a:r>
            <a:r>
              <a:rPr lang="ar-DZ" sz="4400" dirty="0" smtClean="0"/>
              <a:t> لاعقلانية.</a:t>
            </a:r>
            <a:endParaRPr lang="fr-FR" sz="4400" dirty="0" smtClean="0"/>
          </a:p>
          <a:p>
            <a:pPr marL="514350" lvl="0" indent="-514350" algn="just" rtl="1">
              <a:buFont typeface="Wingdings" pitchFamily="2" charset="2"/>
              <a:buChar char="ü"/>
            </a:pPr>
            <a:endParaRPr lang="fr-FR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Arrondir un rectangle avec un coin du même côté 28"/>
          <p:cNvSpPr/>
          <p:nvPr/>
        </p:nvSpPr>
        <p:spPr>
          <a:xfrm>
            <a:off x="12472889" y="16073424"/>
            <a:ext cx="4582634" cy="857256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smtClean="0"/>
              <a:t>أهمية الدراسة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à coins arrondis 29"/>
          <p:cNvSpPr/>
          <p:nvPr/>
        </p:nvSpPr>
        <p:spPr>
          <a:xfrm>
            <a:off x="10329834" y="24931736"/>
            <a:ext cx="10572824" cy="9644130"/>
          </a:xfrm>
          <a:prstGeom prst="roundRect">
            <a:avLst>
              <a:gd name="adj" fmla="val 2511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buFont typeface="Wingdings" pitchFamily="2" charset="2"/>
              <a:buChar char="v"/>
            </a:pPr>
            <a:r>
              <a:rPr lang="ar-DZ" sz="4000" b="1" dirty="0" err="1" smtClean="0"/>
              <a:t>الافكار</a:t>
            </a:r>
            <a:r>
              <a:rPr lang="ar-DZ" sz="4000" b="1" dirty="0" smtClean="0"/>
              <a:t> </a:t>
            </a:r>
            <a:r>
              <a:rPr lang="ar-DZ" sz="4000" b="1" dirty="0" smtClean="0"/>
              <a:t>اللاعقلانية:</a:t>
            </a:r>
            <a:r>
              <a:rPr lang="ar-DZ" sz="4000" dirty="0" smtClean="0"/>
              <a:t>هي عبارة عن مجموعة </a:t>
            </a:r>
            <a:r>
              <a:rPr lang="ar-DZ" sz="4000" dirty="0" err="1" smtClean="0"/>
              <a:t>الافكار</a:t>
            </a:r>
            <a:r>
              <a:rPr lang="ar-DZ" sz="4000" dirty="0" smtClean="0"/>
              <a:t> الخاطئة </a:t>
            </a:r>
            <a:r>
              <a:rPr lang="ar-DZ" sz="4000" dirty="0" err="1" smtClean="0"/>
              <a:t>و</a:t>
            </a:r>
            <a:r>
              <a:rPr lang="ar-DZ" sz="4000" dirty="0" smtClean="0"/>
              <a:t> غير الموضوعية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التي تتصف بالظن </a:t>
            </a:r>
            <a:r>
              <a:rPr lang="ar-DZ" sz="4000" dirty="0" err="1" smtClean="0"/>
              <a:t>و</a:t>
            </a:r>
            <a:r>
              <a:rPr lang="ar-DZ" sz="4000" dirty="0" smtClean="0"/>
              <a:t> </a:t>
            </a:r>
            <a:r>
              <a:rPr lang="ar-DZ" sz="4000" dirty="0" err="1" smtClean="0"/>
              <a:t>التنبأو</a:t>
            </a:r>
            <a:r>
              <a:rPr lang="ar-DZ" sz="4000" dirty="0" smtClean="0"/>
              <a:t> المبالغة ، </a:t>
            </a:r>
            <a:r>
              <a:rPr lang="ar-DZ" sz="4000" dirty="0" err="1" smtClean="0"/>
              <a:t>و</a:t>
            </a:r>
            <a:r>
              <a:rPr lang="ar-DZ" sz="4000" dirty="0" smtClean="0"/>
              <a:t> تهويل </a:t>
            </a:r>
            <a:r>
              <a:rPr lang="ar-DZ" sz="4000" dirty="0" err="1" smtClean="0"/>
              <a:t>الامور</a:t>
            </a:r>
            <a:r>
              <a:rPr lang="ar-DZ" sz="4000" dirty="0" smtClean="0"/>
              <a:t> المرتبطة بالذات </a:t>
            </a:r>
            <a:r>
              <a:rPr lang="ar-DZ" sz="4000" dirty="0" err="1" smtClean="0"/>
              <a:t>و</a:t>
            </a:r>
            <a:r>
              <a:rPr lang="ar-DZ" sz="4000" dirty="0" smtClean="0"/>
              <a:t> </a:t>
            </a:r>
            <a:r>
              <a:rPr lang="ar-DZ" sz="4000" dirty="0" err="1" smtClean="0"/>
              <a:t>الاخرين</a:t>
            </a:r>
            <a:r>
              <a:rPr lang="ar-DZ" sz="4000" dirty="0" smtClean="0"/>
              <a:t>،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الشعور بالعجز بالدونية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الاعتمادية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التي توضحها الدرجة التي يحصل عليها المكتئبين على مقياس </a:t>
            </a:r>
            <a:r>
              <a:rPr lang="ar-DZ" sz="4000" dirty="0" err="1" smtClean="0"/>
              <a:t>الافكار</a:t>
            </a:r>
            <a:r>
              <a:rPr lang="ar-DZ" sz="4000" dirty="0" smtClean="0"/>
              <a:t> اللاعقلانية لسليمان الريحاني 1985 للموسم الجامعي 2014/2015 بمدينة تقرت.</a:t>
            </a:r>
            <a:endParaRPr lang="fr-FR" sz="4000" dirty="0" smtClean="0"/>
          </a:p>
          <a:p>
            <a:pPr algn="r" rtl="1">
              <a:buFont typeface="Wingdings" pitchFamily="2" charset="2"/>
              <a:buChar char="v"/>
            </a:pPr>
            <a:r>
              <a:rPr lang="ar-DZ" sz="4000" b="1" dirty="0" smtClean="0"/>
              <a:t>المكتئبين</a:t>
            </a:r>
            <a:r>
              <a:rPr lang="ar-DZ" sz="4000" b="1" dirty="0" smtClean="0"/>
              <a:t>: </a:t>
            </a:r>
            <a:r>
              <a:rPr lang="ar-DZ" sz="4000" dirty="0" smtClean="0"/>
              <a:t>هم </a:t>
            </a:r>
            <a:r>
              <a:rPr lang="ar-DZ" sz="4000" dirty="0" err="1" smtClean="0"/>
              <a:t>الافراد</a:t>
            </a:r>
            <a:r>
              <a:rPr lang="ar-DZ" sz="4000" dirty="0" smtClean="0"/>
              <a:t> الذين يعانون من تغير واضح في المزاج </a:t>
            </a:r>
            <a:r>
              <a:rPr lang="ar-DZ" sz="4000" dirty="0" err="1" smtClean="0"/>
              <a:t>و</a:t>
            </a:r>
            <a:r>
              <a:rPr lang="ar-DZ" sz="4000" dirty="0" smtClean="0"/>
              <a:t> في قدرتهم على </a:t>
            </a:r>
            <a:r>
              <a:rPr lang="ar-DZ" sz="4000" dirty="0" err="1" smtClean="0"/>
              <a:t>الاحساس</a:t>
            </a:r>
            <a:r>
              <a:rPr lang="ar-DZ" sz="4000" dirty="0" smtClean="0"/>
              <a:t> بذاتهم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العالم من حولهم،و ينتابهم شعور دائم بالخوف </a:t>
            </a:r>
            <a:r>
              <a:rPr lang="ar-DZ" sz="4000" dirty="0" err="1" smtClean="0"/>
              <a:t>و</a:t>
            </a:r>
            <a:r>
              <a:rPr lang="ar-DZ" sz="4000" dirty="0" smtClean="0"/>
              <a:t> </a:t>
            </a:r>
            <a:r>
              <a:rPr lang="ar-DZ" sz="4000" dirty="0" err="1" smtClean="0"/>
              <a:t>الياس</a:t>
            </a:r>
            <a:r>
              <a:rPr lang="ar-DZ" sz="4000" dirty="0" smtClean="0"/>
              <a:t> و العجز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الخمول ، </a:t>
            </a:r>
            <a:r>
              <a:rPr lang="ar-DZ" sz="4000" dirty="0" err="1" smtClean="0"/>
              <a:t>و</a:t>
            </a:r>
            <a:r>
              <a:rPr lang="ar-DZ" sz="4000" dirty="0" smtClean="0"/>
              <a:t> عدم الرغبة في مزاولة </a:t>
            </a:r>
            <a:r>
              <a:rPr lang="ar-DZ" sz="4000" dirty="0" err="1" smtClean="0"/>
              <a:t>اي</a:t>
            </a:r>
            <a:r>
              <a:rPr lang="ar-DZ" sz="4000" dirty="0" smtClean="0"/>
              <a:t> نشاط </a:t>
            </a:r>
            <a:r>
              <a:rPr lang="ar-DZ" sz="4000" dirty="0" err="1" smtClean="0"/>
              <a:t>و</a:t>
            </a:r>
            <a:r>
              <a:rPr lang="ar-DZ" sz="4000" dirty="0" smtClean="0"/>
              <a:t> يبتعدون عن مظاهر الحياة الاجتماعية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التي توضحها الدرجة التي يحصل </a:t>
            </a:r>
            <a:r>
              <a:rPr lang="ar-DZ" sz="4000" dirty="0" err="1" smtClean="0"/>
              <a:t>عليهاالفردعلى</a:t>
            </a:r>
            <a:r>
              <a:rPr lang="ar-DZ" sz="4000" dirty="0" smtClean="0"/>
              <a:t> مقياس الاكتئاب </a:t>
            </a:r>
            <a:r>
              <a:rPr lang="ar-DZ" sz="4000" dirty="0" err="1" smtClean="0"/>
              <a:t>لارون</a:t>
            </a:r>
            <a:r>
              <a:rPr lang="ar-DZ" sz="4000" dirty="0" smtClean="0"/>
              <a:t> </a:t>
            </a:r>
            <a:r>
              <a:rPr lang="ar-DZ" sz="4000" dirty="0" err="1" smtClean="0"/>
              <a:t>بيك</a:t>
            </a:r>
            <a:r>
              <a:rPr lang="ar-DZ" sz="4000" dirty="0" smtClean="0"/>
              <a:t>،تعريب غريب عبد الفتاح غريب 1985 للموسم الجامعي 2014/2015 بمدينة تقرت.</a:t>
            </a:r>
            <a:endParaRPr lang="fr-FR" sz="4000" b="1" dirty="0"/>
          </a:p>
        </p:txBody>
      </p:sp>
      <p:sp>
        <p:nvSpPr>
          <p:cNvPr id="31" name="Arrondir un rectangle avec un coin du même côté 30"/>
          <p:cNvSpPr/>
          <p:nvPr/>
        </p:nvSpPr>
        <p:spPr>
          <a:xfrm>
            <a:off x="4543356" y="15430482"/>
            <a:ext cx="4126245" cy="928694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5400" b="1" dirty="0" smtClean="0"/>
              <a:t>المنهج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à coins arrondis 31"/>
          <p:cNvSpPr>
            <a:spLocks/>
          </p:cNvSpPr>
          <p:nvPr/>
        </p:nvSpPr>
        <p:spPr>
          <a:xfrm>
            <a:off x="542828" y="16359176"/>
            <a:ext cx="8668449" cy="8643998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buFont typeface="Wingdings" pitchFamily="2" charset="2"/>
              <a:buChar char="ü"/>
            </a:pPr>
            <a:r>
              <a:rPr lang="ar-DZ" sz="4800" b="1" dirty="0" smtClean="0"/>
              <a:t>منهج دراسة الحالة :</a:t>
            </a:r>
            <a:r>
              <a:rPr lang="ar-DZ" sz="4800" dirty="0" smtClean="0"/>
              <a:t>و </a:t>
            </a:r>
            <a:r>
              <a:rPr lang="ar-DZ" sz="4800" dirty="0" smtClean="0"/>
              <a:t>الذي يعرف </a:t>
            </a:r>
            <a:r>
              <a:rPr lang="ar-DZ" sz="4800" dirty="0" err="1" smtClean="0"/>
              <a:t>بانه</a:t>
            </a:r>
            <a:r>
              <a:rPr lang="ar-DZ" sz="4800" dirty="0" smtClean="0"/>
              <a:t> </a:t>
            </a:r>
            <a:r>
              <a:rPr lang="ar-DZ" sz="4800" dirty="0" smtClean="0"/>
              <a:t>البحث المتعمق لحالة فردية </a:t>
            </a:r>
            <a:r>
              <a:rPr lang="ar-DZ" sz="4800" dirty="0" err="1" smtClean="0"/>
              <a:t>او</a:t>
            </a:r>
            <a:r>
              <a:rPr lang="ar-DZ" sz="4800" dirty="0" smtClean="0"/>
              <a:t> </a:t>
            </a:r>
            <a:r>
              <a:rPr lang="ar-DZ" sz="4800" dirty="0" err="1" smtClean="0"/>
              <a:t>اكثر</a:t>
            </a:r>
            <a:r>
              <a:rPr lang="ar-DZ" sz="4800" dirty="0" smtClean="0"/>
              <a:t> ، </a:t>
            </a:r>
            <a:r>
              <a:rPr lang="ar-DZ" sz="4800" dirty="0" err="1" smtClean="0"/>
              <a:t>ماخوذة</a:t>
            </a:r>
            <a:r>
              <a:rPr lang="ar-DZ" sz="4800" dirty="0" smtClean="0"/>
              <a:t> من مجموعة من الحالات التي تنتمي </a:t>
            </a:r>
            <a:r>
              <a:rPr lang="ar-DZ" sz="4800" dirty="0" err="1" smtClean="0"/>
              <a:t>اليها</a:t>
            </a:r>
            <a:r>
              <a:rPr lang="ar-DZ" sz="4800" dirty="0" smtClean="0"/>
              <a:t>، وكذلك بحث العوامل المختلفة المتفاعلة في </a:t>
            </a:r>
            <a:r>
              <a:rPr lang="ar-DZ" sz="4800" dirty="0" err="1" smtClean="0"/>
              <a:t>التاثير</a:t>
            </a:r>
            <a:r>
              <a:rPr lang="ar-DZ" sz="4800" dirty="0" smtClean="0"/>
              <a:t> على هذه الحالة </a:t>
            </a:r>
            <a:r>
              <a:rPr lang="ar-DZ" sz="4800" dirty="0" err="1" smtClean="0"/>
              <a:t>او</a:t>
            </a:r>
            <a:r>
              <a:rPr lang="ar-DZ" sz="4800" dirty="0" smtClean="0"/>
              <a:t> تلك الحالات على </a:t>
            </a:r>
            <a:r>
              <a:rPr lang="ar-DZ" sz="4800" dirty="0" err="1" smtClean="0"/>
              <a:t>اساس</a:t>
            </a:r>
            <a:r>
              <a:rPr lang="ar-DZ" sz="4800" dirty="0" smtClean="0"/>
              <a:t> ان الفهم العميق لها </a:t>
            </a:r>
            <a:r>
              <a:rPr lang="ar-DZ" sz="4800" dirty="0" err="1" smtClean="0"/>
              <a:t>و</a:t>
            </a:r>
            <a:r>
              <a:rPr lang="ar-DZ" sz="4800" dirty="0" smtClean="0"/>
              <a:t> للعوامل المؤثرة فيها سيلقي الضوء على الحقائق المتعلقة بهذه الحالة </a:t>
            </a:r>
            <a:r>
              <a:rPr lang="ar-DZ" sz="4800" dirty="0" err="1" smtClean="0"/>
              <a:t>و</a:t>
            </a:r>
            <a:r>
              <a:rPr lang="ar-DZ" sz="4800" dirty="0" smtClean="0"/>
              <a:t> العوامل التي تدخل في نطاقها ، وهي وسيلة لتقديم صورة مجمعة للشخصية ككل بذلك تشمل صورة مفصلة للفرد في حاضره </a:t>
            </a:r>
            <a:r>
              <a:rPr lang="ar-DZ" sz="4800" dirty="0" err="1" smtClean="0"/>
              <a:t>و</a:t>
            </a:r>
            <a:r>
              <a:rPr lang="ar-DZ" sz="4800" dirty="0" smtClean="0"/>
              <a:t> ماضيه. </a:t>
            </a:r>
            <a:endParaRPr lang="fr-FR" sz="4800" dirty="0"/>
          </a:p>
        </p:txBody>
      </p:sp>
      <p:sp>
        <p:nvSpPr>
          <p:cNvPr id="33" name="Arrondir un rectangle avec un coin du même côté 32"/>
          <p:cNvSpPr/>
          <p:nvPr/>
        </p:nvSpPr>
        <p:spPr>
          <a:xfrm>
            <a:off x="7775459" y="25630110"/>
            <a:ext cx="1969002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5400" b="1" dirty="0" smtClean="0"/>
              <a:t>العينة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à coins arrondis 33"/>
          <p:cNvSpPr>
            <a:spLocks/>
          </p:cNvSpPr>
          <p:nvPr/>
        </p:nvSpPr>
        <p:spPr>
          <a:xfrm>
            <a:off x="4274997" y="26558773"/>
            <a:ext cx="5840523" cy="2159177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 rtl="1"/>
            <a:r>
              <a:rPr lang="ar-DZ" sz="4400" dirty="0" smtClean="0"/>
              <a:t>تتكون عينة البحث من </a:t>
            </a:r>
            <a:r>
              <a:rPr lang="ar-DZ" sz="4400" dirty="0" smtClean="0"/>
              <a:t>05 حالات </a:t>
            </a:r>
            <a:r>
              <a:rPr lang="ar-DZ" sz="4400" dirty="0" smtClean="0"/>
              <a:t>، وهم المكتئبين.</a:t>
            </a:r>
            <a:endParaRPr lang="fr-FR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Arrondir un rectangle avec un coin du même côté 34"/>
          <p:cNvSpPr/>
          <p:nvPr/>
        </p:nvSpPr>
        <p:spPr>
          <a:xfrm>
            <a:off x="7240241" y="29218016"/>
            <a:ext cx="2332158" cy="896300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SA" sz="5400" b="1" dirty="0" smtClean="0"/>
              <a:t>الأدوات</a:t>
            </a:r>
            <a:endParaRPr lang="fr-FR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4025531" y="30218148"/>
            <a:ext cx="6161427" cy="4460055"/>
          </a:xfrm>
          <a:prstGeom prst="roundRect">
            <a:avLst>
              <a:gd name="adj" fmla="val 4572"/>
            </a:avLst>
          </a:prstGeom>
          <a:solidFill>
            <a:srgbClr val="FFFFFF">
              <a:alpha val="30196"/>
            </a:srgbClr>
          </a:solidFill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buFont typeface="Wingdings" pitchFamily="2" charset="2"/>
              <a:buChar char="ü"/>
            </a:pPr>
            <a:r>
              <a:rPr lang="ar-DZ" sz="4000" dirty="0" smtClean="0"/>
              <a:t>المقابلة </a:t>
            </a:r>
            <a:r>
              <a:rPr lang="ar-DZ" sz="4000" dirty="0" err="1" smtClean="0"/>
              <a:t>العيادية</a:t>
            </a:r>
            <a:r>
              <a:rPr lang="ar-DZ" sz="4000" dirty="0" smtClean="0"/>
              <a:t>.</a:t>
            </a:r>
            <a:endParaRPr lang="fr-FR" sz="4000" dirty="0" smtClean="0"/>
          </a:p>
          <a:p>
            <a:pPr algn="r" rtl="1">
              <a:buFont typeface="Wingdings" pitchFamily="2" charset="2"/>
              <a:buChar char="ü"/>
            </a:pPr>
            <a:r>
              <a:rPr lang="ar-DZ" sz="4000" dirty="0" smtClean="0"/>
              <a:t>مقياس </a:t>
            </a:r>
            <a:r>
              <a:rPr lang="ar-DZ" sz="4000" dirty="0" err="1" smtClean="0"/>
              <a:t>الافكار</a:t>
            </a:r>
            <a:r>
              <a:rPr lang="ar-DZ" sz="4000" dirty="0" smtClean="0"/>
              <a:t> اللاعقلانية من </a:t>
            </a:r>
            <a:r>
              <a:rPr lang="ar-DZ" sz="4000" dirty="0" err="1" smtClean="0"/>
              <a:t>اعداد</a:t>
            </a:r>
            <a:r>
              <a:rPr lang="ar-DZ" sz="4000" dirty="0" smtClean="0"/>
              <a:t> سليمان الريحاني 1985.</a:t>
            </a:r>
            <a:endParaRPr lang="fr-FR" sz="4000" dirty="0" smtClean="0"/>
          </a:p>
          <a:p>
            <a:pPr algn="r" rtl="1">
              <a:buFont typeface="Wingdings" pitchFamily="2" charset="2"/>
              <a:buChar char="ü"/>
            </a:pPr>
            <a:r>
              <a:rPr lang="ar-DZ" sz="4000" dirty="0" smtClean="0"/>
              <a:t>مقياس </a:t>
            </a:r>
            <a:r>
              <a:rPr lang="ar-DZ" sz="4000" dirty="0" smtClean="0"/>
              <a:t>ارو نبيك للاكتئاب، تعريب غريب عبد الفتاح غريب 1985</a:t>
            </a:r>
            <a:r>
              <a:rPr lang="ar-DZ" sz="4000" dirty="0" smtClean="0"/>
              <a:t>.</a:t>
            </a:r>
            <a:endParaRPr lang="fr-FR" sz="4000" dirty="0" smtClean="0"/>
          </a:p>
        </p:txBody>
      </p:sp>
      <p:pic>
        <p:nvPicPr>
          <p:cNvPr id="25" name="Image 24"/>
          <p:cNvPicPr/>
          <p:nvPr/>
        </p:nvPicPr>
        <p:blipFill>
          <a:blip r:embed="rId4"/>
          <a:srcRect t="26418" r="84167"/>
          <a:stretch>
            <a:fillRect/>
          </a:stretch>
        </p:blipFill>
        <p:spPr bwMode="auto">
          <a:xfrm>
            <a:off x="757142" y="1714386"/>
            <a:ext cx="24255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 25"/>
          <p:cNvPicPr/>
          <p:nvPr/>
        </p:nvPicPr>
        <p:blipFill>
          <a:blip r:embed="rId4"/>
          <a:srcRect t="26418" r="84167"/>
          <a:stretch>
            <a:fillRect/>
          </a:stretch>
        </p:blipFill>
        <p:spPr bwMode="auto">
          <a:xfrm>
            <a:off x="24903186" y="2071576"/>
            <a:ext cx="24255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à coins arrondis 23"/>
          <p:cNvSpPr>
            <a:spLocks/>
          </p:cNvSpPr>
          <p:nvPr/>
        </p:nvSpPr>
        <p:spPr>
          <a:xfrm>
            <a:off x="9472578" y="17073556"/>
            <a:ext cx="7572343" cy="5929354"/>
          </a:xfrm>
          <a:prstGeom prst="roundRect">
            <a:avLst>
              <a:gd name="adj" fmla="val 2520"/>
            </a:avLst>
          </a:prstGeom>
          <a:solidFill>
            <a:srgbClr val="FFFFFF">
              <a:alpha val="30196"/>
            </a:srgbClr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محاولة </a:t>
            </a:r>
            <a:r>
              <a:rPr lang="ar-DZ" sz="4400" dirty="0" smtClean="0"/>
              <a:t>فحص المحتوى المعرفي </a:t>
            </a:r>
            <a:r>
              <a:rPr lang="ar-DZ" sz="4400" dirty="0" err="1" smtClean="0"/>
              <a:t>لافكار</a:t>
            </a:r>
            <a:r>
              <a:rPr lang="ar-DZ" sz="4400" dirty="0" smtClean="0"/>
              <a:t> المكتئبين.</a:t>
            </a:r>
            <a:endParaRPr lang="fr-FR" sz="44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السعي </a:t>
            </a:r>
            <a:r>
              <a:rPr lang="ar-DZ" sz="4400" dirty="0" smtClean="0"/>
              <a:t>لمعرفة </a:t>
            </a:r>
            <a:r>
              <a:rPr lang="ar-DZ" sz="4400" dirty="0" err="1" smtClean="0"/>
              <a:t>الافكار</a:t>
            </a:r>
            <a:r>
              <a:rPr lang="ar-DZ" sz="4400" dirty="0" smtClean="0"/>
              <a:t> السلبية ، </a:t>
            </a:r>
            <a:r>
              <a:rPr lang="ar-DZ" sz="4400" dirty="0" err="1" smtClean="0"/>
              <a:t>و</a:t>
            </a:r>
            <a:r>
              <a:rPr lang="ar-DZ" sz="4400" dirty="0" smtClean="0"/>
              <a:t> </a:t>
            </a:r>
            <a:r>
              <a:rPr lang="ar-DZ" sz="4400" dirty="0" err="1" smtClean="0"/>
              <a:t>انماط</a:t>
            </a:r>
            <a:r>
              <a:rPr lang="ar-DZ" sz="4400" dirty="0" smtClean="0"/>
              <a:t> التشويه المعرفي المسببة للاكتئاب.</a:t>
            </a:r>
            <a:endParaRPr lang="fr-FR" sz="4400" dirty="0" smtClean="0"/>
          </a:p>
          <a:p>
            <a:pPr algn="just" rtl="1">
              <a:buFont typeface="Wingdings" pitchFamily="2" charset="2"/>
              <a:buChar char="ü"/>
            </a:pPr>
            <a:r>
              <a:rPr lang="ar-DZ" sz="4400" dirty="0" smtClean="0"/>
              <a:t>كما </a:t>
            </a:r>
            <a:r>
              <a:rPr lang="ar-DZ" sz="4400" dirty="0" smtClean="0"/>
              <a:t>تهتم الدراسة </a:t>
            </a:r>
            <a:r>
              <a:rPr lang="ar-DZ" sz="4400" dirty="0" err="1" smtClean="0"/>
              <a:t>باحد</a:t>
            </a:r>
            <a:r>
              <a:rPr lang="ar-DZ" sz="4400" dirty="0" smtClean="0"/>
              <a:t> و </a:t>
            </a:r>
            <a:r>
              <a:rPr lang="ar-DZ" sz="4400" dirty="0" err="1" smtClean="0"/>
              <a:t>اكثر</a:t>
            </a:r>
            <a:r>
              <a:rPr lang="ar-DZ" sz="4400" dirty="0" smtClean="0"/>
              <a:t> الاضطرابات النفسية شيوعا </a:t>
            </a:r>
            <a:r>
              <a:rPr lang="ar-DZ" sz="4400" dirty="0" err="1" smtClean="0"/>
              <a:t>و</a:t>
            </a:r>
            <a:r>
              <a:rPr lang="ar-DZ" sz="4400" dirty="0" smtClean="0"/>
              <a:t> </a:t>
            </a:r>
            <a:r>
              <a:rPr lang="ar-DZ" sz="4400" dirty="0" err="1" smtClean="0"/>
              <a:t>اهدارا</a:t>
            </a:r>
            <a:r>
              <a:rPr lang="ar-DZ" sz="4400" dirty="0" smtClean="0"/>
              <a:t> لطاقات الفرد </a:t>
            </a:r>
            <a:r>
              <a:rPr lang="ar-DZ" sz="4400" dirty="0" err="1" smtClean="0"/>
              <a:t>و</a:t>
            </a:r>
            <a:r>
              <a:rPr lang="ar-DZ" sz="4400" dirty="0" smtClean="0"/>
              <a:t> هو اضطراب الاكتئاب.</a:t>
            </a:r>
            <a:endParaRPr lang="fr-FR" sz="4400" dirty="0" smtClean="0"/>
          </a:p>
          <a:p>
            <a:pPr marL="514350" indent="-514350" algn="just" rtl="1"/>
            <a:endParaRPr lang="fr-FR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Arrondir un rectangle avec un coin du même côté 26"/>
          <p:cNvSpPr/>
          <p:nvPr/>
        </p:nvSpPr>
        <p:spPr>
          <a:xfrm>
            <a:off x="14298686" y="24003042"/>
            <a:ext cx="4816900" cy="847732"/>
          </a:xfrm>
          <a:prstGeom prst="round2SameRect">
            <a:avLst>
              <a:gd name="adj1" fmla="val 28893"/>
              <a:gd name="adj2" fmla="val 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r>
              <a:rPr lang="ar-DZ" sz="5400" b="1" dirty="0" err="1" smtClean="0">
                <a:latin typeface="Arial" pitchFamily="34" charset="0"/>
                <a:cs typeface="Arial" pitchFamily="34" charset="0"/>
              </a:rPr>
              <a:t>التعاريف</a:t>
            </a:r>
            <a:r>
              <a:rPr lang="ar-DZ" sz="5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5400" b="1" dirty="0" err="1" smtClean="0">
                <a:latin typeface="Arial" pitchFamily="34" charset="0"/>
                <a:cs typeface="Arial" pitchFamily="34" charset="0"/>
              </a:rPr>
              <a:t>الاجرائية</a:t>
            </a:r>
            <a:endParaRPr lang="fr-FR" sz="5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J:\large_depression_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71852" y="2000138"/>
            <a:ext cx="6261100" cy="2794000"/>
          </a:xfrm>
          <a:prstGeom prst="rect">
            <a:avLst/>
          </a:prstGeom>
          <a:noFill/>
        </p:spPr>
      </p:pic>
      <p:pic>
        <p:nvPicPr>
          <p:cNvPr id="1027" name="Picture 3" descr="J: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331022" y="2143014"/>
            <a:ext cx="5143536" cy="3929090"/>
          </a:xfrm>
          <a:prstGeom prst="rect">
            <a:avLst/>
          </a:prstGeom>
          <a:noFill/>
        </p:spPr>
      </p:pic>
      <p:pic>
        <p:nvPicPr>
          <p:cNvPr id="1028" name="Picture 4" descr="J:\fragezeichen_optionen-300x18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87882" y="16859242"/>
            <a:ext cx="4214842" cy="6643734"/>
          </a:xfrm>
          <a:prstGeom prst="rect">
            <a:avLst/>
          </a:prstGeom>
          <a:noFill/>
        </p:spPr>
      </p:pic>
      <p:pic>
        <p:nvPicPr>
          <p:cNvPr id="1029" name="Picture 5" descr="J:\depression_tes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5503240"/>
            <a:ext cx="3828976" cy="97870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606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516</Words>
  <Application>Microsoft Office PowerPoint</Application>
  <PresentationFormat>Personnalisé</PresentationFormat>
  <Paragraphs>39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Dee 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Salem KACEM</dc:creator>
  <cp:lastModifiedBy>serveur</cp:lastModifiedBy>
  <cp:revision>57</cp:revision>
  <dcterms:created xsi:type="dcterms:W3CDTF">2015-02-22T20:19:20Z</dcterms:created>
  <dcterms:modified xsi:type="dcterms:W3CDTF">2015-03-01T11:08:36Z</dcterms:modified>
</cp:coreProperties>
</file>