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3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"/>
  </p:notesMasterIdLst>
  <p:sldIdLst>
    <p:sldId id="256" r:id="rId2"/>
  </p:sldIdLst>
  <p:sldSz cx="28803600" cy="36004500"/>
  <p:notesSz cx="6858000" cy="9144000"/>
  <p:defaultTextStyle>
    <a:defPPr>
      <a:defRPr lang="fr-FR"/>
    </a:defPPr>
    <a:lvl1pPr marL="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6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3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49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664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30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099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16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32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2" d="100"/>
          <a:sy n="32" d="100"/>
        </p:scale>
        <p:origin x="-384" y="3954"/>
      </p:cViewPr>
      <p:guideLst>
        <p:guide orient="horz" pos="11340"/>
        <p:guide pos="9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D2131B-5F56-42C8-AD1C-E76BE307A35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8227676-6885-4660-9C18-ACE9E637608B}">
      <dgm:prSet phldrT="[Texte]"/>
      <dgm:spPr/>
      <dgm:t>
        <a:bodyPr/>
        <a:lstStyle/>
        <a:p>
          <a:pPr rtl="1"/>
          <a:r>
            <a:rPr lang="ar-DZ" dirty="0" smtClean="0">
              <a:cs typeface="Simplified Arabic" pitchFamily="2" charset="-78"/>
            </a:rPr>
            <a:t>هل توجد فروق في  مستوى   الصلابة النفسية  باختلاف  المستوى الدراسي (ليسانس ,ماستر) للطالبات المقيمات</a:t>
          </a:r>
          <a:endParaRPr lang="ar-DZ" dirty="0">
            <a:cs typeface="Simplified Arabic" pitchFamily="2" charset="-78"/>
          </a:endParaRPr>
        </a:p>
      </dgm:t>
    </dgm:pt>
    <dgm:pt modelId="{A7EBB043-E7D9-45E3-8C41-9543BC0B8CF5}" type="parTrans" cxnId="{1625DAE0-79B1-47DD-9D96-C9B99607659C}">
      <dgm:prSet/>
      <dgm:spPr/>
      <dgm:t>
        <a:bodyPr/>
        <a:lstStyle/>
        <a:p>
          <a:pPr rtl="1"/>
          <a:endParaRPr lang="ar-DZ"/>
        </a:p>
      </dgm:t>
    </dgm:pt>
    <dgm:pt modelId="{65E72BA3-94A9-45F4-BC26-3761E1AD74C4}" type="sibTrans" cxnId="{1625DAE0-79B1-47DD-9D96-C9B99607659C}">
      <dgm:prSet/>
      <dgm:spPr/>
      <dgm:t>
        <a:bodyPr/>
        <a:lstStyle/>
        <a:p>
          <a:pPr rtl="1"/>
          <a:endParaRPr lang="ar-DZ"/>
        </a:p>
      </dgm:t>
    </dgm:pt>
    <dgm:pt modelId="{39DF65E6-8687-4201-AECA-29848859EF29}">
      <dgm:prSet phldrT="[Texte]"/>
      <dgm:spPr/>
      <dgm:t>
        <a:bodyPr/>
        <a:lstStyle/>
        <a:p>
          <a:pPr rtl="1"/>
          <a:r>
            <a:rPr lang="ar-DZ" dirty="0" smtClean="0">
              <a:cs typeface="Simplified Arabic" pitchFamily="2" charset="-78"/>
            </a:rPr>
            <a:t>هل توجد فروق في </a:t>
          </a:r>
          <a:r>
            <a:rPr lang="ar-DZ" dirty="0" err="1" smtClean="0">
              <a:cs typeface="Simplified Arabic" pitchFamily="2" charset="-78"/>
            </a:rPr>
            <a:t>مسنوى</a:t>
          </a:r>
          <a:r>
            <a:rPr lang="ar-DZ" dirty="0" smtClean="0">
              <a:cs typeface="Simplified Arabic" pitchFamily="2" charset="-78"/>
            </a:rPr>
            <a:t> الصلابة النفسية باختلاف المستوى الاجتماعي </a:t>
          </a:r>
          <a:r>
            <a:rPr lang="ar-DZ" dirty="0" err="1" smtClean="0">
              <a:cs typeface="Simplified Arabic" pitchFamily="2" charset="-78"/>
            </a:rPr>
            <a:t>الإقتصادي</a:t>
          </a:r>
          <a:endParaRPr lang="ar-DZ" dirty="0">
            <a:cs typeface="Simplified Arabic" pitchFamily="2" charset="-78"/>
          </a:endParaRPr>
        </a:p>
      </dgm:t>
    </dgm:pt>
    <dgm:pt modelId="{7B2E114B-6F97-4A01-89C8-67B5AE6562C1}" type="parTrans" cxnId="{423F9845-6191-4BE0-AA62-01051024B467}">
      <dgm:prSet/>
      <dgm:spPr/>
      <dgm:t>
        <a:bodyPr/>
        <a:lstStyle/>
        <a:p>
          <a:pPr rtl="1"/>
          <a:endParaRPr lang="ar-DZ"/>
        </a:p>
      </dgm:t>
    </dgm:pt>
    <dgm:pt modelId="{D526362D-5876-41A0-99AB-7AE379F86744}" type="sibTrans" cxnId="{423F9845-6191-4BE0-AA62-01051024B467}">
      <dgm:prSet/>
      <dgm:spPr/>
      <dgm:t>
        <a:bodyPr/>
        <a:lstStyle/>
        <a:p>
          <a:pPr rtl="1"/>
          <a:endParaRPr lang="ar-DZ"/>
        </a:p>
      </dgm:t>
    </dgm:pt>
    <dgm:pt modelId="{B530D547-9DCA-42A9-A811-E8B6745E381C}">
      <dgm:prSet phldrT="[Texte]"/>
      <dgm:spPr/>
      <dgm:t>
        <a:bodyPr/>
        <a:lstStyle/>
        <a:p>
          <a:pPr rtl="1"/>
          <a:r>
            <a:rPr lang="ar-DZ" dirty="0" smtClean="0">
              <a:cs typeface="Simplified Arabic" pitchFamily="2" charset="-78"/>
            </a:rPr>
            <a:t>هل الصلابة النفسية ترتبط بأساليب مواجهة الضغوط النفسية لدى الطالبات المقيمات بالحي </a:t>
          </a:r>
          <a:r>
            <a:rPr lang="ar-DZ" dirty="0" err="1" smtClean="0">
              <a:cs typeface="Simplified Arabic" pitchFamily="2" charset="-78"/>
            </a:rPr>
            <a:t>الجامعي؟</a:t>
          </a:r>
          <a:endParaRPr lang="ar-DZ" dirty="0">
            <a:cs typeface="Simplified Arabic" pitchFamily="2" charset="-78"/>
          </a:endParaRPr>
        </a:p>
      </dgm:t>
    </dgm:pt>
    <dgm:pt modelId="{15BCDA9D-2E42-4924-BC35-FA85A67B9F6F}" type="parTrans" cxnId="{68092A0E-7EB4-4943-9D81-4A9E5597C30D}">
      <dgm:prSet/>
      <dgm:spPr/>
      <dgm:t>
        <a:bodyPr/>
        <a:lstStyle/>
        <a:p>
          <a:pPr rtl="1"/>
          <a:endParaRPr lang="ar-DZ"/>
        </a:p>
      </dgm:t>
    </dgm:pt>
    <dgm:pt modelId="{3C811B50-D83C-4027-8C7F-05BD677288E6}" type="sibTrans" cxnId="{68092A0E-7EB4-4943-9D81-4A9E5597C30D}">
      <dgm:prSet/>
      <dgm:spPr/>
      <dgm:t>
        <a:bodyPr/>
        <a:lstStyle/>
        <a:p>
          <a:pPr rtl="1"/>
          <a:endParaRPr lang="ar-DZ"/>
        </a:p>
      </dgm:t>
    </dgm:pt>
    <dgm:pt modelId="{79DDF32F-1C0F-4AF1-8E62-E092BB3961AD}" type="pres">
      <dgm:prSet presAssocID="{76D2131B-5F56-42C8-AD1C-E76BE307A357}" presName="linearFlow" presStyleCnt="0">
        <dgm:presLayoutVars>
          <dgm:dir/>
          <dgm:resizeHandles val="exact"/>
        </dgm:presLayoutVars>
      </dgm:prSet>
      <dgm:spPr/>
    </dgm:pt>
    <dgm:pt modelId="{3C0F07AC-B09A-485B-8F74-4797A1170326}" type="pres">
      <dgm:prSet presAssocID="{C8227676-6885-4660-9C18-ACE9E637608B}" presName="composite" presStyleCnt="0"/>
      <dgm:spPr/>
    </dgm:pt>
    <dgm:pt modelId="{C7095197-AD13-4DC3-9E24-318E07317C16}" type="pres">
      <dgm:prSet presAssocID="{C8227676-6885-4660-9C18-ACE9E637608B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8F3A5AD-7C25-4EB9-9807-3A857C6020EF}" type="pres">
      <dgm:prSet presAssocID="{C8227676-6885-4660-9C18-ACE9E637608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985F1B07-342C-4D2F-A5B3-4E6EC1078027}" type="pres">
      <dgm:prSet presAssocID="{65E72BA3-94A9-45F4-BC26-3761E1AD74C4}" presName="spacing" presStyleCnt="0"/>
      <dgm:spPr/>
    </dgm:pt>
    <dgm:pt modelId="{B5F63FB8-1F95-4BB6-B147-B40DBB597C23}" type="pres">
      <dgm:prSet presAssocID="{39DF65E6-8687-4201-AECA-29848859EF29}" presName="composite" presStyleCnt="0"/>
      <dgm:spPr/>
    </dgm:pt>
    <dgm:pt modelId="{6620BBDD-5161-405A-84F9-6FAF66E0C981}" type="pres">
      <dgm:prSet presAssocID="{39DF65E6-8687-4201-AECA-29848859EF29}" presName="imgShp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CFCFDA2-C3B4-4A3E-AA8C-8C8F40FAAFAA}" type="pres">
      <dgm:prSet presAssocID="{39DF65E6-8687-4201-AECA-29848859EF2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D3D51B70-BB00-4899-94AC-79E59665F0C5}" type="pres">
      <dgm:prSet presAssocID="{D526362D-5876-41A0-99AB-7AE379F86744}" presName="spacing" presStyleCnt="0"/>
      <dgm:spPr/>
    </dgm:pt>
    <dgm:pt modelId="{B70C9DE1-B835-4281-903F-72F99ECAFECD}" type="pres">
      <dgm:prSet presAssocID="{B530D547-9DCA-42A9-A811-E8B6745E381C}" presName="composite" presStyleCnt="0"/>
      <dgm:spPr/>
    </dgm:pt>
    <dgm:pt modelId="{BC2FFDB7-4B58-4F0D-9947-02C0D112B171}" type="pres">
      <dgm:prSet presAssocID="{B530D547-9DCA-42A9-A811-E8B6745E381C}" presName="imgShp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FDF9284-FE6E-4D16-83B2-784F371AFC4D}" type="pres">
      <dgm:prSet presAssocID="{B530D547-9DCA-42A9-A811-E8B6745E381C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</dgm:ptLst>
  <dgm:cxnLst>
    <dgm:cxn modelId="{90D9AB12-1BD4-4260-8753-83157A0D0615}" type="presOf" srcId="{B530D547-9DCA-42A9-A811-E8B6745E381C}" destId="{CFDF9284-FE6E-4D16-83B2-784F371AFC4D}" srcOrd="0" destOrd="0" presId="urn:microsoft.com/office/officeart/2005/8/layout/vList3"/>
    <dgm:cxn modelId="{59314847-530E-4BE8-8A3A-9F8CEF0370C5}" type="presOf" srcId="{76D2131B-5F56-42C8-AD1C-E76BE307A357}" destId="{79DDF32F-1C0F-4AF1-8E62-E092BB3961AD}" srcOrd="0" destOrd="0" presId="urn:microsoft.com/office/officeart/2005/8/layout/vList3"/>
    <dgm:cxn modelId="{C66A0ED9-B8AF-4FCA-92BC-E09995E24EC5}" type="presOf" srcId="{C8227676-6885-4660-9C18-ACE9E637608B}" destId="{88F3A5AD-7C25-4EB9-9807-3A857C6020EF}" srcOrd="0" destOrd="0" presId="urn:microsoft.com/office/officeart/2005/8/layout/vList3"/>
    <dgm:cxn modelId="{1625DAE0-79B1-47DD-9D96-C9B99607659C}" srcId="{76D2131B-5F56-42C8-AD1C-E76BE307A357}" destId="{C8227676-6885-4660-9C18-ACE9E637608B}" srcOrd="0" destOrd="0" parTransId="{A7EBB043-E7D9-45E3-8C41-9543BC0B8CF5}" sibTransId="{65E72BA3-94A9-45F4-BC26-3761E1AD74C4}"/>
    <dgm:cxn modelId="{47198436-7ABB-451B-AA8E-9EF7C0C6AE63}" type="presOf" srcId="{39DF65E6-8687-4201-AECA-29848859EF29}" destId="{CCFCFDA2-C3B4-4A3E-AA8C-8C8F40FAAFAA}" srcOrd="0" destOrd="0" presId="urn:microsoft.com/office/officeart/2005/8/layout/vList3"/>
    <dgm:cxn modelId="{68092A0E-7EB4-4943-9D81-4A9E5597C30D}" srcId="{76D2131B-5F56-42C8-AD1C-E76BE307A357}" destId="{B530D547-9DCA-42A9-A811-E8B6745E381C}" srcOrd="2" destOrd="0" parTransId="{15BCDA9D-2E42-4924-BC35-FA85A67B9F6F}" sibTransId="{3C811B50-D83C-4027-8C7F-05BD677288E6}"/>
    <dgm:cxn modelId="{423F9845-6191-4BE0-AA62-01051024B467}" srcId="{76D2131B-5F56-42C8-AD1C-E76BE307A357}" destId="{39DF65E6-8687-4201-AECA-29848859EF29}" srcOrd="1" destOrd="0" parTransId="{7B2E114B-6F97-4A01-89C8-67B5AE6562C1}" sibTransId="{D526362D-5876-41A0-99AB-7AE379F86744}"/>
    <dgm:cxn modelId="{B883FC55-3049-4F6B-ADA3-45681C4A847F}" type="presParOf" srcId="{79DDF32F-1C0F-4AF1-8E62-E092BB3961AD}" destId="{3C0F07AC-B09A-485B-8F74-4797A1170326}" srcOrd="0" destOrd="0" presId="urn:microsoft.com/office/officeart/2005/8/layout/vList3"/>
    <dgm:cxn modelId="{458833A8-64C6-4DD1-9238-D1E305CF531F}" type="presParOf" srcId="{3C0F07AC-B09A-485B-8F74-4797A1170326}" destId="{C7095197-AD13-4DC3-9E24-318E07317C16}" srcOrd="0" destOrd="0" presId="urn:microsoft.com/office/officeart/2005/8/layout/vList3"/>
    <dgm:cxn modelId="{3377C8CB-31CD-43DF-A8DA-A0A47363838B}" type="presParOf" srcId="{3C0F07AC-B09A-485B-8F74-4797A1170326}" destId="{88F3A5AD-7C25-4EB9-9807-3A857C6020EF}" srcOrd="1" destOrd="0" presId="urn:microsoft.com/office/officeart/2005/8/layout/vList3"/>
    <dgm:cxn modelId="{B0C24715-8471-40AF-860D-35C7AB7D5120}" type="presParOf" srcId="{79DDF32F-1C0F-4AF1-8E62-E092BB3961AD}" destId="{985F1B07-342C-4D2F-A5B3-4E6EC1078027}" srcOrd="1" destOrd="0" presId="urn:microsoft.com/office/officeart/2005/8/layout/vList3"/>
    <dgm:cxn modelId="{1B4D584C-05B4-4BEF-B4C8-70BB9508DCFB}" type="presParOf" srcId="{79DDF32F-1C0F-4AF1-8E62-E092BB3961AD}" destId="{B5F63FB8-1F95-4BB6-B147-B40DBB597C23}" srcOrd="2" destOrd="0" presId="urn:microsoft.com/office/officeart/2005/8/layout/vList3"/>
    <dgm:cxn modelId="{8E9453D3-3000-4F00-90D9-F145CBD7B64A}" type="presParOf" srcId="{B5F63FB8-1F95-4BB6-B147-B40DBB597C23}" destId="{6620BBDD-5161-405A-84F9-6FAF66E0C981}" srcOrd="0" destOrd="0" presId="urn:microsoft.com/office/officeart/2005/8/layout/vList3"/>
    <dgm:cxn modelId="{0B5B501A-E22D-447E-8649-8ADEA5673033}" type="presParOf" srcId="{B5F63FB8-1F95-4BB6-B147-B40DBB597C23}" destId="{CCFCFDA2-C3B4-4A3E-AA8C-8C8F40FAAFAA}" srcOrd="1" destOrd="0" presId="urn:microsoft.com/office/officeart/2005/8/layout/vList3"/>
    <dgm:cxn modelId="{81D8FD5D-5926-4A38-9B21-A15CDEA063BE}" type="presParOf" srcId="{79DDF32F-1C0F-4AF1-8E62-E092BB3961AD}" destId="{D3D51B70-BB00-4899-94AC-79E59665F0C5}" srcOrd="3" destOrd="0" presId="urn:microsoft.com/office/officeart/2005/8/layout/vList3"/>
    <dgm:cxn modelId="{404FFD61-3892-4EF0-A037-22F3EA67D275}" type="presParOf" srcId="{79DDF32F-1C0F-4AF1-8E62-E092BB3961AD}" destId="{B70C9DE1-B835-4281-903F-72F99ECAFECD}" srcOrd="4" destOrd="0" presId="urn:microsoft.com/office/officeart/2005/8/layout/vList3"/>
    <dgm:cxn modelId="{265CF4F0-3242-456C-A77E-C2B3049F0845}" type="presParOf" srcId="{B70C9DE1-B835-4281-903F-72F99ECAFECD}" destId="{BC2FFDB7-4B58-4F0D-9947-02C0D112B171}" srcOrd="0" destOrd="0" presId="urn:microsoft.com/office/officeart/2005/8/layout/vList3"/>
    <dgm:cxn modelId="{7752BC10-6E3D-4809-8A1D-7263AFD29A2A}" type="presParOf" srcId="{B70C9DE1-B835-4281-903F-72F99ECAFECD}" destId="{CFDF9284-FE6E-4D16-83B2-784F371AFC4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BCA29B-B427-40D3-9700-FE4BDE3091CF}" type="doc">
      <dgm:prSet loTypeId="urn:microsoft.com/office/officeart/2005/8/layout/cycle8" loCatId="cycle" qsTypeId="urn:microsoft.com/office/officeart/2005/8/quickstyle/3d9" qsCatId="3D" csTypeId="urn:microsoft.com/office/officeart/2005/8/colors/accent1_1" csCatId="accent1" phldr="1"/>
      <dgm:spPr/>
    </dgm:pt>
    <dgm:pt modelId="{C34954A3-D179-4FEB-93C7-390E77970E04}">
      <dgm:prSet phldrT="[Texte]"/>
      <dgm:spPr/>
      <dgm:t>
        <a:bodyPr/>
        <a:lstStyle/>
        <a:p>
          <a:pPr algn="r" rtl="1"/>
          <a:r>
            <a:rPr lang="ar-DZ" b="1" dirty="0" smtClean="0"/>
            <a:t>الأساليب </a:t>
          </a:r>
          <a:r>
            <a:rPr lang="ar-DZ" b="1" dirty="0" err="1" smtClean="0"/>
            <a:t>الإحصائية :</a:t>
          </a:r>
          <a:endParaRPr lang="ar-DZ" dirty="0"/>
        </a:p>
      </dgm:t>
    </dgm:pt>
    <dgm:pt modelId="{B415C226-F5AB-4230-85DC-E7A4C95B7066}" type="parTrans" cxnId="{228AA618-1D25-4A3A-8A13-9670EF6573AF}">
      <dgm:prSet/>
      <dgm:spPr/>
      <dgm:t>
        <a:bodyPr/>
        <a:lstStyle/>
        <a:p>
          <a:pPr rtl="1"/>
          <a:endParaRPr lang="ar-DZ"/>
        </a:p>
      </dgm:t>
    </dgm:pt>
    <dgm:pt modelId="{8677F32A-2E16-4409-9927-15EFCF54FFEB}" type="sibTrans" cxnId="{228AA618-1D25-4A3A-8A13-9670EF6573AF}">
      <dgm:prSet/>
      <dgm:spPr/>
      <dgm:t>
        <a:bodyPr/>
        <a:lstStyle/>
        <a:p>
          <a:pPr rtl="1"/>
          <a:endParaRPr lang="ar-DZ"/>
        </a:p>
      </dgm:t>
    </dgm:pt>
    <dgm:pt modelId="{8269BDA0-4FDD-4847-86EB-DA461BF51E13}">
      <dgm:prSet phldrT="[Texte]"/>
      <dgm:spPr/>
      <dgm:t>
        <a:bodyPr/>
        <a:lstStyle/>
        <a:p>
          <a:pPr rtl="1"/>
          <a:r>
            <a:rPr lang="fr-FR" b="1" dirty="0" smtClean="0"/>
            <a:t>T test</a:t>
          </a:r>
          <a:r>
            <a:rPr lang="ar-DZ" b="1" dirty="0" smtClean="0"/>
            <a:t>, للفروق </a:t>
          </a:r>
          <a:endParaRPr lang="ar-DZ" b="1" dirty="0"/>
        </a:p>
      </dgm:t>
    </dgm:pt>
    <dgm:pt modelId="{E38B5987-18FF-417C-A162-CC18545A2CF8}" type="parTrans" cxnId="{3064CAC7-FFB1-4849-8F31-E5E861B42270}">
      <dgm:prSet/>
      <dgm:spPr/>
      <dgm:t>
        <a:bodyPr/>
        <a:lstStyle/>
        <a:p>
          <a:pPr rtl="1"/>
          <a:endParaRPr lang="ar-DZ"/>
        </a:p>
      </dgm:t>
    </dgm:pt>
    <dgm:pt modelId="{6E1AABCF-4E9D-4982-B34D-B734D1E1DF63}" type="sibTrans" cxnId="{3064CAC7-FFB1-4849-8F31-E5E861B42270}">
      <dgm:prSet/>
      <dgm:spPr/>
      <dgm:t>
        <a:bodyPr/>
        <a:lstStyle/>
        <a:p>
          <a:pPr rtl="1"/>
          <a:endParaRPr lang="ar-DZ"/>
        </a:p>
      </dgm:t>
    </dgm:pt>
    <dgm:pt modelId="{061A88E6-04C1-4F2F-BDCE-150A76D0FCD3}">
      <dgm:prSet phldrT="[Texte]"/>
      <dgm:spPr/>
      <dgm:t>
        <a:bodyPr/>
        <a:lstStyle/>
        <a:p>
          <a:pPr rtl="1"/>
          <a:r>
            <a:rPr lang="ar-DZ" b="1" dirty="0" smtClean="0"/>
            <a:t>معامل </a:t>
          </a:r>
          <a:r>
            <a:rPr lang="ar-DZ" b="1" dirty="0" err="1" smtClean="0"/>
            <a:t>الإرتباط</a:t>
          </a:r>
          <a:r>
            <a:rPr lang="ar-DZ" b="1" dirty="0" smtClean="0"/>
            <a:t>  </a:t>
          </a:r>
          <a:r>
            <a:rPr lang="ar-DZ" b="1" dirty="0" err="1" smtClean="0"/>
            <a:t>بيرسون</a:t>
          </a:r>
          <a:r>
            <a:rPr lang="ar-DZ" b="1" dirty="0" smtClean="0"/>
            <a:t>  </a:t>
          </a:r>
          <a:r>
            <a:rPr lang="ar-DZ" b="1" dirty="0" err="1" smtClean="0"/>
            <a:t>.</a:t>
          </a:r>
          <a:endParaRPr lang="ar-DZ" b="1" dirty="0"/>
        </a:p>
      </dgm:t>
    </dgm:pt>
    <dgm:pt modelId="{79E3762A-9C22-4BF7-9250-45B296F0F80F}" type="parTrans" cxnId="{035A86FF-86C3-49C8-A2BF-4D772069ED84}">
      <dgm:prSet/>
      <dgm:spPr/>
      <dgm:t>
        <a:bodyPr/>
        <a:lstStyle/>
        <a:p>
          <a:pPr rtl="1"/>
          <a:endParaRPr lang="ar-DZ"/>
        </a:p>
      </dgm:t>
    </dgm:pt>
    <dgm:pt modelId="{50C2AA3E-624B-4372-A25A-43128B2D563F}" type="sibTrans" cxnId="{035A86FF-86C3-49C8-A2BF-4D772069ED84}">
      <dgm:prSet/>
      <dgm:spPr/>
      <dgm:t>
        <a:bodyPr/>
        <a:lstStyle/>
        <a:p>
          <a:pPr rtl="1"/>
          <a:endParaRPr lang="ar-DZ"/>
        </a:p>
      </dgm:t>
    </dgm:pt>
    <dgm:pt modelId="{4E9AAFFE-EC4C-441C-BD4A-0F61F10EADC4}" type="pres">
      <dgm:prSet presAssocID="{6FBCA29B-B427-40D3-9700-FE4BDE3091CF}" presName="compositeShape" presStyleCnt="0">
        <dgm:presLayoutVars>
          <dgm:chMax val="7"/>
          <dgm:dir/>
          <dgm:resizeHandles val="exact"/>
        </dgm:presLayoutVars>
      </dgm:prSet>
      <dgm:spPr/>
    </dgm:pt>
    <dgm:pt modelId="{C75C4829-EE91-4598-9627-8AABF864BB6A}" type="pres">
      <dgm:prSet presAssocID="{6FBCA29B-B427-40D3-9700-FE4BDE3091CF}" presName="wedge1" presStyleLbl="node1" presStyleIdx="0" presStyleCnt="3"/>
      <dgm:spPr/>
      <dgm:t>
        <a:bodyPr/>
        <a:lstStyle/>
        <a:p>
          <a:pPr rtl="1"/>
          <a:endParaRPr lang="ar-DZ"/>
        </a:p>
      </dgm:t>
    </dgm:pt>
    <dgm:pt modelId="{749B4251-3832-487A-BFE0-2940F6DFDD84}" type="pres">
      <dgm:prSet presAssocID="{6FBCA29B-B427-40D3-9700-FE4BDE3091CF}" presName="dummy1a" presStyleCnt="0"/>
      <dgm:spPr/>
    </dgm:pt>
    <dgm:pt modelId="{04B2D1F5-F6BC-47B9-88C3-296CB48783FA}" type="pres">
      <dgm:prSet presAssocID="{6FBCA29B-B427-40D3-9700-FE4BDE3091CF}" presName="dummy1b" presStyleCnt="0"/>
      <dgm:spPr/>
    </dgm:pt>
    <dgm:pt modelId="{39E10E8A-18FA-4426-89D8-9F190924B87A}" type="pres">
      <dgm:prSet presAssocID="{6FBCA29B-B427-40D3-9700-FE4BDE3091C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D9351AF3-3472-4EE4-A1C6-2125080E43F5}" type="pres">
      <dgm:prSet presAssocID="{6FBCA29B-B427-40D3-9700-FE4BDE3091CF}" presName="wedge2" presStyleLbl="node1" presStyleIdx="1" presStyleCnt="3" custLinFactNeighborX="-623" custLinFactNeighborY="225"/>
      <dgm:spPr/>
      <dgm:t>
        <a:bodyPr/>
        <a:lstStyle/>
        <a:p>
          <a:pPr rtl="1"/>
          <a:endParaRPr lang="ar-DZ"/>
        </a:p>
      </dgm:t>
    </dgm:pt>
    <dgm:pt modelId="{6D78EA15-68DE-4F63-9945-324EC8009795}" type="pres">
      <dgm:prSet presAssocID="{6FBCA29B-B427-40D3-9700-FE4BDE3091CF}" presName="dummy2a" presStyleCnt="0"/>
      <dgm:spPr/>
    </dgm:pt>
    <dgm:pt modelId="{BC5F244C-4B28-45EA-8CFC-968B5032E8B9}" type="pres">
      <dgm:prSet presAssocID="{6FBCA29B-B427-40D3-9700-FE4BDE3091CF}" presName="dummy2b" presStyleCnt="0"/>
      <dgm:spPr/>
    </dgm:pt>
    <dgm:pt modelId="{FE7C512F-3632-48A9-9D21-E7B0757D8FCF}" type="pres">
      <dgm:prSet presAssocID="{6FBCA29B-B427-40D3-9700-FE4BDE3091C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FF7D2F84-88E8-4C13-80EC-A6855C2AC188}" type="pres">
      <dgm:prSet presAssocID="{6FBCA29B-B427-40D3-9700-FE4BDE3091CF}" presName="wedge3" presStyleLbl="node1" presStyleIdx="2" presStyleCnt="3"/>
      <dgm:spPr/>
      <dgm:t>
        <a:bodyPr/>
        <a:lstStyle/>
        <a:p>
          <a:pPr rtl="1"/>
          <a:endParaRPr lang="ar-DZ"/>
        </a:p>
      </dgm:t>
    </dgm:pt>
    <dgm:pt modelId="{FB6ABFE9-66B4-45C4-B73D-708EF973AD97}" type="pres">
      <dgm:prSet presAssocID="{6FBCA29B-B427-40D3-9700-FE4BDE3091CF}" presName="dummy3a" presStyleCnt="0"/>
      <dgm:spPr/>
    </dgm:pt>
    <dgm:pt modelId="{B2D1F146-336A-4991-9792-A3D674D658BE}" type="pres">
      <dgm:prSet presAssocID="{6FBCA29B-B427-40D3-9700-FE4BDE3091CF}" presName="dummy3b" presStyleCnt="0"/>
      <dgm:spPr/>
    </dgm:pt>
    <dgm:pt modelId="{9C2D192F-DBA6-4C8D-9E9E-E5006808B8E6}" type="pres">
      <dgm:prSet presAssocID="{6FBCA29B-B427-40D3-9700-FE4BDE3091C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FE749945-0188-46F5-BF9B-E6E194E93DDF}" type="pres">
      <dgm:prSet presAssocID="{8677F32A-2E16-4409-9927-15EFCF54FFEB}" presName="arrowWedge1" presStyleLbl="fgSibTrans2D1" presStyleIdx="0" presStyleCnt="3"/>
      <dgm:spPr/>
    </dgm:pt>
    <dgm:pt modelId="{20702DB0-5270-40CB-BC3F-19381F2AE6DD}" type="pres">
      <dgm:prSet presAssocID="{6E1AABCF-4E9D-4982-B34D-B734D1E1DF63}" presName="arrowWedge2" presStyleLbl="fgSibTrans2D1" presStyleIdx="1" presStyleCnt="3"/>
      <dgm:spPr/>
    </dgm:pt>
    <dgm:pt modelId="{DC025FCA-B435-401E-B16E-11721A59DE49}" type="pres">
      <dgm:prSet presAssocID="{50C2AA3E-624B-4372-A25A-43128B2D563F}" presName="arrowWedge3" presStyleLbl="fgSibTrans2D1" presStyleIdx="2" presStyleCnt="3"/>
      <dgm:spPr/>
    </dgm:pt>
  </dgm:ptLst>
  <dgm:cxnLst>
    <dgm:cxn modelId="{AE7B9535-03C3-472F-9D1A-72D358BF9590}" type="presOf" srcId="{C34954A3-D179-4FEB-93C7-390E77970E04}" destId="{39E10E8A-18FA-4426-89D8-9F190924B87A}" srcOrd="1" destOrd="0" presId="urn:microsoft.com/office/officeart/2005/8/layout/cycle8"/>
    <dgm:cxn modelId="{035A86FF-86C3-49C8-A2BF-4D772069ED84}" srcId="{6FBCA29B-B427-40D3-9700-FE4BDE3091CF}" destId="{061A88E6-04C1-4F2F-BDCE-150A76D0FCD3}" srcOrd="2" destOrd="0" parTransId="{79E3762A-9C22-4BF7-9250-45B296F0F80F}" sibTransId="{50C2AA3E-624B-4372-A25A-43128B2D563F}"/>
    <dgm:cxn modelId="{5E18B6FB-7DFC-4461-8321-1F3B1394386C}" type="presOf" srcId="{C34954A3-D179-4FEB-93C7-390E77970E04}" destId="{C75C4829-EE91-4598-9627-8AABF864BB6A}" srcOrd="0" destOrd="0" presId="urn:microsoft.com/office/officeart/2005/8/layout/cycle8"/>
    <dgm:cxn modelId="{3064CAC7-FFB1-4849-8F31-E5E861B42270}" srcId="{6FBCA29B-B427-40D3-9700-FE4BDE3091CF}" destId="{8269BDA0-4FDD-4847-86EB-DA461BF51E13}" srcOrd="1" destOrd="0" parTransId="{E38B5987-18FF-417C-A162-CC18545A2CF8}" sibTransId="{6E1AABCF-4E9D-4982-B34D-B734D1E1DF63}"/>
    <dgm:cxn modelId="{228AA618-1D25-4A3A-8A13-9670EF6573AF}" srcId="{6FBCA29B-B427-40D3-9700-FE4BDE3091CF}" destId="{C34954A3-D179-4FEB-93C7-390E77970E04}" srcOrd="0" destOrd="0" parTransId="{B415C226-F5AB-4230-85DC-E7A4C95B7066}" sibTransId="{8677F32A-2E16-4409-9927-15EFCF54FFEB}"/>
    <dgm:cxn modelId="{D025FDA0-2E7F-4002-A135-25F6DF2FC3AE}" type="presOf" srcId="{6FBCA29B-B427-40D3-9700-FE4BDE3091CF}" destId="{4E9AAFFE-EC4C-441C-BD4A-0F61F10EADC4}" srcOrd="0" destOrd="0" presId="urn:microsoft.com/office/officeart/2005/8/layout/cycle8"/>
    <dgm:cxn modelId="{1C1FC952-1596-4F34-805A-B1FA54244861}" type="presOf" srcId="{061A88E6-04C1-4F2F-BDCE-150A76D0FCD3}" destId="{FF7D2F84-88E8-4C13-80EC-A6855C2AC188}" srcOrd="0" destOrd="0" presId="urn:microsoft.com/office/officeart/2005/8/layout/cycle8"/>
    <dgm:cxn modelId="{04121A27-A200-47C2-86C7-D11F764B1988}" type="presOf" srcId="{061A88E6-04C1-4F2F-BDCE-150A76D0FCD3}" destId="{9C2D192F-DBA6-4C8D-9E9E-E5006808B8E6}" srcOrd="1" destOrd="0" presId="urn:microsoft.com/office/officeart/2005/8/layout/cycle8"/>
    <dgm:cxn modelId="{F15C5C8A-C3EB-45E9-81AB-E3F695EB4B57}" type="presOf" srcId="{8269BDA0-4FDD-4847-86EB-DA461BF51E13}" destId="{D9351AF3-3472-4EE4-A1C6-2125080E43F5}" srcOrd="0" destOrd="0" presId="urn:microsoft.com/office/officeart/2005/8/layout/cycle8"/>
    <dgm:cxn modelId="{0AFB901C-A099-4631-B454-583EF7ECA71F}" type="presOf" srcId="{8269BDA0-4FDD-4847-86EB-DA461BF51E13}" destId="{FE7C512F-3632-48A9-9D21-E7B0757D8FCF}" srcOrd="1" destOrd="0" presId="urn:microsoft.com/office/officeart/2005/8/layout/cycle8"/>
    <dgm:cxn modelId="{2524ED09-2EF0-4AD7-A9BD-C74FE6D28E34}" type="presParOf" srcId="{4E9AAFFE-EC4C-441C-BD4A-0F61F10EADC4}" destId="{C75C4829-EE91-4598-9627-8AABF864BB6A}" srcOrd="0" destOrd="0" presId="urn:microsoft.com/office/officeart/2005/8/layout/cycle8"/>
    <dgm:cxn modelId="{772ED5A8-6E13-4B2C-BBAB-F1785CC758CD}" type="presParOf" srcId="{4E9AAFFE-EC4C-441C-BD4A-0F61F10EADC4}" destId="{749B4251-3832-487A-BFE0-2940F6DFDD84}" srcOrd="1" destOrd="0" presId="urn:microsoft.com/office/officeart/2005/8/layout/cycle8"/>
    <dgm:cxn modelId="{CED9D0DB-44A1-4648-A8D5-DE841D9ACCDC}" type="presParOf" srcId="{4E9AAFFE-EC4C-441C-BD4A-0F61F10EADC4}" destId="{04B2D1F5-F6BC-47B9-88C3-296CB48783FA}" srcOrd="2" destOrd="0" presId="urn:microsoft.com/office/officeart/2005/8/layout/cycle8"/>
    <dgm:cxn modelId="{580BE497-082D-4E22-A58D-39F89C5A147D}" type="presParOf" srcId="{4E9AAFFE-EC4C-441C-BD4A-0F61F10EADC4}" destId="{39E10E8A-18FA-4426-89D8-9F190924B87A}" srcOrd="3" destOrd="0" presId="urn:microsoft.com/office/officeart/2005/8/layout/cycle8"/>
    <dgm:cxn modelId="{8DEA405A-E173-47FD-BBF8-BD8CAC648C25}" type="presParOf" srcId="{4E9AAFFE-EC4C-441C-BD4A-0F61F10EADC4}" destId="{D9351AF3-3472-4EE4-A1C6-2125080E43F5}" srcOrd="4" destOrd="0" presId="urn:microsoft.com/office/officeart/2005/8/layout/cycle8"/>
    <dgm:cxn modelId="{69A581F4-111C-498B-9D4E-DD510330FF07}" type="presParOf" srcId="{4E9AAFFE-EC4C-441C-BD4A-0F61F10EADC4}" destId="{6D78EA15-68DE-4F63-9945-324EC8009795}" srcOrd="5" destOrd="0" presId="urn:microsoft.com/office/officeart/2005/8/layout/cycle8"/>
    <dgm:cxn modelId="{BEA8A394-6BEA-4E6F-B298-C8ABF0F59AF6}" type="presParOf" srcId="{4E9AAFFE-EC4C-441C-BD4A-0F61F10EADC4}" destId="{BC5F244C-4B28-45EA-8CFC-968B5032E8B9}" srcOrd="6" destOrd="0" presId="urn:microsoft.com/office/officeart/2005/8/layout/cycle8"/>
    <dgm:cxn modelId="{F145ACE3-0622-4FBC-A442-5DC671002DCC}" type="presParOf" srcId="{4E9AAFFE-EC4C-441C-BD4A-0F61F10EADC4}" destId="{FE7C512F-3632-48A9-9D21-E7B0757D8FCF}" srcOrd="7" destOrd="0" presId="urn:microsoft.com/office/officeart/2005/8/layout/cycle8"/>
    <dgm:cxn modelId="{C23C8E53-086D-473D-AB9A-D50413641EB7}" type="presParOf" srcId="{4E9AAFFE-EC4C-441C-BD4A-0F61F10EADC4}" destId="{FF7D2F84-88E8-4C13-80EC-A6855C2AC188}" srcOrd="8" destOrd="0" presId="urn:microsoft.com/office/officeart/2005/8/layout/cycle8"/>
    <dgm:cxn modelId="{BC9DF8A2-B96F-4880-B916-DABEE770305A}" type="presParOf" srcId="{4E9AAFFE-EC4C-441C-BD4A-0F61F10EADC4}" destId="{FB6ABFE9-66B4-45C4-B73D-708EF973AD97}" srcOrd="9" destOrd="0" presId="urn:microsoft.com/office/officeart/2005/8/layout/cycle8"/>
    <dgm:cxn modelId="{5204875F-FD80-4070-AB49-A16964C6BEE1}" type="presParOf" srcId="{4E9AAFFE-EC4C-441C-BD4A-0F61F10EADC4}" destId="{B2D1F146-336A-4991-9792-A3D674D658BE}" srcOrd="10" destOrd="0" presId="urn:microsoft.com/office/officeart/2005/8/layout/cycle8"/>
    <dgm:cxn modelId="{F0F3761D-3669-4062-9853-07436EAC31F2}" type="presParOf" srcId="{4E9AAFFE-EC4C-441C-BD4A-0F61F10EADC4}" destId="{9C2D192F-DBA6-4C8D-9E9E-E5006808B8E6}" srcOrd="11" destOrd="0" presId="urn:microsoft.com/office/officeart/2005/8/layout/cycle8"/>
    <dgm:cxn modelId="{93283D96-52A5-4995-8D54-67CEE6CD77D9}" type="presParOf" srcId="{4E9AAFFE-EC4C-441C-BD4A-0F61F10EADC4}" destId="{FE749945-0188-46F5-BF9B-E6E194E93DDF}" srcOrd="12" destOrd="0" presId="urn:microsoft.com/office/officeart/2005/8/layout/cycle8"/>
    <dgm:cxn modelId="{9925E72F-2910-4C05-83E6-51B8F6CFE564}" type="presParOf" srcId="{4E9AAFFE-EC4C-441C-BD4A-0F61F10EADC4}" destId="{20702DB0-5270-40CB-BC3F-19381F2AE6DD}" srcOrd="13" destOrd="0" presId="urn:microsoft.com/office/officeart/2005/8/layout/cycle8"/>
    <dgm:cxn modelId="{A195581F-BDF3-4B1D-82FB-3E1AE586D4D5}" type="presParOf" srcId="{4E9AAFFE-EC4C-441C-BD4A-0F61F10EADC4}" destId="{DC025FCA-B435-401E-B16E-11721A59DE4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D2131B-5F56-42C8-AD1C-E76BE307A35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</dgm:pt>
    <dgm:pt modelId="{C8227676-6885-4660-9C18-ACE9E637608B}">
      <dgm:prSet phldrT="[Texte]"/>
      <dgm:spPr/>
      <dgm:t>
        <a:bodyPr/>
        <a:lstStyle/>
        <a:p>
          <a:pPr algn="r" rtl="1"/>
          <a:r>
            <a:rPr lang="ar-DZ" b="1" dirty="0" smtClean="0"/>
            <a:t>توجد فروق في  مستوى   الصلابة النفسية  باختلاف  المستوى الدراسي (ليسانس ,ماستر) للطالبات المقيمات</a:t>
          </a:r>
          <a:endParaRPr lang="ar-DZ" b="1" dirty="0"/>
        </a:p>
      </dgm:t>
    </dgm:pt>
    <dgm:pt modelId="{A7EBB043-E7D9-45E3-8C41-9543BC0B8CF5}" type="parTrans" cxnId="{1625DAE0-79B1-47DD-9D96-C9B99607659C}">
      <dgm:prSet/>
      <dgm:spPr/>
      <dgm:t>
        <a:bodyPr/>
        <a:lstStyle/>
        <a:p>
          <a:pPr rtl="1"/>
          <a:endParaRPr lang="ar-DZ"/>
        </a:p>
      </dgm:t>
    </dgm:pt>
    <dgm:pt modelId="{65E72BA3-94A9-45F4-BC26-3761E1AD74C4}" type="sibTrans" cxnId="{1625DAE0-79B1-47DD-9D96-C9B99607659C}">
      <dgm:prSet/>
      <dgm:spPr/>
      <dgm:t>
        <a:bodyPr/>
        <a:lstStyle/>
        <a:p>
          <a:pPr rtl="1"/>
          <a:endParaRPr lang="ar-DZ"/>
        </a:p>
      </dgm:t>
    </dgm:pt>
    <dgm:pt modelId="{39DF65E6-8687-4201-AECA-29848859EF29}">
      <dgm:prSet phldrT="[Texte]"/>
      <dgm:spPr/>
      <dgm:t>
        <a:bodyPr/>
        <a:lstStyle/>
        <a:p>
          <a:pPr algn="r" rtl="1"/>
          <a:r>
            <a:rPr lang="ar-DZ" b="1" dirty="0" smtClean="0"/>
            <a:t>توجد فروق في </a:t>
          </a:r>
          <a:r>
            <a:rPr lang="ar-DZ" b="1" dirty="0" err="1" smtClean="0"/>
            <a:t>مسنوى</a:t>
          </a:r>
          <a:r>
            <a:rPr lang="ar-DZ" b="1" dirty="0" smtClean="0"/>
            <a:t> الصلابة النفسية باختلاف المستوى الاجتماعي </a:t>
          </a:r>
          <a:r>
            <a:rPr lang="ar-DZ" b="1" dirty="0" err="1" smtClean="0"/>
            <a:t>الإقتصادي</a:t>
          </a:r>
          <a:endParaRPr lang="ar-DZ" b="1" dirty="0"/>
        </a:p>
      </dgm:t>
    </dgm:pt>
    <dgm:pt modelId="{7B2E114B-6F97-4A01-89C8-67B5AE6562C1}" type="parTrans" cxnId="{423F9845-6191-4BE0-AA62-01051024B467}">
      <dgm:prSet/>
      <dgm:spPr/>
      <dgm:t>
        <a:bodyPr/>
        <a:lstStyle/>
        <a:p>
          <a:pPr rtl="1"/>
          <a:endParaRPr lang="ar-DZ"/>
        </a:p>
      </dgm:t>
    </dgm:pt>
    <dgm:pt modelId="{D526362D-5876-41A0-99AB-7AE379F86744}" type="sibTrans" cxnId="{423F9845-6191-4BE0-AA62-01051024B467}">
      <dgm:prSet/>
      <dgm:spPr/>
      <dgm:t>
        <a:bodyPr/>
        <a:lstStyle/>
        <a:p>
          <a:pPr rtl="1"/>
          <a:endParaRPr lang="ar-DZ"/>
        </a:p>
      </dgm:t>
    </dgm:pt>
    <dgm:pt modelId="{B530D547-9DCA-42A9-A811-E8B6745E381C}">
      <dgm:prSet phldrT="[Texte]"/>
      <dgm:spPr/>
      <dgm:t>
        <a:bodyPr/>
        <a:lstStyle/>
        <a:p>
          <a:pPr algn="r" rtl="1"/>
          <a:r>
            <a:rPr lang="ar-DZ" b="1" dirty="0" smtClean="0"/>
            <a:t>نتوقع وجود علاقة بين الصلابة النفسية و أساليب استراتيجية مواجهة الضغوط النفسية لدى الطالبات المقيمات بالحي الجامعي</a:t>
          </a:r>
          <a:endParaRPr lang="ar-DZ" b="1" dirty="0"/>
        </a:p>
      </dgm:t>
    </dgm:pt>
    <dgm:pt modelId="{15BCDA9D-2E42-4924-BC35-FA85A67B9F6F}" type="parTrans" cxnId="{68092A0E-7EB4-4943-9D81-4A9E5597C30D}">
      <dgm:prSet/>
      <dgm:spPr/>
      <dgm:t>
        <a:bodyPr/>
        <a:lstStyle/>
        <a:p>
          <a:pPr rtl="1"/>
          <a:endParaRPr lang="ar-DZ"/>
        </a:p>
      </dgm:t>
    </dgm:pt>
    <dgm:pt modelId="{3C811B50-D83C-4027-8C7F-05BD677288E6}" type="sibTrans" cxnId="{68092A0E-7EB4-4943-9D81-4A9E5597C30D}">
      <dgm:prSet/>
      <dgm:spPr/>
      <dgm:t>
        <a:bodyPr/>
        <a:lstStyle/>
        <a:p>
          <a:pPr rtl="1"/>
          <a:endParaRPr lang="ar-DZ"/>
        </a:p>
      </dgm:t>
    </dgm:pt>
    <dgm:pt modelId="{3B0086B2-2E76-4EF8-BDA5-D31522803CA0}" type="pres">
      <dgm:prSet presAssocID="{76D2131B-5F56-42C8-AD1C-E76BE307A357}" presName="Name0" presStyleCnt="0">
        <dgm:presLayoutVars>
          <dgm:dir/>
          <dgm:animLvl val="lvl"/>
          <dgm:resizeHandles val="exact"/>
        </dgm:presLayoutVars>
      </dgm:prSet>
      <dgm:spPr/>
    </dgm:pt>
    <dgm:pt modelId="{813C23CD-6629-48CA-94B3-36A848B314C9}" type="pres">
      <dgm:prSet presAssocID="{C8227676-6885-4660-9C18-ACE9E637608B}" presName="linNode" presStyleCnt="0"/>
      <dgm:spPr/>
    </dgm:pt>
    <dgm:pt modelId="{AAFD7745-373A-4D96-B297-65DE91FA15B5}" type="pres">
      <dgm:prSet presAssocID="{C8227676-6885-4660-9C18-ACE9E637608B}" presName="parentText" presStyleLbl="node1" presStyleIdx="0" presStyleCnt="3" custScaleX="185179" custLinFactNeighborX="1447" custLinFactNeighborY="939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B4B67747-2B89-4D08-91A3-D71948E51327}" type="pres">
      <dgm:prSet presAssocID="{65E72BA3-94A9-45F4-BC26-3761E1AD74C4}" presName="sp" presStyleCnt="0"/>
      <dgm:spPr/>
    </dgm:pt>
    <dgm:pt modelId="{8F754810-9B34-41C2-8A24-97CA5BB200BD}" type="pres">
      <dgm:prSet presAssocID="{39DF65E6-8687-4201-AECA-29848859EF29}" presName="linNode" presStyleCnt="0"/>
      <dgm:spPr/>
    </dgm:pt>
    <dgm:pt modelId="{DBFE2AA0-5C10-4100-8239-ED4ACF257F13}" type="pres">
      <dgm:prSet presAssocID="{39DF65E6-8687-4201-AECA-29848859EF29}" presName="parentText" presStyleLbl="node1" presStyleIdx="1" presStyleCnt="3" custScaleX="185187" custLinFactNeighborX="0" custLinFactNeighborY="727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789FF590-5AF6-44B7-A6CD-EB9C0F507309}" type="pres">
      <dgm:prSet presAssocID="{D526362D-5876-41A0-99AB-7AE379F86744}" presName="sp" presStyleCnt="0"/>
      <dgm:spPr/>
    </dgm:pt>
    <dgm:pt modelId="{845C0430-4E61-4807-824B-E7EA3F5C3C6F}" type="pres">
      <dgm:prSet presAssocID="{B530D547-9DCA-42A9-A811-E8B6745E381C}" presName="linNode" presStyleCnt="0"/>
      <dgm:spPr/>
    </dgm:pt>
    <dgm:pt modelId="{375F6679-1FDE-4792-A4CF-F07C22F12BD9}" type="pres">
      <dgm:prSet presAssocID="{B530D547-9DCA-42A9-A811-E8B6745E381C}" presName="parentText" presStyleLbl="node1" presStyleIdx="2" presStyleCnt="3" custScaleX="18518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</dgm:ptLst>
  <dgm:cxnLst>
    <dgm:cxn modelId="{09971894-0E6F-4C3D-ADD1-15F755FC148B}" type="presOf" srcId="{76D2131B-5F56-42C8-AD1C-E76BE307A357}" destId="{3B0086B2-2E76-4EF8-BDA5-D31522803CA0}" srcOrd="0" destOrd="0" presId="urn:microsoft.com/office/officeart/2005/8/layout/vList5"/>
    <dgm:cxn modelId="{3FB8DAE6-5DB7-4518-A898-7BF2DA013EC4}" type="presOf" srcId="{39DF65E6-8687-4201-AECA-29848859EF29}" destId="{DBFE2AA0-5C10-4100-8239-ED4ACF257F13}" srcOrd="0" destOrd="0" presId="urn:microsoft.com/office/officeart/2005/8/layout/vList5"/>
    <dgm:cxn modelId="{855D466E-706F-4886-A680-9EBF24D633F3}" type="presOf" srcId="{C8227676-6885-4660-9C18-ACE9E637608B}" destId="{AAFD7745-373A-4D96-B297-65DE91FA15B5}" srcOrd="0" destOrd="0" presId="urn:microsoft.com/office/officeart/2005/8/layout/vList5"/>
    <dgm:cxn modelId="{1625DAE0-79B1-47DD-9D96-C9B99607659C}" srcId="{76D2131B-5F56-42C8-AD1C-E76BE307A357}" destId="{C8227676-6885-4660-9C18-ACE9E637608B}" srcOrd="0" destOrd="0" parTransId="{A7EBB043-E7D9-45E3-8C41-9543BC0B8CF5}" sibTransId="{65E72BA3-94A9-45F4-BC26-3761E1AD74C4}"/>
    <dgm:cxn modelId="{68092A0E-7EB4-4943-9D81-4A9E5597C30D}" srcId="{76D2131B-5F56-42C8-AD1C-E76BE307A357}" destId="{B530D547-9DCA-42A9-A811-E8B6745E381C}" srcOrd="2" destOrd="0" parTransId="{15BCDA9D-2E42-4924-BC35-FA85A67B9F6F}" sibTransId="{3C811B50-D83C-4027-8C7F-05BD677288E6}"/>
    <dgm:cxn modelId="{896EA592-2E67-4FA1-9D2B-064A65BFD862}" type="presOf" srcId="{B530D547-9DCA-42A9-A811-E8B6745E381C}" destId="{375F6679-1FDE-4792-A4CF-F07C22F12BD9}" srcOrd="0" destOrd="0" presId="urn:microsoft.com/office/officeart/2005/8/layout/vList5"/>
    <dgm:cxn modelId="{423F9845-6191-4BE0-AA62-01051024B467}" srcId="{76D2131B-5F56-42C8-AD1C-E76BE307A357}" destId="{39DF65E6-8687-4201-AECA-29848859EF29}" srcOrd="1" destOrd="0" parTransId="{7B2E114B-6F97-4A01-89C8-67B5AE6562C1}" sibTransId="{D526362D-5876-41A0-99AB-7AE379F86744}"/>
    <dgm:cxn modelId="{7AC14D58-475C-4261-86D7-57A77673B3DE}" type="presParOf" srcId="{3B0086B2-2E76-4EF8-BDA5-D31522803CA0}" destId="{813C23CD-6629-48CA-94B3-36A848B314C9}" srcOrd="0" destOrd="0" presId="urn:microsoft.com/office/officeart/2005/8/layout/vList5"/>
    <dgm:cxn modelId="{19356A36-1488-4BA0-94AB-4F16B6E6E0E7}" type="presParOf" srcId="{813C23CD-6629-48CA-94B3-36A848B314C9}" destId="{AAFD7745-373A-4D96-B297-65DE91FA15B5}" srcOrd="0" destOrd="0" presId="urn:microsoft.com/office/officeart/2005/8/layout/vList5"/>
    <dgm:cxn modelId="{E77B0E5B-CF7D-42A1-8180-76018A11BAD5}" type="presParOf" srcId="{3B0086B2-2E76-4EF8-BDA5-D31522803CA0}" destId="{B4B67747-2B89-4D08-91A3-D71948E51327}" srcOrd="1" destOrd="0" presId="urn:microsoft.com/office/officeart/2005/8/layout/vList5"/>
    <dgm:cxn modelId="{720C31C7-86ED-4C6C-A39E-CE6622FE1D72}" type="presParOf" srcId="{3B0086B2-2E76-4EF8-BDA5-D31522803CA0}" destId="{8F754810-9B34-41C2-8A24-97CA5BB200BD}" srcOrd="2" destOrd="0" presId="urn:microsoft.com/office/officeart/2005/8/layout/vList5"/>
    <dgm:cxn modelId="{1A805507-2CC9-4326-B21D-6F5D902EB409}" type="presParOf" srcId="{8F754810-9B34-41C2-8A24-97CA5BB200BD}" destId="{DBFE2AA0-5C10-4100-8239-ED4ACF257F13}" srcOrd="0" destOrd="0" presId="urn:microsoft.com/office/officeart/2005/8/layout/vList5"/>
    <dgm:cxn modelId="{C9007D49-1573-49B2-87DD-8B58B5079106}" type="presParOf" srcId="{3B0086B2-2E76-4EF8-BDA5-D31522803CA0}" destId="{789FF590-5AF6-44B7-A6CD-EB9C0F507309}" srcOrd="3" destOrd="0" presId="urn:microsoft.com/office/officeart/2005/8/layout/vList5"/>
    <dgm:cxn modelId="{498F22ED-D35E-4220-8B38-14ED818CE84B}" type="presParOf" srcId="{3B0086B2-2E76-4EF8-BDA5-D31522803CA0}" destId="{845C0430-4E61-4807-824B-E7EA3F5C3C6F}" srcOrd="4" destOrd="0" presId="urn:microsoft.com/office/officeart/2005/8/layout/vList5"/>
    <dgm:cxn modelId="{D539EE6D-097C-479A-B505-B1FADDD7B54E}" type="presParOf" srcId="{845C0430-4E61-4807-824B-E7EA3F5C3C6F}" destId="{375F6679-1FDE-4792-A4CF-F07C22F12BD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F3A5AD-7C25-4EB9-9807-3A857C6020EF}">
      <dsp:nvSpPr>
        <dsp:cNvPr id="0" name=""/>
        <dsp:cNvSpPr/>
      </dsp:nvSpPr>
      <dsp:spPr>
        <a:xfrm rot="10800000">
          <a:off x="2649387" y="1704"/>
          <a:ext cx="9194114" cy="13343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391" tIns="106680" rIns="199136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cs typeface="Simplified Arabic" pitchFamily="2" charset="-78"/>
            </a:rPr>
            <a:t>هل توجد فروق في  مستوى   الصلابة النفسية  باختلاف  المستوى الدراسي (ليسانس ,ماستر) للطالبات المقيمات</a:t>
          </a:r>
          <a:endParaRPr lang="ar-DZ" sz="2800" kern="1200" dirty="0">
            <a:cs typeface="Simplified Arabic" pitchFamily="2" charset="-78"/>
          </a:endParaRPr>
        </a:p>
      </dsp:txBody>
      <dsp:txXfrm rot="10800000">
        <a:off x="2649387" y="1704"/>
        <a:ext cx="9194114" cy="1334305"/>
      </dsp:txXfrm>
    </dsp:sp>
    <dsp:sp modelId="{C7095197-AD13-4DC3-9E24-318E07317C16}">
      <dsp:nvSpPr>
        <dsp:cNvPr id="0" name=""/>
        <dsp:cNvSpPr/>
      </dsp:nvSpPr>
      <dsp:spPr>
        <a:xfrm>
          <a:off x="1982234" y="1704"/>
          <a:ext cx="1334305" cy="13343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FCFDA2-C3B4-4A3E-AA8C-8C8F40FAAFAA}">
      <dsp:nvSpPr>
        <dsp:cNvPr id="0" name=""/>
        <dsp:cNvSpPr/>
      </dsp:nvSpPr>
      <dsp:spPr>
        <a:xfrm rot="10800000">
          <a:off x="2649387" y="1673107"/>
          <a:ext cx="9194114" cy="13343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391" tIns="106680" rIns="199136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cs typeface="Simplified Arabic" pitchFamily="2" charset="-78"/>
            </a:rPr>
            <a:t>هل توجد فروق في </a:t>
          </a:r>
          <a:r>
            <a:rPr lang="ar-DZ" sz="2800" kern="1200" dirty="0" err="1" smtClean="0">
              <a:cs typeface="Simplified Arabic" pitchFamily="2" charset="-78"/>
            </a:rPr>
            <a:t>مسنوى</a:t>
          </a:r>
          <a:r>
            <a:rPr lang="ar-DZ" sz="2800" kern="1200" dirty="0" smtClean="0">
              <a:cs typeface="Simplified Arabic" pitchFamily="2" charset="-78"/>
            </a:rPr>
            <a:t> الصلابة النفسية باختلاف المستوى الاجتماعي </a:t>
          </a:r>
          <a:r>
            <a:rPr lang="ar-DZ" sz="2800" kern="1200" dirty="0" err="1" smtClean="0">
              <a:cs typeface="Simplified Arabic" pitchFamily="2" charset="-78"/>
            </a:rPr>
            <a:t>الإقتصادي</a:t>
          </a:r>
          <a:endParaRPr lang="ar-DZ" sz="2800" kern="1200" dirty="0">
            <a:cs typeface="Simplified Arabic" pitchFamily="2" charset="-78"/>
          </a:endParaRPr>
        </a:p>
      </dsp:txBody>
      <dsp:txXfrm rot="10800000">
        <a:off x="2649387" y="1673107"/>
        <a:ext cx="9194114" cy="1334305"/>
      </dsp:txXfrm>
    </dsp:sp>
    <dsp:sp modelId="{6620BBDD-5161-405A-84F9-6FAF66E0C981}">
      <dsp:nvSpPr>
        <dsp:cNvPr id="0" name=""/>
        <dsp:cNvSpPr/>
      </dsp:nvSpPr>
      <dsp:spPr>
        <a:xfrm>
          <a:off x="1982234" y="1673107"/>
          <a:ext cx="1334305" cy="13343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DF9284-FE6E-4D16-83B2-784F371AFC4D}">
      <dsp:nvSpPr>
        <dsp:cNvPr id="0" name=""/>
        <dsp:cNvSpPr/>
      </dsp:nvSpPr>
      <dsp:spPr>
        <a:xfrm rot="10800000">
          <a:off x="2649387" y="3344510"/>
          <a:ext cx="9194114" cy="13343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8391" tIns="106680" rIns="199136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cs typeface="Simplified Arabic" pitchFamily="2" charset="-78"/>
            </a:rPr>
            <a:t>هل الصلابة النفسية ترتبط بأساليب مواجهة الضغوط النفسية لدى الطالبات المقيمات بالحي </a:t>
          </a:r>
          <a:r>
            <a:rPr lang="ar-DZ" sz="2800" kern="1200" dirty="0" err="1" smtClean="0">
              <a:cs typeface="Simplified Arabic" pitchFamily="2" charset="-78"/>
            </a:rPr>
            <a:t>الجامعي؟</a:t>
          </a:r>
          <a:endParaRPr lang="ar-DZ" sz="2800" kern="1200" dirty="0">
            <a:cs typeface="Simplified Arabic" pitchFamily="2" charset="-78"/>
          </a:endParaRPr>
        </a:p>
      </dsp:txBody>
      <dsp:txXfrm rot="10800000">
        <a:off x="2649387" y="3344510"/>
        <a:ext cx="9194114" cy="1334305"/>
      </dsp:txXfrm>
    </dsp:sp>
    <dsp:sp modelId="{BC2FFDB7-4B58-4F0D-9947-02C0D112B171}">
      <dsp:nvSpPr>
        <dsp:cNvPr id="0" name=""/>
        <dsp:cNvSpPr/>
      </dsp:nvSpPr>
      <dsp:spPr>
        <a:xfrm>
          <a:off x="1982234" y="3344510"/>
          <a:ext cx="1334305" cy="133430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75C4829-EE91-4598-9627-8AABF864BB6A}">
      <dsp:nvSpPr>
        <dsp:cNvPr id="0" name=""/>
        <dsp:cNvSpPr/>
      </dsp:nvSpPr>
      <dsp:spPr>
        <a:xfrm>
          <a:off x="1302851" y="434774"/>
          <a:ext cx="5618618" cy="5618618"/>
        </a:xfrm>
        <a:prstGeom prst="pie">
          <a:avLst>
            <a:gd name="adj1" fmla="val 16200000"/>
            <a:gd name="adj2" fmla="val 18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l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  <a:sp3d extrusionH="28000" prstMaterial="matte"/>
        </a:bodyPr>
        <a:lstStyle/>
        <a:p>
          <a:pPr lvl="0" algn="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300" b="1" kern="1200" dirty="0" smtClean="0"/>
            <a:t>الأساليب </a:t>
          </a:r>
          <a:r>
            <a:rPr lang="ar-DZ" sz="3300" b="1" kern="1200" dirty="0" err="1" smtClean="0"/>
            <a:t>الإحصائية :</a:t>
          </a:r>
          <a:endParaRPr lang="ar-DZ" sz="3300" kern="1200" dirty="0"/>
        </a:p>
      </dsp:txBody>
      <dsp:txXfrm>
        <a:off x="4263997" y="1625386"/>
        <a:ext cx="2006649" cy="1672208"/>
      </dsp:txXfrm>
    </dsp:sp>
    <dsp:sp modelId="{D9351AF3-3472-4EE4-A1C6-2125080E43F5}">
      <dsp:nvSpPr>
        <dsp:cNvPr id="0" name=""/>
        <dsp:cNvSpPr/>
      </dsp:nvSpPr>
      <dsp:spPr>
        <a:xfrm>
          <a:off x="1152130" y="648080"/>
          <a:ext cx="5618618" cy="5618618"/>
        </a:xfrm>
        <a:prstGeom prst="pie">
          <a:avLst>
            <a:gd name="adj1" fmla="val 1800000"/>
            <a:gd name="adj2" fmla="val 90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l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  <a:sp3d extrusionH="28000" prstMaterial="matte"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b="1" kern="1200" dirty="0" smtClean="0"/>
            <a:t>T test</a:t>
          </a:r>
          <a:r>
            <a:rPr lang="ar-DZ" sz="3300" b="1" kern="1200" dirty="0" smtClean="0"/>
            <a:t>, للفروق </a:t>
          </a:r>
          <a:endParaRPr lang="ar-DZ" sz="3300" b="1" kern="1200" dirty="0"/>
        </a:p>
      </dsp:txBody>
      <dsp:txXfrm>
        <a:off x="2489896" y="4293494"/>
        <a:ext cx="3009974" cy="1471543"/>
      </dsp:txXfrm>
    </dsp:sp>
    <dsp:sp modelId="{FF7D2F84-88E8-4C13-80EC-A6855C2AC188}">
      <dsp:nvSpPr>
        <dsp:cNvPr id="0" name=""/>
        <dsp:cNvSpPr/>
      </dsp:nvSpPr>
      <dsp:spPr>
        <a:xfrm>
          <a:off x="1071417" y="434774"/>
          <a:ext cx="5618618" cy="5618618"/>
        </a:xfrm>
        <a:prstGeom prst="pie">
          <a:avLst>
            <a:gd name="adj1" fmla="val 90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l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  <a:sp3d extrusionH="28000" prstMaterial="matte"/>
        </a:bodyPr>
        <a:lstStyle/>
        <a:p>
          <a:pPr lvl="0" algn="ctr" defTabSz="1466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300" b="1" kern="1200" dirty="0" smtClean="0"/>
            <a:t>معامل </a:t>
          </a:r>
          <a:r>
            <a:rPr lang="ar-DZ" sz="3300" b="1" kern="1200" dirty="0" err="1" smtClean="0"/>
            <a:t>الإرتباط</a:t>
          </a:r>
          <a:r>
            <a:rPr lang="ar-DZ" sz="3300" b="1" kern="1200" dirty="0" smtClean="0"/>
            <a:t>  </a:t>
          </a:r>
          <a:r>
            <a:rPr lang="ar-DZ" sz="3300" b="1" kern="1200" dirty="0" err="1" smtClean="0"/>
            <a:t>بيرسون</a:t>
          </a:r>
          <a:r>
            <a:rPr lang="ar-DZ" sz="3300" b="1" kern="1200" dirty="0" smtClean="0"/>
            <a:t>  </a:t>
          </a:r>
          <a:r>
            <a:rPr lang="ar-DZ" sz="3300" b="1" kern="1200" dirty="0" err="1" smtClean="0"/>
            <a:t>.</a:t>
          </a:r>
          <a:endParaRPr lang="ar-DZ" sz="3300" b="1" kern="1200" dirty="0"/>
        </a:p>
      </dsp:txBody>
      <dsp:txXfrm>
        <a:off x="1722241" y="1625386"/>
        <a:ext cx="2006649" cy="1672208"/>
      </dsp:txXfrm>
    </dsp:sp>
    <dsp:sp modelId="{FE749945-0188-46F5-BF9B-E6E194E93DDF}">
      <dsp:nvSpPr>
        <dsp:cNvPr id="0" name=""/>
        <dsp:cNvSpPr/>
      </dsp:nvSpPr>
      <dsp:spPr>
        <a:xfrm>
          <a:off x="955495" y="86954"/>
          <a:ext cx="6314257" cy="631425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702DB0-5270-40CB-BC3F-19381F2AE6DD}">
      <dsp:nvSpPr>
        <dsp:cNvPr id="0" name=""/>
        <dsp:cNvSpPr/>
      </dsp:nvSpPr>
      <dsp:spPr>
        <a:xfrm>
          <a:off x="804311" y="299906"/>
          <a:ext cx="6314257" cy="631425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025FCA-B435-401E-B16E-11721A59DE49}">
      <dsp:nvSpPr>
        <dsp:cNvPr id="0" name=""/>
        <dsp:cNvSpPr/>
      </dsp:nvSpPr>
      <dsp:spPr>
        <a:xfrm>
          <a:off x="723134" y="86954"/>
          <a:ext cx="6314257" cy="631425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FD7745-373A-4D96-B297-65DE91FA15B5}">
      <dsp:nvSpPr>
        <dsp:cNvPr id="0" name=""/>
        <dsp:cNvSpPr/>
      </dsp:nvSpPr>
      <dsp:spPr>
        <a:xfrm>
          <a:off x="2376265" y="152874"/>
          <a:ext cx="9216849" cy="16011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900" b="1" kern="1200" dirty="0" smtClean="0"/>
            <a:t>توجد فروق في  مستوى   الصلابة النفسية  باختلاف  المستوى الدراسي (ليسانس ,ماستر) للطالبات المقيمات</a:t>
          </a:r>
          <a:endParaRPr lang="ar-DZ" sz="2900" b="1" kern="1200" dirty="0"/>
        </a:p>
      </dsp:txBody>
      <dsp:txXfrm>
        <a:off x="2376265" y="152874"/>
        <a:ext cx="9216849" cy="1601193"/>
      </dsp:txXfrm>
    </dsp:sp>
    <dsp:sp modelId="{DBFE2AA0-5C10-4100-8239-ED4ACF257F13}">
      <dsp:nvSpPr>
        <dsp:cNvPr id="0" name=""/>
        <dsp:cNvSpPr/>
      </dsp:nvSpPr>
      <dsp:spPr>
        <a:xfrm>
          <a:off x="2304244" y="1800198"/>
          <a:ext cx="9217247" cy="16011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/>
            <a:t>توجد فروق في </a:t>
          </a:r>
          <a:r>
            <a:rPr lang="ar-DZ" sz="2800" b="1" kern="1200" dirty="0" err="1" smtClean="0"/>
            <a:t>مسنوى</a:t>
          </a:r>
          <a:r>
            <a:rPr lang="ar-DZ" sz="2800" b="1" kern="1200" dirty="0" smtClean="0"/>
            <a:t> الصلابة النفسية باختلاف المستوى الاجتماعي </a:t>
          </a:r>
          <a:r>
            <a:rPr lang="ar-DZ" sz="2800" b="1" kern="1200" dirty="0" err="1" smtClean="0"/>
            <a:t>الإقتصادي</a:t>
          </a:r>
          <a:endParaRPr lang="ar-DZ" sz="2800" b="1" kern="1200" dirty="0"/>
        </a:p>
      </dsp:txBody>
      <dsp:txXfrm>
        <a:off x="2304244" y="1800198"/>
        <a:ext cx="9217247" cy="1601193"/>
      </dsp:txXfrm>
    </dsp:sp>
    <dsp:sp modelId="{375F6679-1FDE-4792-A4CF-F07C22F12BD9}">
      <dsp:nvSpPr>
        <dsp:cNvPr id="0" name=""/>
        <dsp:cNvSpPr/>
      </dsp:nvSpPr>
      <dsp:spPr>
        <a:xfrm>
          <a:off x="2304244" y="3364932"/>
          <a:ext cx="9217247" cy="16011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700" b="1" kern="1200" dirty="0" smtClean="0"/>
            <a:t>نتوقع وجود علاقة بين الصلابة النفسية و أساليب استراتيجية مواجهة الضغوط النفسية لدى الطالبات المقيمات بالحي الجامعي</a:t>
          </a:r>
          <a:endParaRPr lang="ar-DZ" sz="2700" b="1" kern="1200" dirty="0"/>
        </a:p>
      </dsp:txBody>
      <dsp:txXfrm>
        <a:off x="2304244" y="3364932"/>
        <a:ext cx="9217247" cy="1601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DZ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14BF8A9-805C-4FED-87C7-089B72208BA5}" type="datetimeFigureOut">
              <a:rPr lang="ar-DZ" smtClean="0"/>
              <a:pPr/>
              <a:t>08-05-1436</a:t>
            </a:fld>
            <a:endParaRPr lang="ar-DZ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DZ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D257C22-20B4-426E-86DC-C06971D95962}" type="slidenum">
              <a:rPr lang="ar-DZ" smtClean="0"/>
              <a:pPr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7C22-20B4-426E-86DC-C06971D95962}" type="slidenum">
              <a:rPr lang="ar-DZ" smtClean="0"/>
              <a:pPr/>
              <a:t>1</a:t>
            </a:fld>
            <a:endParaRPr lang="ar-D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8401050" y="0"/>
            <a:ext cx="20402550" cy="360045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70332" tIns="185166" rIns="370332" bIns="185166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16200000">
            <a:off x="-9601200" y="18002250"/>
            <a:ext cx="360045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370332" tIns="185166" rIns="370332" bIns="185166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ctrTitle"/>
          </p:nvPr>
        </p:nvSpPr>
        <p:spPr>
          <a:xfrm>
            <a:off x="10605634" y="2800350"/>
            <a:ext cx="16082010" cy="15057882"/>
          </a:xfrm>
        </p:spPr>
        <p:txBody>
          <a:bodyPr lIns="185166" tIns="0" rIns="185166">
            <a:noAutofit/>
          </a:bodyPr>
          <a:lstStyle>
            <a:lvl1pPr algn="r">
              <a:defRPr sz="17000"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5" name="Sous-titre 24"/>
          <p:cNvSpPr>
            <a:spLocks noGrp="1"/>
          </p:cNvSpPr>
          <p:nvPr>
            <p:ph type="subTitle" idx="1"/>
          </p:nvPr>
        </p:nvSpPr>
        <p:spPr>
          <a:xfrm>
            <a:off x="10566492" y="18584286"/>
            <a:ext cx="16111551" cy="5781552"/>
          </a:xfrm>
        </p:spPr>
        <p:txBody>
          <a:bodyPr lIns="185166" tIns="0" rIns="185166" bIns="0"/>
          <a:lstStyle>
            <a:lvl1pPr marL="0" indent="0" algn="r">
              <a:buNone/>
              <a:defRPr sz="8900">
                <a:solidFill>
                  <a:srgbClr val="FFFFFF"/>
                </a:solidFill>
                <a:effectLst/>
              </a:defRPr>
            </a:lvl1pPr>
            <a:lvl2pPr marL="1851660" indent="0" algn="ctr">
              <a:buNone/>
            </a:lvl2pPr>
            <a:lvl3pPr marL="3703320" indent="0" algn="ctr">
              <a:buNone/>
            </a:lvl3pPr>
            <a:lvl4pPr marL="5554980" indent="0" algn="ctr">
              <a:buNone/>
            </a:lvl4pPr>
            <a:lvl5pPr marL="7406640" indent="0" algn="ctr">
              <a:buNone/>
            </a:lvl5pPr>
            <a:lvl6pPr marL="9258300" indent="0" algn="ctr">
              <a:buNone/>
            </a:lvl6pPr>
            <a:lvl7pPr marL="11109960" indent="0" algn="ctr">
              <a:buNone/>
            </a:lvl7pPr>
            <a:lvl8pPr marL="12961620" indent="0" algn="ctr">
              <a:buNone/>
            </a:lvl8pPr>
            <a:lvl9pPr marL="1481328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1" name="Espace réservé de la date 30"/>
          <p:cNvSpPr>
            <a:spLocks noGrp="1"/>
          </p:cNvSpPr>
          <p:nvPr>
            <p:ph type="dt" sz="half" idx="10"/>
          </p:nvPr>
        </p:nvSpPr>
        <p:spPr>
          <a:xfrm>
            <a:off x="18494355" y="34429216"/>
            <a:ext cx="6307762" cy="1191236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1"/>
          </p:nvPr>
        </p:nvSpPr>
        <p:spPr>
          <a:xfrm>
            <a:off x="8881110" y="34429217"/>
            <a:ext cx="9222324" cy="120015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fr-BE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24824785" y="34420302"/>
            <a:ext cx="1853258" cy="120015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0642580" y="1443517"/>
            <a:ext cx="4800600" cy="30720506"/>
          </a:xfrm>
        </p:spPr>
        <p:txBody>
          <a:bodyPr vert="eaVert" anchor="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1441873"/>
            <a:ext cx="18962370" cy="30720506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3364870" y="34429216"/>
            <a:ext cx="6307762" cy="1191236"/>
          </a:xfrm>
        </p:spPr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440180" y="34420302"/>
            <a:ext cx="11521440" cy="1200150"/>
          </a:xfrm>
        </p:spPr>
        <p:txBody>
          <a:bodyPr/>
          <a:lstStyle>
            <a:extLst/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9701663" y="34404300"/>
            <a:ext cx="1853258" cy="1200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0420" y="14814647"/>
            <a:ext cx="19704787" cy="7150894"/>
          </a:xfrm>
        </p:spPr>
        <p:txBody>
          <a:bodyPr tIns="0" anchor="t"/>
          <a:lstStyle>
            <a:lvl1pPr algn="r">
              <a:buNone/>
              <a:defRPr sz="17000" b="1" cap="all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60420" y="10001253"/>
            <a:ext cx="19704787" cy="3903412"/>
          </a:xfrm>
        </p:spPr>
        <p:txBody>
          <a:bodyPr anchor="b"/>
          <a:lstStyle>
            <a:lvl1pPr marL="0" indent="0" algn="r">
              <a:buNone/>
              <a:defRPr sz="8100">
                <a:solidFill>
                  <a:schemeClr val="tx1"/>
                </a:solidFill>
                <a:effectLst/>
              </a:defRPr>
            </a:lvl1pPr>
            <a:lvl2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4881350" y="34423252"/>
            <a:ext cx="6307762" cy="1191236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5466378" y="34423253"/>
            <a:ext cx="9121140" cy="120015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21211949" y="34414338"/>
            <a:ext cx="1853258" cy="1200150"/>
          </a:xfrm>
        </p:spPr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0" y="1680210"/>
            <a:ext cx="22812451" cy="600075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40180" y="8401053"/>
            <a:ext cx="11089386" cy="23761306"/>
          </a:xfrm>
        </p:spPr>
        <p:txBody>
          <a:bodyPr anchor="t"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3163245" y="8401053"/>
            <a:ext cx="11089386" cy="23761306"/>
          </a:xfrm>
        </p:spPr>
        <p:txBody>
          <a:bodyPr anchor="t"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0" y="1680210"/>
            <a:ext cx="22812451" cy="60007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30803850"/>
            <a:ext cx="11089386" cy="24003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7300" b="1">
                <a:solidFill>
                  <a:schemeClr val="tx2"/>
                </a:solidFill>
                <a:effectLst/>
              </a:defRPr>
            </a:lvl1pPr>
            <a:lvl2pPr>
              <a:buNone/>
              <a:defRPr sz="8100" b="1"/>
            </a:lvl2pPr>
            <a:lvl3pPr>
              <a:buNone/>
              <a:defRPr sz="7300" b="1"/>
            </a:lvl3pPr>
            <a:lvl4pPr>
              <a:buNone/>
              <a:defRPr sz="6500" b="1"/>
            </a:lvl4pPr>
            <a:lvl5pPr>
              <a:buNone/>
              <a:defRPr sz="65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3163245" y="30803850"/>
            <a:ext cx="11089386" cy="24003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7300" b="1">
                <a:solidFill>
                  <a:schemeClr val="tx2"/>
                </a:solidFill>
                <a:effectLst/>
              </a:defRPr>
            </a:lvl1pPr>
            <a:lvl2pPr>
              <a:buNone/>
              <a:defRPr sz="8100" b="1"/>
            </a:lvl2pPr>
            <a:lvl3pPr>
              <a:buNone/>
              <a:defRPr sz="7300" b="1"/>
            </a:lvl3pPr>
            <a:lvl4pPr>
              <a:buNone/>
              <a:defRPr sz="6500" b="1"/>
            </a:lvl4pPr>
            <a:lvl5pPr>
              <a:buNone/>
              <a:defRPr sz="65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1440180" y="8987160"/>
            <a:ext cx="11089386" cy="21602700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3163245" y="8987160"/>
            <a:ext cx="11089386" cy="21602700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0" y="1680210"/>
            <a:ext cx="22812451" cy="600075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0" y="1200150"/>
            <a:ext cx="18578322" cy="6160770"/>
          </a:xfrm>
        </p:spPr>
        <p:txBody>
          <a:bodyPr wrap="square" anchor="b"/>
          <a:lstStyle>
            <a:lvl1pPr algn="l">
              <a:buNone/>
              <a:defRPr lang="en-US" sz="9700" baseline="0" smtClean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440180" y="7861434"/>
            <a:ext cx="18578322" cy="3163188"/>
          </a:xfrm>
        </p:spPr>
        <p:txBody>
          <a:bodyPr rot="0" spcFirstLastPara="0" vertOverflow="overflow" horzOverflow="overflow" vert="horz" wrap="square" lIns="185166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5700"/>
            </a:lvl1pPr>
            <a:lvl2pPr>
              <a:buNone/>
              <a:defRPr sz="4900"/>
            </a:lvl2pPr>
            <a:lvl3pPr>
              <a:buNone/>
              <a:defRPr sz="4100"/>
            </a:lvl3pPr>
            <a:lvl4pPr>
              <a:buNone/>
              <a:defRPr sz="3600"/>
            </a:lvl4pPr>
            <a:lvl5pPr>
              <a:buNone/>
              <a:defRPr sz="36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440180" y="11201400"/>
            <a:ext cx="22802850" cy="22951698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1883601" y="5274510"/>
            <a:ext cx="13606510" cy="22641008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0332" tIns="185166" rIns="370332" bIns="185166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1879626" y="5243787"/>
            <a:ext cx="13606510" cy="22641008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0332" tIns="185166" rIns="370332" bIns="185166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975659" y="6000750"/>
            <a:ext cx="10801350" cy="10801350"/>
          </a:xfrm>
        </p:spPr>
        <p:txBody>
          <a:bodyPr vert="horz" anchor="b"/>
          <a:lstStyle>
            <a:lvl1pPr algn="l">
              <a:buNone/>
              <a:defRPr sz="122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6975659" y="17239079"/>
            <a:ext cx="10801350" cy="10081260"/>
          </a:xfrm>
        </p:spPr>
        <p:txBody>
          <a:bodyPr rot="0" spcFirstLastPara="0" vertOverflow="overflow" horzOverflow="overflow" vert="horz" wrap="square" lIns="333299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5700" baseline="0">
                <a:solidFill>
                  <a:schemeClr val="tx1"/>
                </a:solidFill>
              </a:defRPr>
            </a:lvl1pPr>
            <a:lvl2pPr>
              <a:defRPr sz="4900"/>
            </a:lvl2pPr>
            <a:lvl3pPr>
              <a:defRPr sz="4100"/>
            </a:lvl3pPr>
            <a:lvl4pPr>
              <a:defRPr sz="3600"/>
            </a:lvl4pPr>
            <a:lvl5pPr>
              <a:defRPr sz="36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idx="1"/>
          </p:nvPr>
        </p:nvSpPr>
        <p:spPr>
          <a:xfrm>
            <a:off x="2090598" y="5465261"/>
            <a:ext cx="13249656" cy="2208276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130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25683210" y="0"/>
            <a:ext cx="3120390" cy="360045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70332" tIns="185166" rIns="370332" bIns="185166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titre 2"/>
          <p:cNvSpPr>
            <a:spLocks noGrp="1"/>
          </p:cNvSpPr>
          <p:nvPr>
            <p:ph type="title"/>
          </p:nvPr>
        </p:nvSpPr>
        <p:spPr>
          <a:xfrm>
            <a:off x="1440180" y="1680210"/>
            <a:ext cx="22802850" cy="6000750"/>
          </a:xfrm>
          <a:prstGeom prst="rect">
            <a:avLst/>
          </a:prstGeom>
        </p:spPr>
        <p:txBody>
          <a:bodyPr vert="horz" lIns="185166" tIns="0" rIns="185166" bIns="0" anchor="b" anchorCtr="0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>
          <a:xfrm>
            <a:off x="1440180" y="8449434"/>
            <a:ext cx="22802850" cy="25443180"/>
          </a:xfrm>
          <a:prstGeom prst="rect">
            <a:avLst/>
          </a:prstGeom>
        </p:spPr>
        <p:txBody>
          <a:bodyPr vert="horz" lIns="370332" tIns="185166" rIns="370332" bIns="185166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7" name="Espace réservé de la date 26"/>
          <p:cNvSpPr>
            <a:spLocks noGrp="1"/>
          </p:cNvSpPr>
          <p:nvPr>
            <p:ph type="dt" sz="half" idx="2"/>
          </p:nvPr>
        </p:nvSpPr>
        <p:spPr>
          <a:xfrm>
            <a:off x="13374698" y="34429216"/>
            <a:ext cx="6307762" cy="1191236"/>
          </a:xfrm>
          <a:prstGeom prst="rect">
            <a:avLst/>
          </a:prstGeom>
        </p:spPr>
        <p:txBody>
          <a:bodyPr vert="horz" lIns="370332" tIns="0" rIns="370332" bIns="0" anchor="b"/>
          <a:lstStyle>
            <a:lvl1pPr algn="l" eaLnBrk="1" latinLnBrk="0" hangingPunct="1">
              <a:defRPr kumimoji="0" sz="4100">
                <a:solidFill>
                  <a:schemeClr val="tx2"/>
                </a:solidFill>
              </a:defRPr>
            </a:lvl1pPr>
            <a:extLst/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1440180" y="34429217"/>
            <a:ext cx="11521440" cy="1200150"/>
          </a:xfrm>
          <a:prstGeom prst="rect">
            <a:avLst/>
          </a:prstGeom>
        </p:spPr>
        <p:txBody>
          <a:bodyPr vert="horz" lIns="370332" tIns="0" rIns="370332" bIns="0" anchor="b"/>
          <a:lstStyle>
            <a:lvl1pPr algn="r" eaLnBrk="1" latinLnBrk="0" hangingPunct="1">
              <a:defRPr kumimoji="0" sz="4100">
                <a:solidFill>
                  <a:schemeClr val="tx2"/>
                </a:solidFill>
              </a:defRPr>
            </a:lvl1pPr>
            <a:extLst/>
          </a:lstStyle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>
          <a:xfrm>
            <a:off x="19692061" y="34420302"/>
            <a:ext cx="1853258" cy="12001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4500">
                <a:solidFill>
                  <a:schemeClr val="tx2"/>
                </a:solidFill>
              </a:defRPr>
            </a:lvl1pPr>
            <a:extLst/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154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1110996" indent="-1110996" algn="r" rtl="1" eaLnBrk="1" latinLnBrk="0" hangingPunct="1">
        <a:spcBef>
          <a:spcPts val="2430"/>
        </a:spcBef>
        <a:buClr>
          <a:schemeClr val="tx2"/>
        </a:buClr>
        <a:buSzPct val="73000"/>
        <a:buFont typeface="Wingdings 2"/>
        <a:buChar char=""/>
        <a:defRPr kumimoji="0" sz="105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110892" indent="-925830" algn="r" rtl="1" eaLnBrk="1" latinLnBrk="0" hangingPunct="1">
        <a:spcBef>
          <a:spcPts val="2025"/>
        </a:spcBef>
        <a:buClr>
          <a:schemeClr val="accent4"/>
        </a:buClr>
        <a:buSzPct val="80000"/>
        <a:buFont typeface="Wingdings 2"/>
        <a:buChar char=""/>
        <a:defRPr kumimoji="0" sz="9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3073756" indent="-925830" algn="r" rtl="1" eaLnBrk="1" latinLnBrk="0" hangingPunct="1">
        <a:spcBef>
          <a:spcPts val="1620"/>
        </a:spcBef>
        <a:buClr>
          <a:schemeClr val="accent4"/>
        </a:buClr>
        <a:buSzPct val="60000"/>
        <a:buFont typeface="Wingdings"/>
        <a:buChar char=""/>
        <a:defRPr kumimoji="0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4073652" indent="-92583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81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5184648" indent="-925830" algn="r" rtl="1" eaLnBrk="1" latinLnBrk="0" hangingPunct="1">
        <a:spcBef>
          <a:spcPts val="1620"/>
        </a:spcBef>
        <a:buClr>
          <a:schemeClr val="accent4"/>
        </a:buClr>
        <a:buSzPct val="70000"/>
        <a:buFont typeface="Wingdings"/>
        <a:buChar char=""/>
        <a:defRPr kumimoji="0"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345" indent="-740664" algn="r" rtl="1" eaLnBrk="1" latinLnBrk="0" hangingPunct="1">
        <a:spcBef>
          <a:spcPts val="1620"/>
        </a:spcBef>
        <a:buClr>
          <a:schemeClr val="accent4"/>
        </a:buClr>
        <a:buSzPct val="80000"/>
        <a:buFont typeface="Wingdings 2"/>
        <a:buChar char=""/>
        <a:defRPr kumimoji="0" sz="7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6777076" indent="-740664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65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7480706" indent="-740664" algn="r" rtl="1" eaLnBrk="1" latinLnBrk="0" hangingPunct="1">
        <a:spcBef>
          <a:spcPts val="1215"/>
        </a:spcBef>
        <a:buClr>
          <a:schemeClr val="accent4"/>
        </a:buClr>
        <a:buSzPct val="100000"/>
        <a:buChar char="•"/>
        <a:defRPr kumimoji="0" sz="65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8332470" indent="-740664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57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70332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55498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2583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10996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296162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481328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image" Target="../media/image2.emf"/><Relationship Id="rId21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10" Type="http://schemas.openxmlformats.org/officeDocument/2006/relationships/diagramLayout" Target="../diagrams/layout2.xml"/><Relationship Id="rId19" Type="http://schemas.openxmlformats.org/officeDocument/2006/relationships/image" Target="../media/image4.jpeg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864296" y="648322"/>
            <a:ext cx="26498944" cy="439273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3960690"/>
            <a:ext cx="921722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DZ" sz="4000" b="1" dirty="0" smtClean="0">
                <a:cs typeface="Simplified Arabic" pitchFamily="2" charset="-78"/>
              </a:rPr>
              <a:t> </a:t>
            </a:r>
            <a:r>
              <a:rPr lang="ar-DZ" sz="4800" b="1" dirty="0" smtClean="0">
                <a:cs typeface="Simplified Arabic" pitchFamily="2" charset="-78"/>
              </a:rPr>
              <a:t>الاستاذة المشرفة: </a:t>
            </a:r>
            <a:r>
              <a:rPr lang="ar-DZ" sz="4800" b="1" dirty="0" err="1" smtClean="0">
                <a:cs typeface="Simplified Arabic" pitchFamily="2" charset="-78"/>
              </a:rPr>
              <a:t>د </a:t>
            </a:r>
            <a:r>
              <a:rPr lang="ar-DZ" sz="4800" b="1" dirty="0" smtClean="0">
                <a:cs typeface="Simplified Arabic" pitchFamily="2" charset="-78"/>
              </a:rPr>
              <a:t>.فوزية محمدي 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7705056" y="1008362"/>
            <a:ext cx="12097344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ar-DZ" sz="3600" b="1" dirty="0" smtClean="0">
                <a:cs typeface="Simplified Arabic" pitchFamily="2" charset="-78"/>
              </a:rPr>
              <a:t>كلية العلوم الانسانية والاجتماعية </a:t>
            </a:r>
          </a:p>
          <a:p>
            <a:pPr algn="ctr" rtl="1"/>
            <a:r>
              <a:rPr lang="ar-DZ" sz="3600" b="1" dirty="0" smtClean="0">
                <a:cs typeface="Simplified Arabic" pitchFamily="2" charset="-78"/>
              </a:rPr>
              <a:t>قسم علم النفس و علوم التربية </a:t>
            </a:r>
          </a:p>
          <a:p>
            <a:pPr algn="ctr" rtl="1"/>
            <a:r>
              <a:rPr lang="ar-DZ" sz="3600" b="1" dirty="0" smtClean="0">
                <a:cs typeface="Simplified Arabic" pitchFamily="2" charset="-78"/>
              </a:rPr>
              <a:t>شعبة علم النفس</a:t>
            </a:r>
          </a:p>
          <a:p>
            <a:pPr algn="ctr" rtl="1"/>
            <a:r>
              <a:rPr lang="ar-DZ" sz="3600" b="1" dirty="0" smtClean="0">
                <a:cs typeface="Simplified Arabic" pitchFamily="2" charset="-78"/>
              </a:rPr>
              <a:t>تخصص سنة ثانية </a:t>
            </a:r>
            <a:r>
              <a:rPr lang="ar-DZ" sz="3600" b="1" dirty="0" smtClean="0">
                <a:cs typeface="Simplified Arabic" pitchFamily="2" charset="-78"/>
              </a:rPr>
              <a:t>ماستر علم </a:t>
            </a:r>
            <a:r>
              <a:rPr lang="ar-DZ" sz="3600" b="1" dirty="0" smtClean="0">
                <a:cs typeface="Simplified Arabic" pitchFamily="2" charset="-78"/>
              </a:rPr>
              <a:t>النفس </a:t>
            </a:r>
            <a:r>
              <a:rPr lang="ar-DZ" sz="3600" b="1" dirty="0" err="1" smtClean="0">
                <a:cs typeface="Simplified Arabic" pitchFamily="2" charset="-78"/>
              </a:rPr>
              <a:t>العيادي</a:t>
            </a:r>
            <a:endParaRPr lang="ar-DZ" sz="3600" b="1" dirty="0" smtClean="0">
              <a:cs typeface="Simplified Arabic" pitchFamily="2" charset="-78"/>
            </a:endParaRPr>
          </a:p>
          <a:p>
            <a:pPr algn="ctr" rtl="1"/>
            <a:r>
              <a:rPr lang="ar-DZ" sz="3600" b="1" dirty="0" smtClean="0">
                <a:cs typeface="Simplified Arabic" pitchFamily="2" charset="-78"/>
              </a:rPr>
              <a:t> </a:t>
            </a:r>
            <a:endParaRPr lang="ar-DZ" sz="4000" b="1" dirty="0" smtClean="0">
              <a:cs typeface="Simplified Arabic" pitchFamily="2" charset="-78"/>
            </a:endParaRPr>
          </a:p>
        </p:txBody>
      </p:sp>
      <p:pic>
        <p:nvPicPr>
          <p:cNvPr id="8" name="Image 7"/>
          <p:cNvPicPr/>
          <p:nvPr/>
        </p:nvPicPr>
        <p:blipFill>
          <a:blip r:embed="rId3" cstate="print"/>
          <a:srcRect t="26418" r="84167"/>
          <a:stretch>
            <a:fillRect/>
          </a:stretch>
        </p:blipFill>
        <p:spPr bwMode="auto">
          <a:xfrm>
            <a:off x="1944416" y="1008362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Nuage 22"/>
          <p:cNvSpPr/>
          <p:nvPr/>
        </p:nvSpPr>
        <p:spPr>
          <a:xfrm>
            <a:off x="5976864" y="9721330"/>
            <a:ext cx="17641960" cy="3024336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/>
            <a:r>
              <a:rPr lang="ar-DZ" sz="3600" b="1" dirty="0" smtClean="0">
                <a:solidFill>
                  <a:schemeClr val="tx1"/>
                </a:solidFill>
                <a:cs typeface="Simplified Arabic" pitchFamily="2" charset="-78"/>
              </a:rPr>
              <a:t>إشكالية </a:t>
            </a:r>
            <a:r>
              <a:rPr lang="ar-DZ" sz="3600" b="1" dirty="0" err="1" smtClean="0">
                <a:solidFill>
                  <a:schemeClr val="tx1"/>
                </a:solidFill>
                <a:cs typeface="Simplified Arabic" pitchFamily="2" charset="-78"/>
              </a:rPr>
              <a:t>الدراسة :</a:t>
            </a:r>
            <a:r>
              <a:rPr lang="ar-DZ" sz="3600" dirty="0" smtClean="0">
                <a:solidFill>
                  <a:schemeClr val="tx1"/>
                </a:solidFill>
                <a:cs typeface="Simplified Arabic" pitchFamily="2" charset="-78"/>
              </a:rPr>
              <a:t>	</a:t>
            </a:r>
            <a:endParaRPr lang="en-US" sz="3600" dirty="0" smtClean="0">
              <a:solidFill>
                <a:schemeClr val="tx1"/>
              </a:solidFill>
              <a:cs typeface="Simplified Arabic" pitchFamily="2" charset="-78"/>
            </a:endParaRPr>
          </a:p>
          <a:p>
            <a:pPr algn="r" rtl="1"/>
            <a:r>
              <a:rPr lang="ar-DZ" sz="3600" b="1" dirty="0" smtClean="0">
                <a:solidFill>
                  <a:schemeClr val="tx1"/>
                </a:solidFill>
                <a:cs typeface="Simplified Arabic" pitchFamily="2" charset="-78"/>
              </a:rPr>
              <a:t>ما مستوى الصلابة النفسية لدى الطالبات المقيمات بالحي الجامعي </a:t>
            </a:r>
            <a:r>
              <a:rPr lang="ar-DZ" sz="3600" b="1" dirty="0" err="1" smtClean="0">
                <a:solidFill>
                  <a:schemeClr val="tx1"/>
                </a:solidFill>
                <a:cs typeface="Simplified Arabic" pitchFamily="2" charset="-78"/>
              </a:rPr>
              <a:t>بورقلة</a:t>
            </a:r>
            <a:r>
              <a:rPr lang="ar-DZ" sz="3600" b="1" dirty="0" smtClean="0">
                <a:solidFill>
                  <a:schemeClr val="tx1"/>
                </a:solidFill>
                <a:cs typeface="Simplified Arabic" pitchFamily="2" charset="-78"/>
              </a:rPr>
              <a:t> </a:t>
            </a:r>
            <a:r>
              <a:rPr lang="ar-DZ" sz="3600" b="1" dirty="0" err="1" smtClean="0">
                <a:solidFill>
                  <a:schemeClr val="tx1"/>
                </a:solidFill>
                <a:cs typeface="Simplified Arabic" pitchFamily="2" charset="-78"/>
              </a:rPr>
              <a:t>؟</a:t>
            </a:r>
            <a:endParaRPr lang="ar-DZ" sz="8000" b="1" dirty="0">
              <a:solidFill>
                <a:schemeClr val="tx1"/>
              </a:solidFill>
              <a:cs typeface="Simplified Arabic" pitchFamily="2" charset="-78"/>
            </a:endParaRPr>
          </a:p>
        </p:txBody>
      </p:sp>
      <p:sp>
        <p:nvSpPr>
          <p:cNvPr id="24" name="Flèche vers le bas 23"/>
          <p:cNvSpPr/>
          <p:nvPr/>
        </p:nvSpPr>
        <p:spPr>
          <a:xfrm>
            <a:off x="20090432" y="12241610"/>
            <a:ext cx="2088232" cy="165618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graphicFrame>
        <p:nvGraphicFramePr>
          <p:cNvPr id="27" name="Diagramme 26"/>
          <p:cNvGraphicFramePr/>
          <p:nvPr/>
        </p:nvGraphicFramePr>
        <p:xfrm>
          <a:off x="14977864" y="15121930"/>
          <a:ext cx="1382573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9" name="ZoneTexte 28"/>
          <p:cNvSpPr txBox="1"/>
          <p:nvPr/>
        </p:nvSpPr>
        <p:spPr>
          <a:xfrm>
            <a:off x="19442360" y="13681770"/>
            <a:ext cx="4896544" cy="12157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DZ" dirty="0" smtClean="0"/>
              <a:t>التساؤلات </a:t>
            </a:r>
            <a:endParaRPr lang="ar-DZ" dirty="0"/>
          </a:p>
        </p:txBody>
      </p:sp>
      <p:sp>
        <p:nvSpPr>
          <p:cNvPr id="30" name="ZoneTexte 29"/>
          <p:cNvSpPr txBox="1"/>
          <p:nvPr/>
        </p:nvSpPr>
        <p:spPr>
          <a:xfrm>
            <a:off x="20090432" y="24050922"/>
            <a:ext cx="496855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DZ" sz="4400" b="1" dirty="0" smtClean="0">
                <a:solidFill>
                  <a:srgbClr val="C00000"/>
                </a:solidFill>
              </a:rPr>
              <a:t>الفرضيات الجزئية </a:t>
            </a:r>
            <a:endParaRPr lang="ar-DZ" sz="4400" b="1" dirty="0">
              <a:solidFill>
                <a:srgbClr val="C00000"/>
              </a:solidFill>
            </a:endParaRPr>
          </a:p>
        </p:txBody>
      </p:sp>
      <p:sp>
        <p:nvSpPr>
          <p:cNvPr id="31" name="Arrondir un rectangle avec un coin diagonal 30"/>
          <p:cNvSpPr/>
          <p:nvPr/>
        </p:nvSpPr>
        <p:spPr>
          <a:xfrm>
            <a:off x="360240" y="15049922"/>
            <a:ext cx="16129792" cy="4896544"/>
          </a:xfrm>
          <a:prstGeom prst="round2DiagRect">
            <a:avLst/>
          </a:prstGeom>
        </p:spPr>
        <p:style>
          <a:lnRef idx="3">
            <a:schemeClr val="lt1"/>
          </a:lnRef>
          <a:fillRef idx="1001">
            <a:schemeClr val="dk2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ar-DZ" sz="4800" b="1" dirty="0" smtClean="0">
                <a:solidFill>
                  <a:schemeClr val="tx1"/>
                </a:solidFill>
                <a:cs typeface="Simplified Arabic" pitchFamily="2" charset="-78"/>
              </a:rPr>
              <a:t>أهداف </a:t>
            </a:r>
            <a:r>
              <a:rPr lang="ar-DZ" sz="4800" b="1" dirty="0" err="1" smtClean="0">
                <a:solidFill>
                  <a:schemeClr val="tx1"/>
                </a:solidFill>
                <a:cs typeface="Simplified Arabic" pitchFamily="2" charset="-78"/>
              </a:rPr>
              <a:t>الدراسة :</a:t>
            </a:r>
            <a:r>
              <a:rPr lang="ar-DZ" sz="4800" b="1" dirty="0" smtClean="0">
                <a:solidFill>
                  <a:schemeClr val="tx1"/>
                </a:solidFill>
                <a:cs typeface="Simplified Arabic" pitchFamily="2" charset="-78"/>
              </a:rPr>
              <a:t> </a:t>
            </a: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-</a:t>
            </a:r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الاجابة عن </a:t>
            </a:r>
            <a:r>
              <a:rPr lang="ar-DZ" sz="4400" b="1" dirty="0" err="1" smtClean="0">
                <a:solidFill>
                  <a:schemeClr val="tx1"/>
                </a:solidFill>
                <a:cs typeface="Simplified Arabic" pitchFamily="2" charset="-78"/>
              </a:rPr>
              <a:t>تساؤولات</a:t>
            </a:r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 الدراسة وإثبات صحة الفرضيات.</a:t>
            </a:r>
            <a:endParaRPr lang="en-US" sz="4400" b="1" dirty="0" smtClean="0">
              <a:solidFill>
                <a:schemeClr val="tx1"/>
              </a:solidFill>
              <a:cs typeface="Simplified Arabic" pitchFamily="2" charset="-78"/>
            </a:endParaRP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_تكييف استمارة الصلابة النفسية على عينة الطالبات المقيمات </a:t>
            </a:r>
            <a:r>
              <a:rPr lang="ar-DZ" sz="4400" b="1" dirty="0" err="1" smtClean="0">
                <a:solidFill>
                  <a:schemeClr val="tx1"/>
                </a:solidFill>
                <a:cs typeface="Simplified Arabic" pitchFamily="2" charset="-78"/>
              </a:rPr>
              <a:t>بورقلة.</a:t>
            </a:r>
            <a:endParaRPr lang="en-US" sz="4400" b="1" dirty="0" smtClean="0">
              <a:solidFill>
                <a:schemeClr val="tx1"/>
              </a:solidFill>
              <a:cs typeface="Simplified Arabic" pitchFamily="2" charset="-78"/>
            </a:endParaRP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_ قياس الخصائص </a:t>
            </a:r>
            <a:r>
              <a:rPr lang="ar-DZ" sz="4400" b="1" dirty="0" err="1" smtClean="0">
                <a:solidFill>
                  <a:schemeClr val="tx1"/>
                </a:solidFill>
                <a:cs typeface="Simplified Arabic" pitchFamily="2" charset="-78"/>
              </a:rPr>
              <a:t>السيكومترية</a:t>
            </a:r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 المتمثلة في الصدق والثبات لاختبار الصلابة النفسية</a:t>
            </a:r>
            <a:endParaRPr lang="en-US" sz="4400" b="1" dirty="0" smtClean="0">
              <a:solidFill>
                <a:schemeClr val="tx1"/>
              </a:solidFill>
              <a:cs typeface="Simplified Arabic" pitchFamily="2" charset="-78"/>
            </a:endParaRP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_البحث عن الجانب النظري والدراسات السابقة الخاصة بالصلابة </a:t>
            </a:r>
            <a:r>
              <a:rPr lang="ar-DZ" sz="4400" b="1" dirty="0" err="1" smtClean="0">
                <a:solidFill>
                  <a:schemeClr val="tx1"/>
                </a:solidFill>
                <a:cs typeface="Simplified Arabic" pitchFamily="2" charset="-78"/>
              </a:rPr>
              <a:t>النفسية .</a:t>
            </a:r>
            <a:endParaRPr lang="en-US" sz="4400" b="1" dirty="0" smtClean="0">
              <a:solidFill>
                <a:schemeClr val="tx1"/>
              </a:solidFill>
              <a:cs typeface="Simplified Arabic" pitchFamily="2" charset="-78"/>
            </a:endParaRPr>
          </a:p>
          <a:p>
            <a:pPr algn="r"/>
            <a:r>
              <a:rPr lang="ar-DZ" sz="4400" b="1" dirty="0" smtClean="0">
                <a:solidFill>
                  <a:schemeClr val="tx1"/>
                </a:solidFill>
                <a:cs typeface="Simplified Arabic" pitchFamily="2" charset="-78"/>
              </a:rPr>
              <a:t>_دراسة أحد الجوانب النفسية للطالبة الجامعية</a:t>
            </a:r>
            <a:r>
              <a:rPr lang="ar-DZ" sz="4400" b="1" dirty="0" smtClean="0">
                <a:solidFill>
                  <a:schemeClr val="tx1"/>
                </a:solidFill>
              </a:rPr>
              <a:t> </a:t>
            </a:r>
            <a:endParaRPr lang="ar-DZ" sz="4400" b="1" dirty="0">
              <a:solidFill>
                <a:schemeClr val="tx1"/>
              </a:solidFill>
            </a:endParaRPr>
          </a:p>
        </p:txBody>
      </p:sp>
      <p:sp>
        <p:nvSpPr>
          <p:cNvPr id="35" name="Hexagone 34"/>
          <p:cNvSpPr/>
          <p:nvPr/>
        </p:nvSpPr>
        <p:spPr>
          <a:xfrm>
            <a:off x="8497144" y="21962690"/>
            <a:ext cx="7776864" cy="7488832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DZ" sz="2400" b="1" dirty="0" smtClean="0">
                <a:solidFill>
                  <a:schemeClr val="tx1"/>
                </a:solidFill>
              </a:rPr>
              <a:t>التعريف الإجرائي للصلابة </a:t>
            </a:r>
            <a:r>
              <a:rPr lang="ar-DZ" sz="2400" b="1" dirty="0" err="1" smtClean="0">
                <a:solidFill>
                  <a:schemeClr val="tx1"/>
                </a:solidFill>
              </a:rPr>
              <a:t>النفسية:</a:t>
            </a:r>
            <a:endParaRPr lang="ar-DZ" sz="24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2800" dirty="0" smtClean="0">
                <a:solidFill>
                  <a:schemeClr val="tx1"/>
                </a:solidFill>
              </a:rPr>
              <a:t>هي سمة شخصية تتميز بالمرونة نحو الذات ونحو الأخرين في مقاومة وإدراك المواقف </a:t>
            </a:r>
            <a:r>
              <a:rPr lang="ar-DZ" sz="2800" dirty="0" err="1" smtClean="0">
                <a:solidFill>
                  <a:schemeClr val="tx1"/>
                </a:solidFill>
              </a:rPr>
              <a:t>الضاغطة </a:t>
            </a:r>
            <a:r>
              <a:rPr lang="ar-DZ" sz="2800" dirty="0" smtClean="0">
                <a:solidFill>
                  <a:schemeClr val="tx1"/>
                </a:solidFill>
              </a:rPr>
              <a:t>, ويظهر ذلك في الأبعاد </a:t>
            </a:r>
            <a:r>
              <a:rPr lang="ar-DZ" sz="2800" dirty="0" err="1" smtClean="0">
                <a:solidFill>
                  <a:schemeClr val="tx1"/>
                </a:solidFill>
              </a:rPr>
              <a:t>الأتية</a:t>
            </a:r>
            <a:r>
              <a:rPr lang="ar-DZ" sz="2800" dirty="0" smtClean="0">
                <a:solidFill>
                  <a:schemeClr val="tx1"/>
                </a:solidFill>
              </a:rPr>
              <a:t> : بعد </a:t>
            </a:r>
            <a:r>
              <a:rPr lang="ar-DZ" sz="2800" dirty="0" err="1" smtClean="0">
                <a:solidFill>
                  <a:schemeClr val="tx1"/>
                </a:solidFill>
              </a:rPr>
              <a:t>الإلتزام</a:t>
            </a:r>
            <a:r>
              <a:rPr lang="ar-DZ" sz="2800" dirty="0" smtClean="0">
                <a:solidFill>
                  <a:schemeClr val="tx1"/>
                </a:solidFill>
              </a:rPr>
              <a:t> , بعد </a:t>
            </a:r>
            <a:r>
              <a:rPr lang="ar-DZ" sz="2800" dirty="0" err="1" smtClean="0">
                <a:solidFill>
                  <a:schemeClr val="tx1"/>
                </a:solidFill>
              </a:rPr>
              <a:t>التحكم </a:t>
            </a:r>
            <a:r>
              <a:rPr lang="ar-DZ" sz="2800" dirty="0" smtClean="0">
                <a:solidFill>
                  <a:schemeClr val="tx1"/>
                </a:solidFill>
              </a:rPr>
              <a:t>, بعد التحدي لدى  الطالبات المقيمات بحي سالم بن يونس, بحي النصر, </a:t>
            </a:r>
            <a:r>
              <a:rPr lang="ar-DZ" sz="2800" dirty="0" err="1" smtClean="0">
                <a:solidFill>
                  <a:schemeClr val="tx1"/>
                </a:solidFill>
              </a:rPr>
              <a:t>ورقلة .</a:t>
            </a:r>
            <a:r>
              <a:rPr lang="ar-DZ" sz="2800" dirty="0" smtClean="0">
                <a:solidFill>
                  <a:schemeClr val="tx1"/>
                </a:solidFill>
              </a:rPr>
              <a:t> 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r" rtl="1"/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6" name="Hexagone 35"/>
          <p:cNvSpPr/>
          <p:nvPr/>
        </p:nvSpPr>
        <p:spPr>
          <a:xfrm>
            <a:off x="0" y="22034698"/>
            <a:ext cx="7920880" cy="7200800"/>
          </a:xfrm>
          <a:prstGeom prst="hexag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ar-DZ" sz="2400" b="1" dirty="0" smtClean="0">
                <a:solidFill>
                  <a:schemeClr val="tx1"/>
                </a:solidFill>
              </a:rPr>
              <a:t>التعريف الإجرائي لأسلوب استراتيجية مواجهة الضغوط  النفسية: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r" rtl="1"/>
            <a:r>
              <a:rPr lang="ar-DZ" sz="2400" dirty="0" smtClean="0">
                <a:solidFill>
                  <a:schemeClr val="tx1"/>
                </a:solidFill>
              </a:rPr>
              <a:t>مجموعة النشاطات السلوكية والمعرفية التي تقوم </a:t>
            </a:r>
            <a:r>
              <a:rPr lang="ar-DZ" sz="2400" dirty="0" err="1" smtClean="0">
                <a:solidFill>
                  <a:schemeClr val="tx1"/>
                </a:solidFill>
              </a:rPr>
              <a:t>بها</a:t>
            </a:r>
            <a:r>
              <a:rPr lang="ar-DZ" sz="2400" dirty="0" smtClean="0">
                <a:solidFill>
                  <a:schemeClr val="tx1"/>
                </a:solidFill>
              </a:rPr>
              <a:t> الطالبة الجامعية المقيمة داخل الحي الجامعي أثناء مواجهتها للموقف ضاغط من أجل حل </a:t>
            </a:r>
            <a:r>
              <a:rPr lang="ar-DZ" sz="2400" dirty="0" err="1" smtClean="0">
                <a:solidFill>
                  <a:schemeClr val="tx1"/>
                </a:solidFill>
              </a:rPr>
              <a:t>المشكلة </a:t>
            </a:r>
            <a:r>
              <a:rPr lang="ar-DZ" sz="2400" dirty="0" smtClean="0">
                <a:solidFill>
                  <a:schemeClr val="tx1"/>
                </a:solidFill>
              </a:rPr>
              <a:t>، والتخفيف من التوتر </a:t>
            </a:r>
            <a:r>
              <a:rPr lang="ar-DZ" sz="2400" dirty="0" err="1" smtClean="0">
                <a:solidFill>
                  <a:schemeClr val="tx1"/>
                </a:solidFill>
              </a:rPr>
              <a:t>الإنفعالي</a:t>
            </a:r>
            <a:r>
              <a:rPr lang="ar-DZ" sz="2400" dirty="0" smtClean="0">
                <a:solidFill>
                  <a:schemeClr val="tx1"/>
                </a:solidFill>
              </a:rPr>
              <a:t> ، المترتب على هذا الموقف </a:t>
            </a:r>
            <a:r>
              <a:rPr lang="ar-DZ" sz="2400" dirty="0" err="1" smtClean="0">
                <a:solidFill>
                  <a:schemeClr val="tx1"/>
                </a:solidFill>
              </a:rPr>
              <a:t>الضاغط </a:t>
            </a:r>
            <a:r>
              <a:rPr lang="ar-DZ" sz="2400" dirty="0" smtClean="0">
                <a:solidFill>
                  <a:schemeClr val="tx1"/>
                </a:solidFill>
              </a:rPr>
              <a:t>, وهذا من خلال الدرجة المحصل عليها من مقياس أساليب مواجهة الضغوط النفسية من </a:t>
            </a:r>
            <a:r>
              <a:rPr lang="ar-DZ" sz="2400" dirty="0" err="1" smtClean="0">
                <a:solidFill>
                  <a:schemeClr val="tx1"/>
                </a:solidFill>
              </a:rPr>
              <a:t>إعداد </a:t>
            </a:r>
            <a:r>
              <a:rPr lang="ar-DZ" sz="2400" dirty="0" smtClean="0">
                <a:solidFill>
                  <a:schemeClr val="tx1"/>
                </a:solidFill>
              </a:rPr>
              <a:t>(</a:t>
            </a:r>
            <a:r>
              <a:rPr lang="ar-DZ" sz="2400" dirty="0" err="1" smtClean="0">
                <a:solidFill>
                  <a:schemeClr val="tx1"/>
                </a:solidFill>
              </a:rPr>
              <a:t>لازاروس</a:t>
            </a:r>
            <a:r>
              <a:rPr lang="ar-DZ" sz="2400" dirty="0" smtClean="0">
                <a:solidFill>
                  <a:schemeClr val="tx1"/>
                </a:solidFill>
              </a:rPr>
              <a:t> وفو لكمان </a:t>
            </a:r>
            <a:r>
              <a:rPr lang="ar-DZ" sz="2400" dirty="0" err="1" smtClean="0">
                <a:solidFill>
                  <a:schemeClr val="tx1"/>
                </a:solidFill>
              </a:rPr>
              <a:t>1984 ,</a:t>
            </a:r>
            <a:r>
              <a:rPr lang="ar-DZ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Lazarus &amp; </a:t>
            </a:r>
            <a:r>
              <a:rPr lang="en-US" sz="2400" dirty="0" err="1" smtClean="0">
                <a:solidFill>
                  <a:schemeClr val="tx1"/>
                </a:solidFill>
              </a:rPr>
              <a:t>Folkman</a:t>
            </a:r>
            <a:r>
              <a:rPr lang="ar-DZ" sz="2400" dirty="0" smtClean="0">
                <a:solidFill>
                  <a:schemeClr val="tx1"/>
                </a:solidFill>
              </a:rPr>
              <a:t>) وتتمثل هذه الأساليب </a:t>
            </a:r>
            <a:r>
              <a:rPr lang="ar-DZ" sz="2400" dirty="0" err="1" smtClean="0">
                <a:solidFill>
                  <a:schemeClr val="tx1"/>
                </a:solidFill>
              </a:rPr>
              <a:t>في :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r" rtl="1"/>
            <a:r>
              <a:rPr lang="ar-DZ" sz="2400" dirty="0" smtClean="0">
                <a:solidFill>
                  <a:schemeClr val="tx1"/>
                </a:solidFill>
              </a:rPr>
              <a:t>مقاومة </a:t>
            </a:r>
            <a:r>
              <a:rPr lang="ar-DZ" sz="2400" dirty="0" err="1" smtClean="0">
                <a:solidFill>
                  <a:schemeClr val="tx1"/>
                </a:solidFill>
              </a:rPr>
              <a:t>المواجهة </a:t>
            </a:r>
            <a:r>
              <a:rPr lang="ar-DZ" sz="2400" dirty="0" smtClean="0">
                <a:solidFill>
                  <a:schemeClr val="tx1"/>
                </a:solidFill>
              </a:rPr>
              <a:t>, أخذ </a:t>
            </a:r>
            <a:r>
              <a:rPr lang="ar-DZ" sz="2400" dirty="0" err="1" smtClean="0">
                <a:solidFill>
                  <a:schemeClr val="tx1"/>
                </a:solidFill>
              </a:rPr>
              <a:t>مسافة </a:t>
            </a:r>
            <a:r>
              <a:rPr lang="ar-DZ" sz="2400" dirty="0" smtClean="0">
                <a:solidFill>
                  <a:schemeClr val="tx1"/>
                </a:solidFill>
              </a:rPr>
              <a:t>, التخطيط لحل </a:t>
            </a:r>
            <a:r>
              <a:rPr lang="ar-DZ" sz="2400" dirty="0" err="1" smtClean="0">
                <a:solidFill>
                  <a:schemeClr val="tx1"/>
                </a:solidFill>
              </a:rPr>
              <a:t>المشكل </a:t>
            </a:r>
            <a:r>
              <a:rPr lang="ar-DZ" sz="2400" dirty="0" smtClean="0">
                <a:solidFill>
                  <a:schemeClr val="tx1"/>
                </a:solidFill>
              </a:rPr>
              <a:t>, التحكم في </a:t>
            </a:r>
            <a:r>
              <a:rPr lang="ar-DZ" sz="2400" dirty="0" err="1" smtClean="0">
                <a:solidFill>
                  <a:schemeClr val="tx1"/>
                </a:solidFill>
              </a:rPr>
              <a:t>الذات </a:t>
            </a:r>
            <a:r>
              <a:rPr lang="ar-DZ" sz="2400" dirty="0" smtClean="0">
                <a:solidFill>
                  <a:schemeClr val="tx1"/>
                </a:solidFill>
              </a:rPr>
              <a:t>, البحث عن السند </a:t>
            </a:r>
            <a:r>
              <a:rPr lang="ar-DZ" sz="2400" dirty="0" err="1" smtClean="0">
                <a:solidFill>
                  <a:schemeClr val="tx1"/>
                </a:solidFill>
              </a:rPr>
              <a:t>الاجتماعي </a:t>
            </a:r>
            <a:r>
              <a:rPr lang="ar-DZ" sz="2400" dirty="0" smtClean="0">
                <a:solidFill>
                  <a:schemeClr val="tx1"/>
                </a:solidFill>
              </a:rPr>
              <a:t>, تقبل </a:t>
            </a:r>
            <a:r>
              <a:rPr lang="ar-DZ" sz="2400" dirty="0" err="1" smtClean="0">
                <a:solidFill>
                  <a:schemeClr val="tx1"/>
                </a:solidFill>
              </a:rPr>
              <a:t>المسؤولية </a:t>
            </a:r>
            <a:r>
              <a:rPr lang="ar-DZ" sz="2400" dirty="0" smtClean="0">
                <a:solidFill>
                  <a:schemeClr val="tx1"/>
                </a:solidFill>
              </a:rPr>
              <a:t>, </a:t>
            </a:r>
            <a:r>
              <a:rPr lang="ar-DZ" sz="2400" dirty="0" err="1" smtClean="0">
                <a:solidFill>
                  <a:schemeClr val="tx1"/>
                </a:solidFill>
              </a:rPr>
              <a:t>التهرب </a:t>
            </a:r>
            <a:r>
              <a:rPr lang="ar-DZ" sz="2400" dirty="0" smtClean="0">
                <a:solidFill>
                  <a:schemeClr val="tx1"/>
                </a:solidFill>
              </a:rPr>
              <a:t>, </a:t>
            </a:r>
            <a:r>
              <a:rPr lang="ar-DZ" sz="2400" dirty="0" err="1" smtClean="0">
                <a:solidFill>
                  <a:schemeClr val="tx1"/>
                </a:solidFill>
              </a:rPr>
              <a:t>التجنب </a:t>
            </a:r>
            <a:r>
              <a:rPr lang="ar-DZ" sz="2400" dirty="0" smtClean="0">
                <a:solidFill>
                  <a:schemeClr val="tx1"/>
                </a:solidFill>
              </a:rPr>
              <a:t>, إعادة </a:t>
            </a:r>
            <a:r>
              <a:rPr lang="ar-DZ" sz="2800" dirty="0" smtClean="0">
                <a:solidFill>
                  <a:schemeClr val="tx1"/>
                </a:solidFill>
              </a:rPr>
              <a:t>التقييم     </a:t>
            </a:r>
            <a:r>
              <a:rPr lang="ar-DZ" sz="2800" dirty="0" err="1" smtClean="0">
                <a:solidFill>
                  <a:schemeClr val="tx1"/>
                </a:solidFill>
              </a:rPr>
              <a:t>الإيجابي.</a:t>
            </a:r>
            <a:r>
              <a:rPr lang="ar-DZ" sz="2800" dirty="0" smtClean="0">
                <a:solidFill>
                  <a:schemeClr val="tx1"/>
                </a:solidFill>
              </a:rPr>
              <a:t> 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r" rtl="1"/>
            <a:endParaRPr lang="en-US" sz="2400" dirty="0" smtClean="0"/>
          </a:p>
        </p:txBody>
      </p:sp>
      <p:graphicFrame>
        <p:nvGraphicFramePr>
          <p:cNvPr id="43" name="Diagramme 42"/>
          <p:cNvGraphicFramePr/>
          <p:nvPr/>
        </p:nvGraphicFramePr>
        <p:xfrm>
          <a:off x="11305456" y="28875458"/>
          <a:ext cx="7992888" cy="6688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4" name="Plaque 43"/>
          <p:cNvSpPr/>
          <p:nvPr/>
        </p:nvSpPr>
        <p:spPr>
          <a:xfrm>
            <a:off x="20018424" y="29739554"/>
            <a:ext cx="7488832" cy="5688632"/>
          </a:xfrm>
          <a:prstGeom prst="bevel">
            <a:avLst/>
          </a:prstGeom>
          <a:scene3d>
            <a:camera prst="perspectiveRelaxedModerately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r" rtl="1"/>
            <a:r>
              <a:rPr lang="ar-DZ" sz="4800" b="1" dirty="0" smtClean="0">
                <a:solidFill>
                  <a:schemeClr val="tx1"/>
                </a:solidFill>
              </a:rPr>
              <a:t>منهج المعتمد في هذه </a:t>
            </a:r>
            <a:r>
              <a:rPr lang="ar-DZ" sz="4800" b="1" dirty="0" err="1" smtClean="0">
                <a:solidFill>
                  <a:schemeClr val="tx1"/>
                </a:solidFill>
              </a:rPr>
              <a:t>الدراسة :</a:t>
            </a:r>
            <a:r>
              <a:rPr lang="ar-DZ" sz="4800" b="1" dirty="0" smtClean="0">
                <a:solidFill>
                  <a:schemeClr val="tx1"/>
                </a:solidFill>
              </a:rPr>
              <a:t> </a:t>
            </a:r>
          </a:p>
          <a:p>
            <a:pPr algn="r" rtl="1"/>
            <a:r>
              <a:rPr lang="ar-DZ" sz="4800" b="1" dirty="0" smtClean="0">
                <a:solidFill>
                  <a:schemeClr val="tx1"/>
                </a:solidFill>
              </a:rPr>
              <a:t>المنهج الوصفي </a:t>
            </a:r>
            <a:r>
              <a:rPr lang="ar-DZ" sz="4800" b="1" dirty="0" err="1" smtClean="0">
                <a:solidFill>
                  <a:schemeClr val="tx1"/>
                </a:solidFill>
              </a:rPr>
              <a:t>الإستكشافي</a:t>
            </a:r>
            <a:r>
              <a:rPr lang="ar-DZ" sz="4800" b="1" dirty="0" smtClean="0">
                <a:solidFill>
                  <a:schemeClr val="tx1"/>
                </a:solidFill>
              </a:rPr>
              <a:t> </a:t>
            </a:r>
            <a:r>
              <a:rPr lang="ar-DZ" sz="4800" b="1" dirty="0" err="1" smtClean="0">
                <a:solidFill>
                  <a:schemeClr val="tx1"/>
                </a:solidFill>
              </a:rPr>
              <a:t>.</a:t>
            </a:r>
            <a:endParaRPr lang="en-US" sz="4800" b="1" dirty="0" smtClean="0">
              <a:solidFill>
                <a:schemeClr val="tx1"/>
              </a:solidFill>
            </a:endParaRPr>
          </a:p>
          <a:p>
            <a:pPr algn="ctr"/>
            <a:endParaRPr lang="ar-DZ" dirty="0"/>
          </a:p>
        </p:txBody>
      </p:sp>
      <p:sp>
        <p:nvSpPr>
          <p:cNvPr id="20" name="Rectangle à coins arrondis 19"/>
          <p:cNvSpPr/>
          <p:nvPr/>
        </p:nvSpPr>
        <p:spPr>
          <a:xfrm>
            <a:off x="17714168" y="20666546"/>
            <a:ext cx="10297144" cy="25202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 rtl="1"/>
            <a:r>
              <a:rPr lang="ar-DZ" sz="3600" b="1" dirty="0" smtClean="0">
                <a:solidFill>
                  <a:schemeClr val="tx1"/>
                </a:solidFill>
              </a:rPr>
              <a:t>الفرضية </a:t>
            </a:r>
            <a:r>
              <a:rPr lang="ar-DZ" sz="3600" b="1" dirty="0" err="1" smtClean="0">
                <a:solidFill>
                  <a:schemeClr val="tx1"/>
                </a:solidFill>
              </a:rPr>
              <a:t>العامة :</a:t>
            </a:r>
            <a:endParaRPr lang="en-US" sz="3600" dirty="0" smtClean="0">
              <a:solidFill>
                <a:schemeClr val="tx1"/>
              </a:solidFill>
            </a:endParaRPr>
          </a:p>
          <a:p>
            <a:pPr lvl="0" algn="ctr" rtl="1"/>
            <a:r>
              <a:rPr lang="ar-DZ" sz="3600" dirty="0" smtClean="0">
                <a:solidFill>
                  <a:schemeClr val="tx1"/>
                </a:solidFill>
              </a:rPr>
              <a:t>نتوقع مستوى  الصلابة النفسية للطالبات المقيمات بالحي الجامعي </a:t>
            </a:r>
            <a:r>
              <a:rPr lang="ar-DZ" sz="3600" dirty="0" err="1" smtClean="0">
                <a:solidFill>
                  <a:schemeClr val="tx1"/>
                </a:solidFill>
              </a:rPr>
              <a:t>منخفض ؟</a:t>
            </a:r>
            <a:endParaRPr lang="ar-DZ" sz="3600" dirty="0" smtClean="0">
              <a:solidFill>
                <a:schemeClr val="tx1"/>
              </a:solidFill>
            </a:endParaRPr>
          </a:p>
          <a:p>
            <a:pPr algn="ctr"/>
            <a:endParaRPr lang="ar-DZ" sz="3600" dirty="0"/>
          </a:p>
        </p:txBody>
      </p:sp>
      <p:sp>
        <p:nvSpPr>
          <p:cNvPr id="25" name="Flèche droite 24"/>
          <p:cNvSpPr/>
          <p:nvPr/>
        </p:nvSpPr>
        <p:spPr>
          <a:xfrm rot="5400000">
            <a:off x="22034648" y="22682770"/>
            <a:ext cx="1008112" cy="20162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graphicFrame>
        <p:nvGraphicFramePr>
          <p:cNvPr id="47" name="Diagramme 46"/>
          <p:cNvGraphicFramePr/>
          <p:nvPr/>
        </p:nvGraphicFramePr>
        <p:xfrm>
          <a:off x="15913768" y="24987026"/>
          <a:ext cx="1382573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1026" name="Picture 2" descr="H:\ \بوستار\لاسيتي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60240" y="9361290"/>
            <a:ext cx="5112568" cy="3421622"/>
          </a:xfrm>
          <a:prstGeom prst="rect">
            <a:avLst/>
          </a:prstGeom>
          <a:noFill/>
        </p:spPr>
      </p:pic>
      <p:pic>
        <p:nvPicPr>
          <p:cNvPr id="48" name="Picture 4" descr="H:\ \بوستار\طالبات الجامعة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32248" y="10873458"/>
            <a:ext cx="5112568" cy="3528392"/>
          </a:xfrm>
          <a:prstGeom prst="rect">
            <a:avLst/>
          </a:prstGeom>
          <a:noFill/>
        </p:spPr>
      </p:pic>
      <p:pic>
        <p:nvPicPr>
          <p:cNvPr id="1027" name="Picture 3" descr="H:\images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48272" y="15121930"/>
            <a:ext cx="2880320" cy="2160240"/>
          </a:xfrm>
          <a:prstGeom prst="rect">
            <a:avLst/>
          </a:prstGeom>
          <a:noFill/>
        </p:spPr>
      </p:pic>
      <p:pic>
        <p:nvPicPr>
          <p:cNvPr id="1029" name="Picture 5" descr="H:\images (1)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520480" y="5328842"/>
            <a:ext cx="21602399" cy="2520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9" name="Rectangle à coins arrondis 48"/>
          <p:cNvSpPr/>
          <p:nvPr/>
        </p:nvSpPr>
        <p:spPr>
          <a:xfrm>
            <a:off x="2304456" y="6696994"/>
            <a:ext cx="21674408" cy="2376264"/>
          </a:xfrm>
          <a:prstGeom prst="wedgeRoundRectCallout">
            <a:avLst>
              <a:gd name="adj1" fmla="val -20695"/>
              <a:gd name="adj2" fmla="val 72391"/>
              <a:gd name="adj3" fmla="val 16667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8000" b="1" dirty="0" smtClean="0">
                <a:solidFill>
                  <a:schemeClr val="tx1"/>
                </a:solidFill>
              </a:rPr>
              <a:t>الصلابة النفسية لدى الطالبات المقيمات </a:t>
            </a:r>
          </a:p>
          <a:p>
            <a:pPr algn="ctr"/>
            <a:r>
              <a:rPr lang="ar-DZ" sz="8000" b="1" dirty="0" smtClean="0">
                <a:solidFill>
                  <a:schemeClr val="tx1"/>
                </a:solidFill>
              </a:rPr>
              <a:t>دراسة استكشافية بمدينة ورقلة</a:t>
            </a:r>
            <a:endParaRPr lang="ar-DZ" b="1" dirty="0">
              <a:solidFill>
                <a:schemeClr val="tx1"/>
              </a:solidFill>
            </a:endParaRPr>
          </a:p>
        </p:txBody>
      </p:sp>
      <p:pic>
        <p:nvPicPr>
          <p:cNvPr id="26" name="Image 25"/>
          <p:cNvPicPr/>
          <p:nvPr/>
        </p:nvPicPr>
        <p:blipFill>
          <a:blip r:embed="rId3" cstate="print"/>
          <a:srcRect t="26418" r="84167"/>
          <a:stretch>
            <a:fillRect/>
          </a:stretch>
        </p:blipFill>
        <p:spPr bwMode="auto">
          <a:xfrm>
            <a:off x="21962640" y="864346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ZoneTexte 27"/>
          <p:cNvSpPr txBox="1"/>
          <p:nvPr/>
        </p:nvSpPr>
        <p:spPr>
          <a:xfrm>
            <a:off x="20090432" y="3888682"/>
            <a:ext cx="58326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DZ" sz="4800" b="1" dirty="0" smtClean="0">
                <a:cs typeface="Simplified Arabic" pitchFamily="2" charset="-78"/>
              </a:rPr>
              <a:t>إعداد </a:t>
            </a:r>
            <a:r>
              <a:rPr lang="ar-DZ" sz="4800" b="1" dirty="0" err="1" smtClean="0">
                <a:cs typeface="Simplified Arabic" pitchFamily="2" charset="-78"/>
              </a:rPr>
              <a:t>الطالبة </a:t>
            </a:r>
            <a:r>
              <a:rPr lang="ar-DZ" sz="4800" b="1" dirty="0" smtClean="0">
                <a:cs typeface="Simplified Arabic" pitchFamily="2" charset="-78"/>
              </a:rPr>
              <a:t>: </a:t>
            </a:r>
            <a:r>
              <a:rPr lang="ar-DZ" sz="4800" b="1" dirty="0" err="1" smtClean="0">
                <a:cs typeface="Simplified Arabic" pitchFamily="2" charset="-78"/>
              </a:rPr>
              <a:t>مقداد</a:t>
            </a:r>
            <a:r>
              <a:rPr lang="ar-DZ" sz="4800" b="1" dirty="0" smtClean="0">
                <a:cs typeface="Simplified Arabic" pitchFamily="2" charset="-78"/>
              </a:rPr>
              <a:t> حنان</a:t>
            </a:r>
            <a:endParaRPr lang="ar-DZ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Personnalisé 2">
      <a:dk1>
        <a:sysClr val="windowText" lastClr="000000"/>
      </a:dk1>
      <a:lt1>
        <a:sysClr val="window" lastClr="FFFFFF"/>
      </a:lt1>
      <a:dk2>
        <a:srgbClr val="92D050"/>
      </a:dk2>
      <a:lt2>
        <a:srgbClr val="92D050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170</TotalTime>
  <Words>368</Words>
  <Application>Microsoft Office PowerPoint</Application>
  <PresentationFormat>Personnalisé</PresentationFormat>
  <Paragraphs>38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Opulent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ILYAS</dc:creator>
  <cp:lastModifiedBy>ILYAS</cp:lastModifiedBy>
  <cp:revision>36</cp:revision>
  <dcterms:created xsi:type="dcterms:W3CDTF">2015-02-25T11:18:53Z</dcterms:created>
  <dcterms:modified xsi:type="dcterms:W3CDTF">2015-02-26T15:33:48Z</dcterms:modified>
</cp:coreProperties>
</file>