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8803600" cy="36004500"/>
  <p:notesSz cx="6742113" cy="9872663"/>
  <p:defaultTextStyle>
    <a:defPPr>
      <a:defRPr lang="fr-FR"/>
    </a:defPPr>
    <a:lvl1pPr marL="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6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3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49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664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30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099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16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32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0" d="100"/>
          <a:sy n="30" d="100"/>
        </p:scale>
        <p:origin x="-570" y="-84"/>
      </p:cViewPr>
      <p:guideLst>
        <p:guide orient="horz" pos="11340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2A8EC-7D5E-4D70-875D-AEF781A630CA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90713" y="739775"/>
            <a:ext cx="29606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01543-5594-4867-945E-9246E367195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01543-5594-4867-945E-9246E3671952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60270" y="11184734"/>
            <a:ext cx="24483060" cy="7717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20540" y="20402550"/>
            <a:ext cx="20162520" cy="9201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4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6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1255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267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0882610" y="1441852"/>
            <a:ext cx="6480810" cy="30720506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1441852"/>
            <a:ext cx="18962370" cy="30720506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0689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1275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5286" y="23136228"/>
            <a:ext cx="24483060" cy="7150894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75286" y="15260246"/>
            <a:ext cx="24483060" cy="7875982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66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32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49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664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30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2729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4018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64183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4828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059343"/>
            <a:ext cx="12726592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40180" y="11418094"/>
            <a:ext cx="12726592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4631830" y="8059343"/>
            <a:ext cx="12731591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4631830" y="11418094"/>
            <a:ext cx="12731591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7364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5436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18908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2" y="1433512"/>
            <a:ext cx="9476186" cy="6100763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61407" y="1433515"/>
            <a:ext cx="16102013" cy="30728843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40182" y="7534278"/>
            <a:ext cx="9476186" cy="24628081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0228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45707" y="25203150"/>
            <a:ext cx="17282160" cy="297537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645707" y="3217069"/>
            <a:ext cx="17282160" cy="21602700"/>
          </a:xfrm>
        </p:spPr>
        <p:txBody>
          <a:bodyPr/>
          <a:lstStyle>
            <a:lvl1pPr marL="0" indent="0">
              <a:buNone/>
              <a:defRPr sz="13000"/>
            </a:lvl1pPr>
            <a:lvl2pPr marL="1851660" indent="0">
              <a:buNone/>
              <a:defRPr sz="11300"/>
            </a:lvl2pPr>
            <a:lvl3pPr marL="3703320" indent="0">
              <a:buNone/>
              <a:defRPr sz="9700"/>
            </a:lvl3pPr>
            <a:lvl4pPr marL="5554980" indent="0">
              <a:buNone/>
              <a:defRPr sz="8100"/>
            </a:lvl4pPr>
            <a:lvl5pPr marL="7406640" indent="0">
              <a:buNone/>
              <a:defRPr sz="8100"/>
            </a:lvl5pPr>
            <a:lvl6pPr marL="9258300" indent="0">
              <a:buNone/>
              <a:defRPr sz="8100"/>
            </a:lvl6pPr>
            <a:lvl7pPr marL="11109960" indent="0">
              <a:buNone/>
              <a:defRPr sz="8100"/>
            </a:lvl7pPr>
            <a:lvl8pPr marL="12961620" indent="0">
              <a:buNone/>
              <a:defRPr sz="8100"/>
            </a:lvl8pPr>
            <a:lvl9pPr marL="14813280" indent="0">
              <a:buNone/>
              <a:defRPr sz="8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645707" y="28178524"/>
            <a:ext cx="17282160" cy="4225526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22300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40180" y="1441850"/>
            <a:ext cx="25923240" cy="6000750"/>
          </a:xfrm>
          <a:prstGeom prst="rect">
            <a:avLst/>
          </a:prstGeom>
        </p:spPr>
        <p:txBody>
          <a:bodyPr vert="horz" lIns="370332" tIns="185166" rIns="370332" bIns="185166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401053"/>
            <a:ext cx="25923240" cy="23761306"/>
          </a:xfrm>
          <a:prstGeom prst="rect">
            <a:avLst/>
          </a:prstGeom>
        </p:spPr>
        <p:txBody>
          <a:bodyPr vert="horz" lIns="370332" tIns="185166" rIns="370332" bIns="185166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401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9B532-B798-4A51-9875-4B425E4C4613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841230" y="33370840"/>
            <a:ext cx="91211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06425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9332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703320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745" indent="-1388745" algn="l" defTabSz="3703320" rtl="0" eaLnBrk="1" latinLnBrk="0" hangingPunct="1">
        <a:spcBef>
          <a:spcPct val="20000"/>
        </a:spcBef>
        <a:buFont typeface="Arial" pitchFamily="34" charset="0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8948" indent="-1157288" algn="l" defTabSz="3703320" rtl="0" eaLnBrk="1" latinLnBrk="0" hangingPunct="1">
        <a:spcBef>
          <a:spcPct val="20000"/>
        </a:spcBef>
        <a:buFont typeface="Arial" pitchFamily="34" charset="0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1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indent="-925830" algn="l" defTabSz="3703320" rtl="0" eaLnBrk="1" latinLnBrk="0" hangingPunct="1">
        <a:spcBef>
          <a:spcPct val="20000"/>
        </a:spcBef>
        <a:buFont typeface="Arial" pitchFamily="34" charset="0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470" indent="-925830" algn="l" defTabSz="3703320" rtl="0" eaLnBrk="1" latinLnBrk="0" hangingPunct="1">
        <a:spcBef>
          <a:spcPct val="20000"/>
        </a:spcBef>
        <a:buFont typeface="Arial" pitchFamily="34" charset="0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13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579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74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11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3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49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30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099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16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32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542828" y="0"/>
            <a:ext cx="27503630" cy="7322523"/>
          </a:xfrm>
          <a:prstGeom prst="roundRect">
            <a:avLst>
              <a:gd name="adj" fmla="val 5456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936000" bIns="0" rtlCol="0">
            <a:spAutoFit/>
          </a:bodyPr>
          <a:lstStyle/>
          <a:p>
            <a:pPr rtl="1">
              <a:defRPr/>
            </a:pPr>
            <a:r>
              <a:rPr lang="ar-SA" sz="8800" b="1" i="1" kern="10" spc="50" dirty="0" smtClean="0">
                <a:ln w="11430"/>
                <a:solidFill>
                  <a:srgbClr val="0046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cs typeface="Simplified Arabic"/>
              </a:rPr>
              <a:t>جودة الحياة وعلاقتها بالضغوط النفسية لدى عمال المؤسسة </a:t>
            </a:r>
            <a:r>
              <a:rPr lang="ar-SA" sz="8800" b="1" i="1" kern="10" spc="50" dirty="0" err="1" smtClean="0">
                <a:ln w="11430"/>
                <a:solidFill>
                  <a:srgbClr val="0046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cs typeface="Simplified Arabic"/>
              </a:rPr>
              <a:t>الإستشفائية</a:t>
            </a:r>
            <a:r>
              <a:rPr lang="ar-SA" sz="8800" b="1" i="1" kern="10" spc="50" dirty="0" smtClean="0">
                <a:ln w="11430"/>
                <a:solidFill>
                  <a:srgbClr val="0046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/>
                <a:cs typeface="Simplified Arabic"/>
              </a:rPr>
              <a:t>.</a:t>
            </a:r>
          </a:p>
          <a:p>
            <a:pPr algn="ctr" rtl="1">
              <a:defRPr/>
            </a:pPr>
            <a:endParaRPr lang="en-US" sz="4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algn="ctr" rtl="1">
              <a:defRPr/>
            </a:pPr>
            <a:r>
              <a:rPr lang="ar-SA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دراسة ميدانية على عينة من الممرضين بمستشفى محمد </a:t>
            </a:r>
            <a:r>
              <a:rPr lang="ar-SA" sz="4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بوضياف</a:t>
            </a:r>
            <a:r>
              <a:rPr lang="ar-SA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 </a:t>
            </a:r>
            <a:r>
              <a:rPr lang="ar-SA" sz="4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ورقلة</a:t>
            </a:r>
            <a:r>
              <a:rPr lang="ar-SA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.</a:t>
            </a:r>
            <a:endParaRPr lang="fr-FR" sz="2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rtl="1">
              <a:lnSpc>
                <a:spcPct val="150000"/>
              </a:lnSpc>
            </a:pPr>
            <a:r>
              <a:rPr lang="ar-DZ" sz="5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من إعداد: </a:t>
            </a:r>
            <a:r>
              <a:rPr lang="ar-DZ" sz="5400" b="1" dirty="0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شربي كريمة . </a:t>
            </a:r>
            <a:r>
              <a:rPr lang="ar-DZ" sz="5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/  تحت </a:t>
            </a:r>
            <a:r>
              <a:rPr lang="ar-DZ" sz="5400" b="1" dirty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إشراف: </a:t>
            </a:r>
            <a:r>
              <a:rPr lang="ar-DZ" sz="5400" b="1" dirty="0" err="1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أ</a:t>
            </a:r>
            <a:r>
              <a:rPr lang="ar-DZ" sz="5400" b="1" dirty="0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/ </a:t>
            </a:r>
            <a:r>
              <a:rPr lang="ar-DZ" sz="5400" b="1" dirty="0" err="1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د</a:t>
            </a:r>
            <a:r>
              <a:rPr lang="ar-DZ" sz="5400" b="1" dirty="0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. </a:t>
            </a:r>
            <a:r>
              <a:rPr lang="ar-DZ" sz="5400" b="1" dirty="0" err="1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بوشلالق</a:t>
            </a:r>
            <a:r>
              <a:rPr lang="ar-DZ" sz="5400" b="1" dirty="0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 نادية</a:t>
            </a:r>
            <a:r>
              <a:rPr lang="ar-SA" sz="5400" b="1" dirty="0" smtClean="0">
                <a:solidFill>
                  <a:schemeClr val="tx2">
                    <a:lumMod val="75000"/>
                  </a:schemeClr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 .</a:t>
            </a:r>
            <a:endParaRPr lang="fr-FR" sz="5400" b="1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algn="ctr" rtl="1"/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جامعة قاصدي </a:t>
            </a:r>
            <a:r>
              <a:rPr lang="ar-DZ" sz="4400" b="1" dirty="0" err="1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مرباح</a:t>
            </a:r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/كلية </a:t>
            </a:r>
            <a:r>
              <a:rPr lang="ar-DZ" sz="4400" b="1" dirty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العلوم الإنسانية والاجتماعية </a:t>
            </a:r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/قسم </a:t>
            </a:r>
            <a:r>
              <a:rPr lang="ar-DZ" sz="4400" b="1" dirty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علم النفس وعلوم </a:t>
            </a:r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تربية</a:t>
            </a:r>
            <a:endParaRPr lang="en-US" sz="44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  <a:p>
            <a:pPr algn="ctr" rtl="1" eaLnBrk="0" hangingPunct="0">
              <a:tabLst>
                <a:tab pos="261938" algn="l"/>
                <a:tab pos="3713163" algn="l"/>
              </a:tabLst>
            </a:pP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شعبة علم النفس</a:t>
            </a:r>
            <a:endParaRPr lang="en-US" sz="44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ctr" rtl="1" eaLnBrk="0" hangingPunct="0">
              <a:tabLst>
                <a:tab pos="261938" algn="l"/>
                <a:tab pos="3713163" algn="l"/>
              </a:tabLst>
            </a:pPr>
            <a:r>
              <a:rPr lang="ar-SA" sz="4800" b="1" dirty="0" smtClean="0">
                <a:latin typeface="Simplified Arabic" pitchFamily="18" charset="-78"/>
                <a:cs typeface="Simplified Arabic" pitchFamily="18" charset="-78"/>
              </a:rPr>
              <a:t>مخبر تطوير الممارسات النفسية والتربوية </a:t>
            </a:r>
            <a:endParaRPr lang="ar-DZ" sz="48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</p:txBody>
      </p:sp>
      <p:sp>
        <p:nvSpPr>
          <p:cNvPr id="16" name="Arrondir un rectangle avec un coin du même côté 15"/>
          <p:cNvSpPr/>
          <p:nvPr/>
        </p:nvSpPr>
        <p:spPr>
          <a:xfrm>
            <a:off x="21974228" y="8072368"/>
            <a:ext cx="4164494" cy="1110614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/>
            <a:r>
              <a:rPr lang="ar-DZ" sz="6000" b="1" dirty="0">
                <a:latin typeface="Arial" pitchFamily="34" charset="0"/>
                <a:cs typeface="Arial" pitchFamily="34" charset="0"/>
              </a:rPr>
              <a:t>الإشكالية</a:t>
            </a:r>
            <a:endParaRPr lang="fr-F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757142" y="9501128"/>
            <a:ext cx="27214408" cy="6624924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chemeClr val="accent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SA" sz="3600" dirty="0" smtClean="0"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    السعادة  والرضا عن الذات والحياة الجيدة هي أحد تعريفات  جودة الحياة ، وهذه السعادة هي أسمى ما يطمح إليه أي إنسان سوي ، لكن ليس  كل  ما يتمناه  الإنسان  يدركه  فقد تجري  الرياح بما لا  تشتهي السفن ، فإذا كانت الحياة العصرية  وما نتج  عنها من  تطور في  مختلف  المجالات ،والتي سهلت ووفرت  كثيرا من المتطلبات البشرية ، فإن هناك كثيرا من  المعوقات  المادية أو النفسية  قد غصت  على بني البشر ، </a:t>
            </a:r>
            <a:r>
              <a:rPr lang="ar-SA" sz="3600" dirty="0" err="1" smtClean="0"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و</a:t>
            </a:r>
            <a:r>
              <a:rPr lang="ar-SA" sz="3600" dirty="0" smtClean="0"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التي كان لها الأثر البالغ على الإنسانية ألا </a:t>
            </a:r>
            <a:r>
              <a:rPr lang="ar-SA" sz="3600" dirty="0" err="1" smtClean="0"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و</a:t>
            </a:r>
            <a:r>
              <a:rPr lang="ar-SA" sz="3600" dirty="0" smtClean="0"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هي الضغط النفسي بصفة عامة، مما اثر  سلبا على جودة  حياة  الأفراد ، حيث 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قمنا بالدراسة الحالية 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للكشف عن العلاقة بين جودة الحياة </a:t>
            </a:r>
            <a:r>
              <a:rPr lang="ar-SA" sz="36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 الضغوط النفسية لدى عينة من عمال المؤسسة </a:t>
            </a:r>
            <a:r>
              <a:rPr lang="ar-SA" sz="3600" dirty="0" err="1" smtClean="0">
                <a:latin typeface="Arial" pitchFamily="34" charset="0"/>
                <a:cs typeface="Arial" pitchFamily="34" charset="0"/>
              </a:rPr>
              <a:t>الإستشفائية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 تشمل كلا من  الممرضين والممرضات، </a:t>
            </a:r>
            <a:r>
              <a:rPr lang="ar-SA" sz="36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3600" dirty="0" smtClean="0">
                <a:latin typeface="Arial" pitchFamily="34" charset="0"/>
                <a:cs typeface="Arial" pitchFamily="34" charset="0"/>
              </a:rPr>
              <a:t>التي نسعى من خلالها إلى الإجابة على التساؤلات التالية:</a:t>
            </a:r>
            <a:endParaRPr lang="fr-FR" sz="3600" dirty="0" smtClean="0">
              <a:latin typeface="Arial" pitchFamily="34" charset="0"/>
              <a:cs typeface="Arial" pitchFamily="34" charset="0"/>
            </a:endParaRPr>
          </a:p>
          <a:p>
            <a:pPr algn="r" rtl="1" eaLnBrk="0" hangingPunct="0">
              <a:buFont typeface="Arial" pitchFamily="34" charset="0"/>
              <a:buChar char="•"/>
              <a:defRPr/>
            </a:pP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هل هناك علاقة بين جودة الحياة  والضغوط النفسية لدى عمال المصلحة</a:t>
            </a: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</a:t>
            </a:r>
            <a:r>
              <a:rPr lang="ar-DZ" sz="3600" dirty="0" err="1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الاستشفائية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؟.</a:t>
            </a:r>
            <a:endParaRPr lang="fr-FR" sz="3600" dirty="0" smtClean="0">
              <a:solidFill>
                <a:srgbClr val="0D0D0D"/>
              </a:solidFill>
              <a:ea typeface="Times New Roman" pitchFamily="18" charset="0"/>
              <a:cs typeface="Arial" charset="0"/>
            </a:endParaRPr>
          </a:p>
          <a:p>
            <a:pPr algn="r" rtl="1" eaLnBrk="0" hangingPunct="0">
              <a:buFont typeface="Arial" pitchFamily="34" charset="0"/>
              <a:buChar char="•"/>
              <a:defRPr/>
            </a:pP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هل توجد فروق بين الممرضين والممرضات في  جودة الحياة ؟.</a:t>
            </a:r>
            <a:endParaRPr lang="fr-FR" sz="3600" dirty="0" smtClean="0">
              <a:solidFill>
                <a:srgbClr val="0D0D0D"/>
              </a:solidFill>
              <a:ea typeface="Times New Roman" pitchFamily="18" charset="0"/>
              <a:cs typeface="Arial" charset="0"/>
            </a:endParaRPr>
          </a:p>
          <a:p>
            <a:pPr algn="r" rtl="1" eaLnBrk="0" hangingPunct="0">
              <a:buFont typeface="Arial" pitchFamily="34" charset="0"/>
              <a:buChar char="•"/>
              <a:defRPr/>
            </a:pP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 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ea typeface="Times New Roman" pitchFamily="18" charset="0"/>
                <a:cs typeface="Simplified Arabic" pitchFamily="18" charset="-78"/>
              </a:rPr>
              <a:t>هل توجد فروق بين الممرضين والممرضات في الضغوط النفسية ؟.</a:t>
            </a:r>
            <a:endParaRPr lang="fr-FR" sz="3600" dirty="0" smtClean="0">
              <a:solidFill>
                <a:srgbClr val="0D0D0D"/>
              </a:solidFill>
              <a:ea typeface="Times New Roman" pitchFamily="18" charset="0"/>
              <a:cs typeface="Arial" charset="0"/>
            </a:endParaRPr>
          </a:p>
          <a:p>
            <a:pPr algn="r" rtl="1" eaLnBrk="0" hangingPunct="0">
              <a:buFont typeface="Arial" pitchFamily="34" charset="0"/>
              <a:buChar char="•"/>
              <a:defRPr/>
            </a:pP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 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ea typeface="Calibri" pitchFamily="34" charset="0"/>
                <a:cs typeface="Simplified Arabic" pitchFamily="18" charset="-78"/>
              </a:rPr>
              <a:t>هل توجد فروق المتزوجين وغير المتزوجين في جودة الحياة ؟.</a:t>
            </a:r>
            <a:endParaRPr lang="fr-FR" sz="3600" dirty="0" smtClean="0">
              <a:solidFill>
                <a:srgbClr val="0D0D0D"/>
              </a:solidFill>
              <a:latin typeface="Simplified Arabic" pitchFamily="18" charset="-78"/>
              <a:ea typeface="Calibri" pitchFamily="34" charset="0"/>
              <a:cs typeface="Simplified Arabic" pitchFamily="18" charset="-78"/>
            </a:endParaRPr>
          </a:p>
          <a:p>
            <a:pPr algn="r" rtl="1" eaLnBrk="0" hangingPunct="0">
              <a:buFont typeface="Arial" pitchFamily="34" charset="0"/>
              <a:buChar char="•"/>
              <a:defRPr/>
            </a:pP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cs typeface="Simplified Arabic" pitchFamily="18" charset="-78"/>
              </a:rPr>
              <a:t> هل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cs typeface="Simplified Arabic" pitchFamily="18" charset="-78"/>
              </a:rPr>
              <a:t> توجد فروق المتزوجين وغير</a:t>
            </a:r>
            <a:r>
              <a:rPr lang="ar-SA" sz="3600" dirty="0" smtClean="0">
                <a:solidFill>
                  <a:srgbClr val="0D0D0D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3600" dirty="0" smtClean="0">
                <a:solidFill>
                  <a:srgbClr val="0D0D0D"/>
                </a:solidFill>
                <a:latin typeface="Simplified Arabic" pitchFamily="18" charset="-78"/>
                <a:cs typeface="Simplified Arabic" pitchFamily="18" charset="-78"/>
              </a:rPr>
              <a:t>المتزوجين في الضغوط النفسية ؟.</a:t>
            </a:r>
            <a:endParaRPr lang="en-US" sz="3600" dirty="0">
              <a:solidFill>
                <a:srgbClr val="0D0D0D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19" name="Arrondir un rectangle avec un coin du même côté 18"/>
          <p:cNvSpPr/>
          <p:nvPr/>
        </p:nvSpPr>
        <p:spPr>
          <a:xfrm>
            <a:off x="24770952" y="16526628"/>
            <a:ext cx="2902914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>
                <a:latin typeface="Arial" pitchFamily="34" charset="0"/>
                <a:cs typeface="Arial" pitchFamily="34" charset="0"/>
              </a:rPr>
              <a:t>ال</a:t>
            </a:r>
            <a:r>
              <a:rPr lang="ar-SA" sz="5400" b="1" dirty="0" smtClean="0"/>
              <a:t>فرضيات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à coins arrondis 19"/>
          <p:cNvSpPr>
            <a:spLocks/>
          </p:cNvSpPr>
          <p:nvPr/>
        </p:nvSpPr>
        <p:spPr>
          <a:xfrm>
            <a:off x="18362240" y="17445608"/>
            <a:ext cx="9644045" cy="7253386"/>
          </a:xfrm>
          <a:prstGeom prst="roundRect">
            <a:avLst>
              <a:gd name="adj" fmla="val 2520"/>
            </a:avLst>
          </a:prstGeom>
          <a:solidFill>
            <a:srgbClr val="FFFFFF">
              <a:alpha val="30196"/>
            </a:srgbClr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 eaLnBrk="0" hangingPunct="0">
              <a:buFont typeface="Wingdings" pitchFamily="2" charset="2"/>
              <a:buChar char="q"/>
              <a:defRPr/>
            </a:pP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توجد علاقة  بين جودة الحياة والضغوط النفسية لدى عمال المصلحة </a:t>
            </a:r>
            <a:r>
              <a:rPr lang="ar-DZ" sz="4400" dirty="0" err="1" smtClean="0">
                <a:latin typeface="Simplified Arabic" pitchFamily="18" charset="-78"/>
                <a:cs typeface="Simplified Arabic" pitchFamily="18" charset="-78"/>
              </a:rPr>
              <a:t>الاستشفائية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 .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buFont typeface="Wingdings" pitchFamily="2" charset="2"/>
              <a:buChar char="q"/>
              <a:defRPr/>
            </a:pPr>
            <a:r>
              <a:rPr lang="ar-SA" sz="44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توجد فروق بين الممرضين والممرضات في جودة الحياة.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buFont typeface="Wingdings" pitchFamily="2" charset="2"/>
              <a:buChar char="q"/>
              <a:defRPr/>
            </a:pPr>
            <a:r>
              <a:rPr lang="ar-SA" sz="44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توجد فروق بين الممرضين والممرضات في الضغوط النفسية.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buFont typeface="Wingdings" pitchFamily="2" charset="2"/>
              <a:buChar char="q"/>
              <a:defRPr/>
            </a:pPr>
            <a:r>
              <a:rPr lang="ar-SA" sz="44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توجد فروق بين المتزوجين وغير المتزوجين في جودة الحياة.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buFont typeface="Wingdings" pitchFamily="2" charset="2"/>
              <a:buChar char="q"/>
              <a:defRPr/>
            </a:pPr>
            <a:r>
              <a:rPr lang="ar-SA" sz="44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توجد فروق بين المتزوجين وغير المتزوجين في الضغوط النفسية.</a:t>
            </a:r>
            <a:endParaRPr lang="en-US" sz="4400" dirty="0"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1" name="Arrondir un rectangle avec un coin du même côté 20"/>
          <p:cNvSpPr/>
          <p:nvPr/>
        </p:nvSpPr>
        <p:spPr>
          <a:xfrm>
            <a:off x="23474426" y="25360364"/>
            <a:ext cx="4199469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أهداف </a:t>
            </a:r>
            <a:r>
              <a:rPr lang="ar-DZ" sz="5400" b="1" dirty="0"/>
              <a:t>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à coins arrondis 21"/>
          <p:cNvSpPr>
            <a:spLocks/>
          </p:cNvSpPr>
          <p:nvPr/>
        </p:nvSpPr>
        <p:spPr>
          <a:xfrm>
            <a:off x="18402328" y="26289058"/>
            <a:ext cx="9644456" cy="7111844"/>
          </a:xfrm>
          <a:prstGeom prst="roundRect">
            <a:avLst>
              <a:gd name="adj" fmla="val 3419"/>
            </a:avLst>
          </a:prstGeom>
          <a:solidFill>
            <a:srgbClr val="FFFFFF">
              <a:alpha val="30196"/>
            </a:srgbClr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 eaLnBrk="0" hangingPunct="0">
              <a:defRPr/>
            </a:pPr>
            <a:r>
              <a:rPr lang="ar-SA" sz="4000" dirty="0" smtClean="0">
                <a:cs typeface="Arial" charset="0"/>
              </a:rPr>
              <a:t>يهدف البحث الحالي إلى</a:t>
            </a:r>
            <a:r>
              <a:rPr lang="fr-FR" sz="4000" dirty="0" smtClean="0">
                <a:cs typeface="Arial" charset="0"/>
              </a:rPr>
              <a:t>: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SA" sz="4000" dirty="0" smtClean="0">
                <a:cs typeface="Arial" charset="0"/>
              </a:rPr>
              <a:t>1</a:t>
            </a:r>
            <a:r>
              <a:rPr lang="fr-FR" sz="4000" dirty="0" smtClean="0">
                <a:cs typeface="Arial" charset="0"/>
              </a:rPr>
              <a:t>-</a:t>
            </a:r>
            <a:r>
              <a:rPr lang="ar-SA" sz="4000" dirty="0" smtClean="0">
                <a:cs typeface="Arial" charset="0"/>
              </a:rPr>
              <a:t> الكشف عن نوعية الحياة الخاصة بالممرضين والممرضات بالمؤسسة </a:t>
            </a:r>
            <a:r>
              <a:rPr lang="ar-SA" sz="4000" dirty="0" err="1" smtClean="0">
                <a:cs typeface="Arial" charset="0"/>
              </a:rPr>
              <a:t>الاستشفائية</a:t>
            </a:r>
            <a:r>
              <a:rPr lang="ar-SA" sz="4000" dirty="0" smtClean="0">
                <a:cs typeface="Arial" charset="0"/>
              </a:rPr>
              <a:t> </a:t>
            </a:r>
            <a:r>
              <a:rPr lang="ar-SA" sz="4000" dirty="0" err="1" smtClean="0">
                <a:cs typeface="Arial" charset="0"/>
              </a:rPr>
              <a:t>بورقلة</a:t>
            </a:r>
            <a:r>
              <a:rPr lang="ar-SA" sz="4000" dirty="0" smtClean="0">
                <a:cs typeface="Arial" charset="0"/>
              </a:rPr>
              <a:t>. 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SA" sz="4000" dirty="0" smtClean="0">
                <a:cs typeface="Arial" charset="0"/>
              </a:rPr>
              <a:t>2</a:t>
            </a:r>
            <a:r>
              <a:rPr lang="fr-FR" sz="4000" dirty="0" smtClean="0">
                <a:cs typeface="Arial" charset="0"/>
              </a:rPr>
              <a:t>- </a:t>
            </a:r>
            <a:r>
              <a:rPr lang="ar-SA" sz="4000" dirty="0" smtClean="0">
                <a:cs typeface="Arial" charset="0"/>
              </a:rPr>
              <a:t> الكشف عن الفروق بين الممرضين </a:t>
            </a:r>
            <a:r>
              <a:rPr lang="ar-SA" sz="4000" dirty="0" err="1" smtClean="0">
                <a:cs typeface="Arial" charset="0"/>
              </a:rPr>
              <a:t>و</a:t>
            </a:r>
            <a:r>
              <a:rPr lang="ar-SA" sz="4000" dirty="0" smtClean="0">
                <a:cs typeface="Arial" charset="0"/>
              </a:rPr>
              <a:t> الممرضات في متغيرات الدراسة .</a:t>
            </a:r>
          </a:p>
          <a:p>
            <a:pPr algn="r" rtl="1" eaLnBrk="0" hangingPunct="0">
              <a:defRPr/>
            </a:pPr>
            <a:r>
              <a:rPr lang="ar-SA" sz="4000" dirty="0" smtClean="0">
                <a:cs typeface="Arial" charset="0"/>
              </a:rPr>
              <a:t>3</a:t>
            </a:r>
            <a:r>
              <a:rPr lang="fr-FR" sz="4000" dirty="0" smtClean="0">
                <a:cs typeface="Arial" charset="0"/>
              </a:rPr>
              <a:t>- </a:t>
            </a:r>
            <a:r>
              <a:rPr lang="ar-SA" sz="4000" dirty="0" smtClean="0">
                <a:cs typeface="Arial" charset="0"/>
              </a:rPr>
              <a:t> الكشف عن الفروق بين المتزوجين وغير المتزوجين في متغيرات الدراسة .</a:t>
            </a:r>
            <a:endParaRPr lang="fr-FR" sz="18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SA" sz="4000" dirty="0" smtClean="0">
                <a:cs typeface="Arial" charset="0"/>
              </a:rPr>
              <a:t> 4 </a:t>
            </a:r>
            <a:r>
              <a:rPr lang="fr-FR" sz="4000" dirty="0" smtClean="0">
                <a:cs typeface="Arial" charset="0"/>
              </a:rPr>
              <a:t>-</a:t>
            </a:r>
            <a:r>
              <a:rPr lang="ar-SA" sz="4000" dirty="0" smtClean="0">
                <a:cs typeface="Arial" charset="0"/>
              </a:rPr>
              <a:t> الكشف عن </a:t>
            </a:r>
            <a:r>
              <a:rPr lang="ar-DZ" sz="4000" dirty="0" smtClean="0">
                <a:cs typeface="Arial" charset="0"/>
              </a:rPr>
              <a:t>العلاقة بين جودة الحياة </a:t>
            </a:r>
            <a:r>
              <a:rPr lang="ar-DZ" sz="4000" dirty="0" err="1" smtClean="0">
                <a:cs typeface="Arial" charset="0"/>
              </a:rPr>
              <a:t>و</a:t>
            </a:r>
            <a:r>
              <a:rPr lang="ar-SA" sz="4000" dirty="0" smtClean="0">
                <a:cs typeface="Arial" charset="0"/>
              </a:rPr>
              <a:t> الضغوط النفسية المهنية لدى الممرضين بالمؤسسة العمومية </a:t>
            </a:r>
            <a:r>
              <a:rPr lang="ar-SA" sz="4000" dirty="0" err="1" smtClean="0">
                <a:cs typeface="Arial" charset="0"/>
              </a:rPr>
              <a:t>الإستشفائية</a:t>
            </a:r>
            <a:r>
              <a:rPr lang="ar-SA" sz="4000" dirty="0" smtClean="0">
                <a:cs typeface="Arial" charset="0"/>
              </a:rPr>
              <a:t> </a:t>
            </a:r>
            <a:r>
              <a:rPr lang="ar-SA" sz="4000" dirty="0" err="1" smtClean="0">
                <a:cs typeface="Arial" charset="0"/>
              </a:rPr>
              <a:t>بورقلة</a:t>
            </a:r>
            <a:r>
              <a:rPr lang="ar-DZ" sz="4000" dirty="0" smtClean="0">
                <a:cs typeface="Arial" charset="0"/>
              </a:rPr>
              <a:t> </a:t>
            </a:r>
            <a:r>
              <a:rPr lang="ar-SA" sz="4000" dirty="0" smtClean="0">
                <a:cs typeface="Arial" charset="0"/>
              </a:rPr>
              <a:t>.</a:t>
            </a:r>
            <a:r>
              <a:rPr lang="ar-DZ" sz="4000" dirty="0" smtClean="0">
                <a:cs typeface="Arial" charset="0"/>
              </a:rPr>
              <a:t>في ضوء متغيري </a:t>
            </a:r>
            <a:r>
              <a:rPr lang="ar-SA" sz="4000" dirty="0" smtClean="0">
                <a:cs typeface="Arial" charset="0"/>
              </a:rPr>
              <a:t>الجنس </a:t>
            </a:r>
            <a:r>
              <a:rPr lang="ar-SA" sz="4000" dirty="0" err="1" smtClean="0">
                <a:cs typeface="Arial" charset="0"/>
              </a:rPr>
              <a:t>و</a:t>
            </a:r>
            <a:r>
              <a:rPr lang="ar-SA" sz="4000" dirty="0" smtClean="0">
                <a:cs typeface="Arial" charset="0"/>
              </a:rPr>
              <a:t> الحالة الاجتماعية</a:t>
            </a:r>
            <a:r>
              <a:rPr lang="en-US" sz="4000" dirty="0" smtClean="0">
                <a:cs typeface="Arial" charset="0"/>
              </a:rPr>
              <a:t>.</a:t>
            </a:r>
            <a:endParaRPr lang="en-US" sz="4000" dirty="0">
              <a:cs typeface="Arial" charset="0"/>
            </a:endParaRPr>
          </a:p>
        </p:txBody>
      </p:sp>
      <p:sp>
        <p:nvSpPr>
          <p:cNvPr id="29" name="Arrondir un rectangle avec un coin du même côté 28"/>
          <p:cNvSpPr/>
          <p:nvPr/>
        </p:nvSpPr>
        <p:spPr>
          <a:xfrm>
            <a:off x="13187354" y="16287738"/>
            <a:ext cx="3856481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أهمية 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9615454" y="17287871"/>
            <a:ext cx="8215370" cy="9501254"/>
          </a:xfrm>
          <a:prstGeom prst="roundRect">
            <a:avLst>
              <a:gd name="adj" fmla="val 2511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 eaLnBrk="0" hangingPunct="0">
              <a:defRPr/>
            </a:pPr>
            <a:r>
              <a:rPr lang="ar-SA" sz="2800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endParaRPr lang="fr-FR" sz="12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1- إن </a:t>
            </a:r>
            <a:r>
              <a:rPr lang="ar-DZ" sz="3600" dirty="0" smtClean="0">
                <a:latin typeface="Simplified Arabic" pitchFamily="18" charset="-78"/>
                <a:cs typeface="Simplified Arabic" pitchFamily="18" charset="-78"/>
              </a:rPr>
              <a:t>هذه الدراسة هي الأولى التي 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تناولت موضوع جودة الحياة وعلاقتها بالضغوط النفسية</a:t>
            </a:r>
            <a:r>
              <a:rPr lang="fr-FR" sz="36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لدى عينة من الممرضين والممرضات بالمؤسسة العمومية </a:t>
            </a:r>
            <a:r>
              <a:rPr lang="ar-SA" sz="3600" dirty="0" err="1" smtClean="0">
                <a:latin typeface="Simplified Arabic" pitchFamily="18" charset="-78"/>
                <a:cs typeface="Simplified Arabic" pitchFamily="18" charset="-78"/>
              </a:rPr>
              <a:t>الاستشفائية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SA" sz="3600" dirty="0" err="1" smtClean="0">
                <a:latin typeface="Simplified Arabic" pitchFamily="18" charset="-78"/>
                <a:cs typeface="Simplified Arabic" pitchFamily="18" charset="-78"/>
              </a:rPr>
              <a:t>بورقلة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 . في حدود إطلاعنا على المذكرات </a:t>
            </a:r>
            <a:r>
              <a:rPr lang="ar-SA" sz="3600" dirty="0" err="1" smtClean="0">
                <a:latin typeface="Simplified Arabic" pitchFamily="18" charset="-78"/>
                <a:cs typeface="Simplified Arabic" pitchFamily="18" charset="-78"/>
              </a:rPr>
              <a:t>المداعة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 في مكتبة الكلية . </a:t>
            </a:r>
            <a:endParaRPr lang="fr-FR" sz="14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DZ" sz="3600" dirty="0" smtClean="0">
                <a:latin typeface="Simplified Arabic" pitchFamily="18" charset="-78"/>
                <a:cs typeface="Simplified Arabic" pitchFamily="18" charset="-78"/>
              </a:rPr>
              <a:t>2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-  إلقاء الضوء على جودة حياة الممرضين والممرضات </a:t>
            </a:r>
            <a:r>
              <a:rPr lang="fr-FR" sz="3600" dirty="0" smtClean="0">
                <a:latin typeface="Simplified Arabic" pitchFamily="18" charset="-78"/>
                <a:cs typeface="Simplified Arabic" pitchFamily="18" charset="-78"/>
              </a:rPr>
              <a:t>.</a:t>
            </a:r>
            <a:endParaRPr lang="fr-FR" sz="14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DZ" sz="3600" dirty="0" smtClean="0">
                <a:latin typeface="Simplified Arabic" pitchFamily="18" charset="-78"/>
                <a:cs typeface="Simplified Arabic" pitchFamily="18" charset="-78"/>
              </a:rPr>
              <a:t>3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- بالإضافة إلى معرفة درجة الضغوط النفسية التي ترافق الممرضين والممرضات في قطاع المؤسسة </a:t>
            </a:r>
            <a:r>
              <a:rPr lang="ar-SA" sz="3600" dirty="0" err="1" smtClean="0">
                <a:latin typeface="Simplified Arabic" pitchFamily="18" charset="-78"/>
                <a:cs typeface="Simplified Arabic" pitchFamily="18" charset="-78"/>
              </a:rPr>
              <a:t>الاستشفائية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 .</a:t>
            </a:r>
            <a:endParaRPr lang="fr-FR" sz="14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DZ" sz="3600" dirty="0" smtClean="0">
                <a:latin typeface="Simplified Arabic" pitchFamily="18" charset="-78"/>
                <a:cs typeface="Simplified Arabic" pitchFamily="18" charset="-78"/>
              </a:rPr>
              <a:t>4</a:t>
            </a: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-  يسهم هذا البحث في تغطية جانب من النقص الموجود في الدراسات المحلية خاصة فيما يتعلق بطب العمل .</a:t>
            </a:r>
            <a:endParaRPr lang="fr-FR" sz="1400" dirty="0" smtClean="0">
              <a:cs typeface="Arial" charset="0"/>
            </a:endParaRPr>
          </a:p>
          <a:p>
            <a:pPr algn="r" rtl="1" eaLnBrk="0" hangingPunct="0">
              <a:defRPr/>
            </a:pPr>
            <a:r>
              <a:rPr lang="ar-SA" sz="3600" dirty="0" smtClean="0">
                <a:latin typeface="Simplified Arabic" pitchFamily="18" charset="-78"/>
                <a:cs typeface="Simplified Arabic" pitchFamily="18" charset="-78"/>
              </a:rPr>
              <a:t>5- إنها ستفتح المجال لمزيد من الدراسات المستقبلية مما يسهل وضع خريطة سليمة لأساليب التعامل مع الضغوط النفسية المهنية مع هذه الفئة من العمال.</a:t>
            </a:r>
            <a:endParaRPr lang="en-US" sz="3600" dirty="0">
              <a:solidFill>
                <a:srgbClr val="C00000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Arrondir un rectangle avec un coin du même côté 30"/>
          <p:cNvSpPr/>
          <p:nvPr/>
        </p:nvSpPr>
        <p:spPr>
          <a:xfrm>
            <a:off x="14901866" y="26932000"/>
            <a:ext cx="2125981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المنهج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à coins arrondis 31"/>
          <p:cNvSpPr>
            <a:spLocks/>
          </p:cNvSpPr>
          <p:nvPr/>
        </p:nvSpPr>
        <p:spPr>
          <a:xfrm>
            <a:off x="10186958" y="27860694"/>
            <a:ext cx="7500990" cy="5000660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/>
            <a:r>
              <a:rPr lang="ar-DZ" sz="4000" dirty="0">
                <a:latin typeface="Arial" pitchFamily="34" charset="0"/>
                <a:cs typeface="Arial" pitchFamily="34" charset="0"/>
              </a:rPr>
              <a:t>المنهج الوصفي </a:t>
            </a:r>
            <a:r>
              <a:rPr lang="ar-DZ" sz="4000" dirty="0" err="1">
                <a:latin typeface="Arial" pitchFamily="34" charset="0"/>
                <a:cs typeface="Arial" pitchFamily="34" charset="0"/>
              </a:rPr>
              <a:t>الإرتباطي</a:t>
            </a:r>
            <a:r>
              <a:rPr lang="ar-DZ" sz="4000" dirty="0">
                <a:latin typeface="Arial" pitchFamily="34" charset="0"/>
                <a:cs typeface="Arial" pitchFamily="34" charset="0"/>
              </a:rPr>
              <a:t> هو المنهج الملائم لهذه الدراسة، الذي يهتم بالكشف عن العلاقات بين متغيرين  أو أكثر لمعرفة مدى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الارتباط </a:t>
            </a:r>
            <a:r>
              <a:rPr lang="ar-DZ" sz="4000" dirty="0">
                <a:latin typeface="Arial" pitchFamily="34" charset="0"/>
                <a:cs typeface="Arial" pitchFamily="34" charset="0"/>
              </a:rPr>
              <a:t>بين هذه المتغيرات، والتعبير عنها كميا من خلال معاملات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الارتباط </a:t>
            </a:r>
            <a:r>
              <a:rPr lang="ar-DZ" sz="4000" dirty="0">
                <a:latin typeface="Arial" pitchFamily="34" charset="0"/>
                <a:cs typeface="Arial" pitchFamily="34" charset="0"/>
              </a:rPr>
              <a:t>بين المتغيرات أو بين مستويات المتغير الواحد.</a:t>
            </a:r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Arrondir un rectangle avec un coin du même côté 32"/>
          <p:cNvSpPr/>
          <p:nvPr/>
        </p:nvSpPr>
        <p:spPr>
          <a:xfrm>
            <a:off x="6696945" y="16526628"/>
            <a:ext cx="1969002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العينة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à coins arrondis 33"/>
          <p:cNvSpPr>
            <a:spLocks/>
          </p:cNvSpPr>
          <p:nvPr/>
        </p:nvSpPr>
        <p:spPr>
          <a:xfrm>
            <a:off x="799528" y="17445608"/>
            <a:ext cx="8298467" cy="3364954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defRPr/>
            </a:pPr>
            <a:r>
              <a:rPr lang="ar-JO" sz="4000" cap="all" dirty="0" smtClean="0"/>
              <a:t> </a:t>
            </a:r>
            <a:r>
              <a:rPr lang="ar-SA" sz="4000" cap="all" dirty="0" smtClean="0"/>
              <a:t>طبقت الدراسة على عينة عشوائية ،</a:t>
            </a:r>
            <a:r>
              <a:rPr lang="ar-JO" sz="4000" cap="all" dirty="0" smtClean="0"/>
              <a:t> بلغ مجموع  عينة الدراسة ( 113 ) عاملا من الممرضين بالمؤسسة  </a:t>
            </a:r>
            <a:r>
              <a:rPr lang="ar-JO" sz="4000" cap="all" dirty="0" err="1" smtClean="0"/>
              <a:t>الاستشفائية</a:t>
            </a:r>
            <a:r>
              <a:rPr lang="ar-JO" sz="4000" cap="all" dirty="0" smtClean="0"/>
              <a:t> </a:t>
            </a:r>
            <a:r>
              <a:rPr lang="ar-SA" sz="4000" cap="all" dirty="0" smtClean="0"/>
              <a:t>  </a:t>
            </a:r>
            <a:r>
              <a:rPr lang="ar-JO" sz="4000" cap="all" dirty="0" smtClean="0"/>
              <a:t>محمد </a:t>
            </a:r>
            <a:r>
              <a:rPr lang="ar-JO" sz="4000" cap="all" dirty="0" err="1" smtClean="0"/>
              <a:t>بوضياف</a:t>
            </a:r>
            <a:r>
              <a:rPr lang="ar-JO" sz="4000" cap="all" dirty="0" smtClean="0"/>
              <a:t>  </a:t>
            </a:r>
            <a:r>
              <a:rPr lang="ar-JO" sz="4000" cap="all" dirty="0" err="1" smtClean="0"/>
              <a:t>بورقلة</a:t>
            </a:r>
            <a:r>
              <a:rPr lang="ar-JO" sz="4000" cap="all" dirty="0" smtClean="0"/>
              <a:t> ، حسب  الجنس ، وحسب  الحالة الاجتماعية</a:t>
            </a:r>
            <a:r>
              <a:rPr lang="ar-SA" sz="4000" cap="all" dirty="0" smtClean="0"/>
              <a:t>.</a:t>
            </a:r>
            <a:r>
              <a:rPr lang="ar-JO" sz="4000" cap="all" dirty="0" smtClean="0"/>
              <a:t> </a:t>
            </a:r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rrondir un rectangle avec un coin du même côté 34"/>
          <p:cNvSpPr/>
          <p:nvPr/>
        </p:nvSpPr>
        <p:spPr>
          <a:xfrm>
            <a:off x="6257868" y="20859770"/>
            <a:ext cx="2332158" cy="1000132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الأدوات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399952" y="21788464"/>
            <a:ext cx="8929750" cy="6643734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ar-SA" sz="2800" dirty="0" smtClean="0"/>
          </a:p>
          <a:p>
            <a:pPr algn="r" rtl="1"/>
            <a:endParaRPr lang="ar-SA" sz="2800" dirty="0" smtClean="0"/>
          </a:p>
          <a:p>
            <a:pPr algn="r" rtl="1"/>
            <a:endParaRPr lang="ar-SA" sz="2800" dirty="0" smtClean="0"/>
          </a:p>
          <a:p>
            <a:pPr algn="r" rtl="1"/>
            <a:endParaRPr lang="ar-SA" sz="2800" dirty="0" smtClean="0"/>
          </a:p>
          <a:p>
            <a:pPr algn="r" rtl="1"/>
            <a:r>
              <a:rPr lang="ar-SA" sz="2800" dirty="0" smtClean="0"/>
              <a:t>  </a:t>
            </a:r>
          </a:p>
          <a:p>
            <a:pPr algn="r" rtl="1"/>
            <a:endParaRPr lang="ar-SA" sz="2800" dirty="0" smtClean="0"/>
          </a:p>
          <a:p>
            <a:pPr algn="r" rtl="1"/>
            <a:r>
              <a:rPr lang="ar-SA" sz="3200" dirty="0" smtClean="0"/>
              <a:t> شملت أدوات الدراسة :</a:t>
            </a:r>
          </a:p>
          <a:p>
            <a:pPr algn="r" rtl="1"/>
            <a:r>
              <a:rPr lang="ar-SA" sz="3200" dirty="0" smtClean="0"/>
              <a:t>تم قياس جودة الحياة لدى الممرضين بواسطة </a:t>
            </a:r>
            <a:r>
              <a:rPr lang="ar-SA" sz="3200" dirty="0" err="1" smtClean="0"/>
              <a:t>إستبيان</a:t>
            </a:r>
            <a:r>
              <a:rPr lang="ar-SA" sz="3200" dirty="0" smtClean="0"/>
              <a:t>  مصمم من قبل محمود منسي وعلي كاظم والمخصص للطلبة الجامعيين ، حيث تم التعديل من قبل الباحثة  وذلك وفقا لخصائص العينة ألا وهي : الممرضين بدلا من الطلبة ، ليتم بعدها عرضها للأساتذة من أجل التحكيم ،إذ يحتوي على 06 أبعاد </a:t>
            </a:r>
            <a:r>
              <a:rPr lang="ar-SA" sz="3200" dirty="0" err="1" smtClean="0"/>
              <a:t>و</a:t>
            </a:r>
            <a:r>
              <a:rPr lang="ar-SA" sz="3200" dirty="0" smtClean="0"/>
              <a:t> 60 بند .</a:t>
            </a:r>
          </a:p>
          <a:p>
            <a:pPr algn="r" rtl="1"/>
            <a:r>
              <a:rPr lang="ar-JO" sz="3200" cap="all" dirty="0" smtClean="0"/>
              <a:t>لقد استخدم</a:t>
            </a:r>
            <a:r>
              <a:rPr lang="ar-SA" sz="3200" cap="all" dirty="0" smtClean="0"/>
              <a:t>ت </a:t>
            </a:r>
            <a:r>
              <a:rPr lang="ar-JO" sz="3200" cap="all" dirty="0" smtClean="0"/>
              <a:t> للإجابة على أسئلة الدراسة مقياس الضغط  النفسي المهني ، وهو استبيان مصمم من طرف الباحث</a:t>
            </a:r>
            <a:r>
              <a:rPr lang="ar-JO" sz="3200" dirty="0" smtClean="0"/>
              <a:t> </a:t>
            </a:r>
            <a:r>
              <a:rPr lang="ar-SA" sz="3200" dirty="0" smtClean="0"/>
              <a:t>يحي عبد الجواد (2003</a:t>
            </a:r>
            <a:r>
              <a:rPr lang="ar-JO" sz="3200" cap="all" dirty="0" smtClean="0"/>
              <a:t>). حيث قام بتطويره من خلال الإطار النظري </a:t>
            </a:r>
            <a:r>
              <a:rPr lang="ar-JO" sz="3200" cap="all" dirty="0" err="1" smtClean="0"/>
              <a:t>و</a:t>
            </a:r>
            <a:r>
              <a:rPr lang="ar-JO" sz="3200" cap="all" dirty="0" smtClean="0"/>
              <a:t> الدراسات السابقة </a:t>
            </a:r>
            <a:r>
              <a:rPr lang="ar-SA" sz="3200" cap="all" dirty="0" smtClean="0"/>
              <a:t>، إذ يحتوي على 03 أبعاد : </a:t>
            </a:r>
            <a:r>
              <a:rPr lang="ar-SA" sz="3200" dirty="0" smtClean="0"/>
              <a:t>( الضغوط الإدارية </a:t>
            </a:r>
            <a:r>
              <a:rPr lang="ar-SA" sz="3200" dirty="0" err="1" smtClean="0"/>
              <a:t>و</a:t>
            </a:r>
            <a:r>
              <a:rPr lang="ar-SA" sz="3200" dirty="0" smtClean="0"/>
              <a:t> الفنية ، الضغوط الشخصية ، الضغوط المتعلقة بالمكان </a:t>
            </a:r>
            <a:r>
              <a:rPr lang="ar-SA" sz="3200" dirty="0" err="1" smtClean="0"/>
              <a:t>و</a:t>
            </a:r>
            <a:r>
              <a:rPr lang="ar-SA" sz="3200" dirty="0" smtClean="0"/>
              <a:t> تجهيزاته ) .عدد البنود 59 .</a:t>
            </a:r>
          </a:p>
          <a:p>
            <a:pPr algn="r" rtl="1"/>
            <a:endParaRPr lang="ar-SA" sz="2800" dirty="0" smtClean="0"/>
          </a:p>
          <a:p>
            <a:pPr algn="r" rtl="1"/>
            <a:endParaRPr lang="ar-SA" sz="3600" dirty="0" smtClean="0"/>
          </a:p>
          <a:p>
            <a:pPr algn="r" rtl="1"/>
            <a:endParaRPr lang="ar-SA" sz="3600" dirty="0" smtClean="0"/>
          </a:p>
          <a:p>
            <a:pPr algn="r" rtl="1"/>
            <a:endParaRPr lang="ar-SA" sz="3600" dirty="0" smtClean="0"/>
          </a:p>
          <a:p>
            <a:pPr algn="r" rtl="1"/>
            <a:endParaRPr lang="ar-SA" sz="3600" dirty="0" smtClean="0"/>
          </a:p>
          <a:p>
            <a:pPr algn="r" rtl="1"/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Arrondir un rectangle avec un coin du même côté 36"/>
          <p:cNvSpPr/>
          <p:nvPr/>
        </p:nvSpPr>
        <p:spPr>
          <a:xfrm>
            <a:off x="4543356" y="28646512"/>
            <a:ext cx="4116850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4400" b="1" dirty="0" smtClean="0"/>
              <a:t>الأساليب الاحصائية</a:t>
            </a:r>
            <a:endParaRPr lang="fr-FR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à coins arrondis 37"/>
          <p:cNvSpPr>
            <a:spLocks/>
          </p:cNvSpPr>
          <p:nvPr/>
        </p:nvSpPr>
        <p:spPr>
          <a:xfrm>
            <a:off x="900018" y="29646644"/>
            <a:ext cx="8161691" cy="3301041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buFont typeface="Wingdings" pitchFamily="2" charset="2"/>
              <a:buChar char="ü"/>
            </a:pPr>
            <a:r>
              <a:rPr lang="ar-SA" sz="4000" dirty="0" smtClean="0"/>
              <a:t> بالنسبة للفرضية العامة قمنا بالأسلوب الإحصائي معامل الارتباط </a:t>
            </a:r>
            <a:r>
              <a:rPr lang="ar-SA" sz="4000" dirty="0" err="1" smtClean="0"/>
              <a:t>لبيرسون</a:t>
            </a:r>
            <a:r>
              <a:rPr lang="ar-SA" sz="4000" dirty="0" smtClean="0"/>
              <a:t> </a:t>
            </a:r>
            <a:r>
              <a:rPr lang="en-US" sz="4400" cap="all" dirty="0" smtClean="0"/>
              <a:t>R</a:t>
            </a:r>
            <a:r>
              <a:rPr lang="ar-SA" sz="4000" dirty="0" smtClean="0"/>
              <a:t>.</a:t>
            </a:r>
          </a:p>
          <a:p>
            <a:pPr algn="r" rtl="1">
              <a:buFont typeface="Wingdings" pitchFamily="2" charset="2"/>
              <a:buChar char="ü"/>
            </a:pPr>
            <a:r>
              <a:rPr lang="ar-SA" sz="4000" dirty="0" smtClean="0"/>
              <a:t> أما الفرضيات الفرعية الثلاث قمنا باختبار للفروق.</a:t>
            </a:r>
            <a:r>
              <a:rPr lang="fr-FR" sz="4000" dirty="0" smtClean="0"/>
              <a:t> T</a:t>
            </a:r>
            <a:r>
              <a:rPr lang="ar-SA" sz="4000" dirty="0" smtClean="0"/>
              <a:t>.</a:t>
            </a:r>
            <a:r>
              <a:rPr lang="fr-FR" sz="4000" dirty="0" smtClean="0"/>
              <a:t>test </a:t>
            </a:r>
            <a:r>
              <a:rPr lang="ar-SA" sz="4000" dirty="0" smtClean="0"/>
              <a:t> .</a:t>
            </a:r>
            <a:endParaRPr lang="fr-FR" sz="4000" dirty="0"/>
          </a:p>
        </p:txBody>
      </p:sp>
      <p:pic>
        <p:nvPicPr>
          <p:cNvPr id="25" name="Image 24"/>
          <p:cNvPicPr/>
          <p:nvPr/>
        </p:nvPicPr>
        <p:blipFill>
          <a:blip r:embed="rId4"/>
          <a:srcRect t="26418" r="84167"/>
          <a:stretch>
            <a:fillRect/>
          </a:stretch>
        </p:blipFill>
        <p:spPr bwMode="auto">
          <a:xfrm>
            <a:off x="828580" y="4214716"/>
            <a:ext cx="3571900" cy="323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31550" y="4643344"/>
            <a:ext cx="428628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 descr="imagesWJ8GL32Q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88146" y="7858054"/>
            <a:ext cx="2286016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Image 26" descr="imagesWJ8GL32Q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03384" y="7929492"/>
            <a:ext cx="2400216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AutoShape 115"/>
          <p:cNvSpPr>
            <a:spLocks noChangeArrowheads="1"/>
          </p:cNvSpPr>
          <p:nvPr/>
        </p:nvSpPr>
        <p:spPr bwMode="auto">
          <a:xfrm>
            <a:off x="9472578" y="34312860"/>
            <a:ext cx="7500990" cy="1691640"/>
          </a:xfrm>
          <a:prstGeom prst="ribbon">
            <a:avLst>
              <a:gd name="adj1" fmla="val 13347"/>
              <a:gd name="adj2" fmla="val 7171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  <a:endParaRPr lang="ar-SA" sz="36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 algn="ctr" rtl="1">
              <a:defRPr/>
            </a:pPr>
            <a:r>
              <a:rPr lang="ar-S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الموسم </a:t>
            </a:r>
            <a:r>
              <a:rPr lang="ar-S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الدراسي </a:t>
            </a:r>
            <a:r>
              <a:rPr lang="ar-SA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: 2015/2014           </a:t>
            </a:r>
            <a:endParaRPr lang="fr-F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fr-FR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" name="Image 38" descr="imagesEV8S2YAZ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580" y="13430218"/>
            <a:ext cx="4143404" cy="2450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" name="Image 28" descr="sans-titre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3504297"/>
            <a:ext cx="7916863" cy="2500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age 28" descr="sans-titre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886737" y="33647172"/>
            <a:ext cx="7916863" cy="235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06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PresentationFormat>Personnalisé</PresentationFormat>
  <Paragraphs>57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dz</dc:creator>
  <cp:lastModifiedBy>dz</cp:lastModifiedBy>
  <cp:revision>1</cp:revision>
  <dcterms:modified xsi:type="dcterms:W3CDTF">2015-03-04T07:35:48Z</dcterms:modified>
</cp:coreProperties>
</file>