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Lst>
  <p:sldSz cx="9144000" cy="6858000" type="screen4x3"/>
  <p:notesSz cx="7099300" cy="102346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DF41"/>
    <a:srgbClr val="99FF99"/>
    <a:srgbClr val="CCFFCC"/>
    <a:srgbClr val="00FF99"/>
    <a:srgbClr val="00FFFF"/>
    <a:srgbClr val="ECF7D9"/>
  </p:clrMru>
</p:presentationPr>
</file>

<file path=ppt/tableStyles.xml><?xml version="1.0" encoding="utf-8"?>
<a:tblStyleLst xmlns:a="http://schemas.openxmlformats.org/drawingml/2006/main" def="{5C22544A-7EE6-4342-B048-85BDC9FD1C3A}">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120" y="54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re 28"/>
          <p:cNvSpPr>
            <a:spLocks noGrp="1"/>
          </p:cNvSpPr>
          <p:nvPr>
            <p:ph type="ctrTitle"/>
          </p:nvPr>
        </p:nvSpPr>
        <p:spPr>
          <a:xfrm>
            <a:off x="381000" y="4853411"/>
            <a:ext cx="8458200" cy="1222375"/>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2" name="Espace réservé du pied de page 1"/>
          <p:cNvSpPr>
            <a:spLocks noGrp="1"/>
          </p:cNvSpPr>
          <p:nvPr>
            <p:ph type="ftr" sz="quarter" idx="11"/>
          </p:nvPr>
        </p:nvSpPr>
        <p:spPr/>
        <p:txBody>
          <a:bodyPr/>
          <a:lstStyle/>
          <a:p>
            <a:endParaRPr lang="fr-FR"/>
          </a:p>
        </p:txBody>
      </p:sp>
      <p:sp>
        <p:nvSpPr>
          <p:cNvPr id="15" name="Espace réservé du numéro de diapositive 14"/>
          <p:cNvSpPr>
            <a:spLocks noGrp="1"/>
          </p:cNvSpPr>
          <p:nvPr>
            <p:ph type="sldNum" sz="quarter" idx="12"/>
          </p:nvPr>
        </p:nvSpPr>
        <p:spPr>
          <a:xfrm>
            <a:off x="8229600" y="6473952"/>
            <a:ext cx="758952" cy="246888"/>
          </a:xfrm>
        </p:spPr>
        <p:txBody>
          <a:bodyPr/>
          <a:lstStyle/>
          <a:p>
            <a:fld id="{1186692A-B348-45A1-ADC8-39292D6BE6FD}"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186692A-B348-45A1-ADC8-39292D6BE6FD}"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549276"/>
            <a:ext cx="18288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549276"/>
            <a:ext cx="62484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186692A-B348-45A1-ADC8-39292D6BE6FD}"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19" name="Espace réservé du pied de page 18"/>
          <p:cNvSpPr>
            <a:spLocks noGrp="1"/>
          </p:cNvSpPr>
          <p:nvPr>
            <p:ph type="ftr" sz="quarter" idx="11"/>
          </p:nvPr>
        </p:nvSpPr>
        <p:spPr>
          <a:xfrm>
            <a:off x="3581400" y="76200"/>
            <a:ext cx="2895600" cy="288925"/>
          </a:xfrm>
        </p:spPr>
        <p:txBody>
          <a:bodyPr/>
          <a:lstStyle/>
          <a:p>
            <a:endParaRPr lang="fr-FR"/>
          </a:p>
        </p:txBody>
      </p:sp>
      <p:sp>
        <p:nvSpPr>
          <p:cNvPr id="16" name="Espace réservé du numéro de diapositive 15"/>
          <p:cNvSpPr>
            <a:spLocks noGrp="1"/>
          </p:cNvSpPr>
          <p:nvPr>
            <p:ph type="sldNum" sz="quarter" idx="12"/>
          </p:nvPr>
        </p:nvSpPr>
        <p:spPr>
          <a:xfrm>
            <a:off x="8229600" y="6473952"/>
            <a:ext cx="758952" cy="246888"/>
          </a:xfrm>
        </p:spPr>
        <p:txBody>
          <a:bodyPr/>
          <a:lstStyle/>
          <a:p>
            <a:fld id="{1186692A-B348-45A1-ADC8-39292D6BE6FD}"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texte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11" name="Espace réservé du pied de page 10"/>
          <p:cNvSpPr>
            <a:spLocks noGrp="1"/>
          </p:cNvSpPr>
          <p:nvPr>
            <p:ph type="ftr" sz="quarter" idx="11"/>
          </p:nvPr>
        </p:nvSpPr>
        <p:spPr/>
        <p:txBody>
          <a:bodyPr/>
          <a:lstStyle/>
          <a:p>
            <a:endParaRPr lang="fr-FR"/>
          </a:p>
        </p:txBody>
      </p:sp>
      <p:sp>
        <p:nvSpPr>
          <p:cNvPr id="16" name="Espace réservé du numéro de diapositive 15"/>
          <p:cNvSpPr>
            <a:spLocks noGrp="1"/>
          </p:cNvSpPr>
          <p:nvPr>
            <p:ph type="sldNum" sz="quarter" idx="12"/>
          </p:nvPr>
        </p:nvSpPr>
        <p:spPr/>
        <p:txBody>
          <a:bodyPr/>
          <a:lstStyle/>
          <a:p>
            <a:fld id="{1186692A-B348-45A1-ADC8-39292D6BE6FD}" type="slidenum">
              <a:rPr lang="fr-FR" smtClean="0"/>
              <a:pPr/>
              <a:t>‹N°›</a:t>
            </a:fld>
            <a:endParaRPr lang="fr-FR"/>
          </a:p>
        </p:txBody>
      </p:sp>
      <p:sp>
        <p:nvSpPr>
          <p:cNvPr id="8" name="Titre 7"/>
          <p:cNvSpPr>
            <a:spLocks noGrp="1"/>
          </p:cNvSpPr>
          <p:nvPr>
            <p:ph type="title"/>
          </p:nvPr>
        </p:nvSpPr>
        <p:spPr>
          <a:xfrm>
            <a:off x="180475" y="2947085"/>
            <a:ext cx="8686800" cy="1184825"/>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10" name="Espace réservé du pied de page 9"/>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1186692A-B348-45A1-ADC8-39292D6BE6FD}"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304800" y="5410200"/>
            <a:ext cx="8610600" cy="882650"/>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8229600" y="6477000"/>
            <a:ext cx="762000" cy="246888"/>
          </a:xfrm>
        </p:spPr>
        <p:txBody>
          <a:bodyPr/>
          <a:lstStyle/>
          <a:p>
            <a:fld id="{1186692A-B348-45A1-ADC8-39292D6BE6FD}" type="slidenum">
              <a:rPr lang="fr-FR" smtClean="0"/>
              <a:pPr/>
              <a:t>‹N°›</a:t>
            </a:fld>
            <a:endParaRPr lang="fr-FR"/>
          </a:p>
        </p:txBody>
      </p:sp>
      <p:sp>
        <p:nvSpPr>
          <p:cNvPr id="11" name="Connecteur droit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21" name="Espace réservé du pied de page 20"/>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186692A-B348-45A1-ADC8-39292D6BE6FD}"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24" name="Espace réservé du pied de page 23"/>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186692A-B348-45A1-ADC8-39292D6BE6FD}"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re 11"/>
          <p:cNvSpPr>
            <a:spLocks noGrp="1"/>
          </p:cNvSpPr>
          <p:nvPr>
            <p:ph type="title"/>
          </p:nvPr>
        </p:nvSpPr>
        <p:spPr>
          <a:xfrm>
            <a:off x="457200" y="5486400"/>
            <a:ext cx="8458200" cy="520700"/>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29" name="Espace réservé du pied de page 28"/>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186692A-B348-45A1-ADC8-39292D6BE6FD}"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fld id="{4861EEA9-476C-4BA0-AAA0-141FFB91CD94}" type="datetimeFigureOut">
              <a:rPr lang="fr-FR" smtClean="0"/>
              <a:pPr/>
              <a:t>22/02/2015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1186692A-B348-45A1-ADC8-39292D6BE6FD}" type="slidenum">
              <a:rPr lang="fr-FR" smtClean="0"/>
              <a:pPr/>
              <a:t>‹N°›</a:t>
            </a:fld>
            <a:endParaRPr lang="fr-FR"/>
          </a:p>
        </p:txBody>
      </p:sp>
      <p:sp>
        <p:nvSpPr>
          <p:cNvPr id="17" name="Titre 16"/>
          <p:cNvSpPr>
            <a:spLocks noGrp="1"/>
          </p:cNvSpPr>
          <p:nvPr>
            <p:ph type="title"/>
          </p:nvPr>
        </p:nvSpPr>
        <p:spPr>
          <a:xfrm>
            <a:off x="381000" y="4993760"/>
            <a:ext cx="5867400" cy="522288"/>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BDF41"/>
        </a:solidFill>
        <a:effectLst/>
      </p:bgPr>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Espace réservé du texte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861EEA9-476C-4BA0-AAA0-141FFB91CD94}" type="datetimeFigureOut">
              <a:rPr lang="fr-FR" smtClean="0"/>
              <a:pPr/>
              <a:t>22/02/2015</a:t>
            </a:fld>
            <a:endParaRPr lang="fr-FR"/>
          </a:p>
        </p:txBody>
      </p:sp>
      <p:sp>
        <p:nvSpPr>
          <p:cNvPr id="28" name="Espace réservé du pied de page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fr-FR"/>
          </a:p>
        </p:txBody>
      </p:sp>
      <p:sp>
        <p:nvSpPr>
          <p:cNvPr id="5" name="Espace réservé du numéro de diapositive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186692A-B348-45A1-ADC8-39292D6BE6FD}" type="slidenum">
              <a:rPr lang="fr-FR" smtClean="0"/>
              <a:pPr/>
              <a:t>‹N°›</a:t>
            </a:fld>
            <a:endParaRPr lang="fr-FR"/>
          </a:p>
        </p:txBody>
      </p:sp>
      <p:sp>
        <p:nvSpPr>
          <p:cNvPr id="10" name="Espace réservé du titre 9"/>
          <p:cNvSpPr>
            <a:spLocks noGrp="1"/>
          </p:cNvSpPr>
          <p:nvPr>
            <p:ph type="title"/>
          </p:nvPr>
        </p:nvSpPr>
        <p:spPr>
          <a:xfrm>
            <a:off x="304800" y="457200"/>
            <a:ext cx="8686800" cy="838200"/>
          </a:xfrm>
          <a:prstGeom prst="rect">
            <a:avLst/>
          </a:prstGeom>
        </p:spPr>
        <p:txBody>
          <a:bodyPr vert="horz"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Connecteur droit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emf"/><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4" name="Ellipse 3"/>
          <p:cNvSpPr/>
          <p:nvPr/>
        </p:nvSpPr>
        <p:spPr>
          <a:xfrm>
            <a:off x="7286644" y="142852"/>
            <a:ext cx="1785950" cy="928694"/>
          </a:xfrm>
          <a:prstGeom prst="ellipse">
            <a:avLst/>
          </a:prstGeom>
          <a:solidFill>
            <a:srgbClr val="9BDF41"/>
          </a:solidFill>
        </p:spPr>
        <p:style>
          <a:lnRef idx="1">
            <a:schemeClr val="accent4"/>
          </a:lnRef>
          <a:fillRef idx="2">
            <a:schemeClr val="accent4"/>
          </a:fillRef>
          <a:effectRef idx="1">
            <a:schemeClr val="accent4"/>
          </a:effectRef>
          <a:fontRef idx="minor">
            <a:schemeClr val="dk1"/>
          </a:fontRef>
        </p:style>
        <p:txBody>
          <a:bodyPr rtlCol="0" anchor="ctr"/>
          <a:lstStyle/>
          <a:p>
            <a:pPr algn="ctr" rtl="1"/>
            <a:r>
              <a:rPr lang="ar-DZ" sz="1000" b="1" dirty="0" smtClean="0">
                <a:cs typeface="Simplified Arabic" pitchFamily="2" charset="-78"/>
              </a:rPr>
              <a:t>إعداد: بيوض زبيدة</a:t>
            </a:r>
          </a:p>
          <a:p>
            <a:pPr algn="ctr" rtl="1"/>
            <a:r>
              <a:rPr lang="ar-DZ" sz="1000" b="1" dirty="0" smtClean="0">
                <a:cs typeface="Simplified Arabic" pitchFamily="2" charset="-78"/>
              </a:rPr>
              <a:t>إشراف: د/ميسون سميرة</a:t>
            </a:r>
            <a:endParaRPr lang="fr-FR" sz="1000" b="1" dirty="0">
              <a:solidFill>
                <a:schemeClr val="dk1"/>
              </a:solidFill>
              <a:cs typeface="Simplified Arabic" pitchFamily="2" charset="-78"/>
            </a:endParaRPr>
          </a:p>
        </p:txBody>
      </p:sp>
      <p:sp>
        <p:nvSpPr>
          <p:cNvPr id="5" name="Ellipse 4"/>
          <p:cNvSpPr/>
          <p:nvPr/>
        </p:nvSpPr>
        <p:spPr>
          <a:xfrm>
            <a:off x="142844" y="142852"/>
            <a:ext cx="1785950" cy="928694"/>
          </a:xfrm>
          <a:prstGeom prst="ellipse">
            <a:avLst/>
          </a:prstGeom>
          <a:solidFill>
            <a:srgbClr val="9BDF4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ar-DZ" sz="1000" b="1" dirty="0" smtClean="0"/>
          </a:p>
          <a:p>
            <a:pPr algn="ctr" rtl="1"/>
            <a:endParaRPr lang="ar-DZ" sz="1000" b="1" dirty="0" smtClean="0">
              <a:cs typeface="Simplified Arabic" pitchFamily="2" charset="-78"/>
            </a:endParaRPr>
          </a:p>
          <a:p>
            <a:pPr algn="ctr" rtl="1"/>
            <a:r>
              <a:rPr lang="ar-DZ" sz="1000" b="1" dirty="0" smtClean="0">
                <a:cs typeface="Simplified Arabic" pitchFamily="2" charset="-78"/>
              </a:rPr>
              <a:t>جامعة قاصدي مرباح ورقلة</a:t>
            </a:r>
          </a:p>
          <a:p>
            <a:pPr algn="ctr" rtl="1"/>
            <a:r>
              <a:rPr lang="ar-DZ" sz="1000" b="1" dirty="0" smtClean="0">
                <a:cs typeface="Simplified Arabic" pitchFamily="2" charset="-78"/>
              </a:rPr>
              <a:t>كلية العلوم الاجتماعية والإنسانية</a:t>
            </a:r>
          </a:p>
          <a:p>
            <a:pPr algn="ctr" rtl="1"/>
            <a:r>
              <a:rPr lang="ar-DZ" sz="1000" b="1" dirty="0" smtClean="0">
                <a:cs typeface="Simplified Arabic" pitchFamily="2" charset="-78"/>
              </a:rPr>
              <a:t>قسم علم النفس وعلوم التربية</a:t>
            </a:r>
            <a:endParaRPr lang="fr-FR" sz="1000" b="1" dirty="0" smtClean="0">
              <a:cs typeface="Simplified Arabic" pitchFamily="2" charset="-78"/>
            </a:endParaRPr>
          </a:p>
          <a:p>
            <a:pPr algn="ctr"/>
            <a:endParaRPr lang="fr-FR" b="1" dirty="0"/>
          </a:p>
        </p:txBody>
      </p:sp>
      <p:sp>
        <p:nvSpPr>
          <p:cNvPr id="6" name="Rectangle à coins arrondis 5"/>
          <p:cNvSpPr/>
          <p:nvPr/>
        </p:nvSpPr>
        <p:spPr>
          <a:xfrm>
            <a:off x="2857488" y="71438"/>
            <a:ext cx="3429024" cy="571480"/>
          </a:xfrm>
          <a:prstGeom prst="roundRect">
            <a:avLst/>
          </a:prstGeom>
          <a:solidFill>
            <a:srgbClr val="99FF99"/>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dirty="0"/>
          </a:p>
        </p:txBody>
      </p:sp>
      <p:sp>
        <p:nvSpPr>
          <p:cNvPr id="1026" name="Rectangle 2"/>
          <p:cNvSpPr>
            <a:spLocks noChangeArrowheads="1"/>
          </p:cNvSpPr>
          <p:nvPr/>
        </p:nvSpPr>
        <p:spPr bwMode="auto">
          <a:xfrm>
            <a:off x="3000364" y="171370"/>
            <a:ext cx="3102131"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DZ" sz="1000" b="1" i="0" u="none" strike="noStrike" cap="none" normalizeH="0" baseline="0" dirty="0" smtClean="0">
                <a:ln>
                  <a:noFill/>
                </a:ln>
                <a:solidFill>
                  <a:srgbClr val="FF0000"/>
                </a:solidFill>
                <a:effectLst/>
                <a:latin typeface="Calibri" pitchFamily="34" charset="0"/>
                <a:ea typeface="Calibri" pitchFamily="34" charset="0"/>
                <a:cs typeface="Simplified Arabic" pitchFamily="2" charset="-78"/>
              </a:rPr>
              <a:t>علاقة</a:t>
            </a:r>
            <a:r>
              <a:rPr kumimoji="0" lang="ar-DZ" sz="1000" b="1" i="0" u="none" strike="noStrike" cap="none" normalizeH="0" dirty="0" smtClean="0">
                <a:ln>
                  <a:noFill/>
                </a:ln>
                <a:solidFill>
                  <a:srgbClr val="FF0000"/>
                </a:solidFill>
                <a:effectLst/>
                <a:latin typeface="Calibri" pitchFamily="34" charset="0"/>
                <a:ea typeface="Calibri" pitchFamily="34" charset="0"/>
                <a:cs typeface="Simplified Arabic" pitchFamily="2" charset="-78"/>
              </a:rPr>
              <a:t> الاتجاهات الوالدية في التنشئة بالأفكار اللاعقلانية وفعالية الذات </a:t>
            </a:r>
          </a:p>
          <a:p>
            <a:pPr marL="0" marR="0" lvl="0" indent="0" algn="ctr" defTabSz="914400" rtl="1" eaLnBrk="1" fontAlgn="base" latinLnBrk="0" hangingPunct="1">
              <a:lnSpc>
                <a:spcPct val="100000"/>
              </a:lnSpc>
              <a:spcBef>
                <a:spcPct val="0"/>
              </a:spcBef>
              <a:spcAft>
                <a:spcPct val="0"/>
              </a:spcAft>
              <a:buClrTx/>
              <a:buSzTx/>
              <a:buFontTx/>
              <a:buNone/>
              <a:tabLst/>
            </a:pPr>
            <a:r>
              <a:rPr lang="ar-DZ" sz="1000" b="1" baseline="0" dirty="0" smtClean="0">
                <a:solidFill>
                  <a:srgbClr val="FF0000"/>
                </a:solidFill>
                <a:latin typeface="Calibri" pitchFamily="34" charset="0"/>
                <a:ea typeface="Calibri" pitchFamily="34" charset="0"/>
                <a:cs typeface="Simplified Arabic" pitchFamily="2" charset="-78"/>
              </a:rPr>
              <a:t>لدى</a:t>
            </a:r>
            <a:r>
              <a:rPr lang="ar-DZ" sz="1000" b="1" dirty="0" smtClean="0">
                <a:solidFill>
                  <a:srgbClr val="FF0000"/>
                </a:solidFill>
                <a:latin typeface="Calibri" pitchFamily="34" charset="0"/>
                <a:ea typeface="Calibri" pitchFamily="34" charset="0"/>
                <a:cs typeface="Simplified Arabic" pitchFamily="2" charset="-78"/>
              </a:rPr>
              <a:t> طلبة علم النفس وعلوم التربية بجامعة ورقلة</a:t>
            </a:r>
            <a:endParaRPr kumimoji="0" lang="fr-FR" sz="1000" b="1" i="0" u="none" strike="noStrike" cap="none" normalizeH="0" baseline="0" dirty="0" smtClean="0">
              <a:ln>
                <a:noFill/>
              </a:ln>
              <a:solidFill>
                <a:srgbClr val="FF0000"/>
              </a:solidFill>
              <a:effectLst/>
              <a:latin typeface="Calibri" pitchFamily="34" charset="0"/>
              <a:ea typeface="Calibri" pitchFamily="34" charset="0"/>
              <a:cs typeface="Simplified Arabic" pitchFamily="2" charset="-78"/>
            </a:endParaRPr>
          </a:p>
        </p:txBody>
      </p:sp>
      <p:sp>
        <p:nvSpPr>
          <p:cNvPr id="9" name="Rectangle à coins arrondis 8"/>
          <p:cNvSpPr/>
          <p:nvPr/>
        </p:nvSpPr>
        <p:spPr>
          <a:xfrm>
            <a:off x="5214942" y="5214950"/>
            <a:ext cx="3786214" cy="1643050"/>
          </a:xfrm>
          <a:prstGeom prst="roundRect">
            <a:avLst/>
          </a:prstGeom>
          <a:solidFill>
            <a:srgbClr val="9BDF41"/>
          </a:solidFill>
        </p:spPr>
        <p:style>
          <a:lnRef idx="2">
            <a:schemeClr val="accent6"/>
          </a:lnRef>
          <a:fillRef idx="1">
            <a:schemeClr val="lt1"/>
          </a:fillRef>
          <a:effectRef idx="0">
            <a:schemeClr val="accent6"/>
          </a:effectRef>
          <a:fontRef idx="minor">
            <a:schemeClr val="dk1"/>
          </a:fontRef>
        </p:style>
        <p:txBody>
          <a:bodyPr rtlCol="0" anchor="ctr"/>
          <a:lstStyle/>
          <a:p>
            <a:pPr algn="r" rtl="1"/>
            <a:endParaRPr lang="ar-DZ" sz="1000" b="1" dirty="0" smtClean="0">
              <a:solidFill>
                <a:srgbClr val="C00000"/>
              </a:solidFill>
              <a:cs typeface="Simplified Arabic" pitchFamily="2" charset="-78"/>
            </a:endParaRPr>
          </a:p>
          <a:p>
            <a:pPr algn="r" rtl="1"/>
            <a:endParaRPr lang="ar-DZ" sz="1000" b="1" dirty="0" smtClean="0">
              <a:solidFill>
                <a:srgbClr val="C00000"/>
              </a:solidFill>
              <a:cs typeface="Simplified Arabic" pitchFamily="2" charset="-78"/>
            </a:endParaRPr>
          </a:p>
          <a:p>
            <a:pPr algn="r" rtl="1"/>
            <a:r>
              <a:rPr lang="ar-SA" sz="1000" b="1" dirty="0" smtClean="0">
                <a:solidFill>
                  <a:srgbClr val="C00000"/>
                </a:solidFill>
                <a:cs typeface="Simplified Arabic" pitchFamily="2" charset="-78"/>
              </a:rPr>
              <a:t>أهداف </a:t>
            </a:r>
            <a:r>
              <a:rPr lang="ar-SA" sz="1000" b="1" dirty="0">
                <a:solidFill>
                  <a:srgbClr val="C00000"/>
                </a:solidFill>
                <a:cs typeface="Simplified Arabic" pitchFamily="2" charset="-78"/>
              </a:rPr>
              <a:t>الدراسة </a:t>
            </a:r>
            <a:r>
              <a:rPr lang="ar-SA" sz="1000" b="1" dirty="0" smtClean="0">
                <a:solidFill>
                  <a:srgbClr val="C00000"/>
                </a:solidFill>
                <a:cs typeface="Simplified Arabic" pitchFamily="2" charset="-78"/>
              </a:rPr>
              <a:t>:</a:t>
            </a:r>
            <a:endParaRPr lang="ar-DZ" sz="1000" b="1" dirty="0" smtClean="0">
              <a:solidFill>
                <a:srgbClr val="C00000"/>
              </a:solidFill>
              <a:cs typeface="Simplified Arabic" pitchFamily="2" charset="-78"/>
            </a:endParaRPr>
          </a:p>
          <a:p>
            <a:pPr algn="r" rtl="1"/>
            <a:r>
              <a:rPr lang="ar-DZ" sz="1000" dirty="0" smtClean="0">
                <a:solidFill>
                  <a:schemeClr val="tx1"/>
                </a:solidFill>
                <a:cs typeface="Simplified Arabic" pitchFamily="2" charset="-78"/>
              </a:rPr>
              <a:t>تهدف إلى </a:t>
            </a:r>
            <a:r>
              <a:rPr lang="ar-SA" sz="1000" dirty="0" smtClean="0">
                <a:solidFill>
                  <a:schemeClr val="tx1"/>
                </a:solidFill>
                <a:latin typeface="Calibri" pitchFamily="34" charset="0"/>
                <a:ea typeface="Calibri" pitchFamily="34" charset="0"/>
                <a:cs typeface="Simplified Arabic" pitchFamily="2" charset="-78"/>
              </a:rPr>
              <a:t>الكشف عن</a:t>
            </a:r>
            <a:r>
              <a:rPr lang="ar-DZ" sz="1000" dirty="0" smtClean="0">
                <a:solidFill>
                  <a:schemeClr val="tx1"/>
                </a:solidFill>
                <a:latin typeface="Calibri" pitchFamily="34" charset="0"/>
                <a:ea typeface="Calibri" pitchFamily="34" charset="0"/>
                <a:cs typeface="Simplified Arabic" pitchFamily="2" charset="-78"/>
              </a:rPr>
              <a:t> مدى إنتشار الأفكار اللاعقلانية</a:t>
            </a:r>
            <a:r>
              <a:rPr lang="ar-SA" sz="1000" dirty="0" smtClean="0">
                <a:solidFill>
                  <a:schemeClr val="tx1"/>
                </a:solidFill>
                <a:latin typeface="Calibri" pitchFamily="34" charset="0"/>
                <a:ea typeface="Calibri" pitchFamily="34" charset="0"/>
                <a:cs typeface="Simplified Arabic" pitchFamily="2" charset="-78"/>
              </a:rPr>
              <a:t> </a:t>
            </a:r>
            <a:r>
              <a:rPr lang="ar-DZ" sz="1000" dirty="0" smtClean="0">
                <a:solidFill>
                  <a:schemeClr val="tx1"/>
                </a:solidFill>
                <a:latin typeface="Calibri" pitchFamily="34" charset="0"/>
                <a:ea typeface="Calibri" pitchFamily="34" charset="0"/>
                <a:cs typeface="Simplified Arabic" pitchFamily="2" charset="-78"/>
              </a:rPr>
              <a:t>و</a:t>
            </a:r>
            <a:r>
              <a:rPr lang="ar-SA" sz="1000" dirty="0" smtClean="0">
                <a:solidFill>
                  <a:schemeClr val="tx1"/>
                </a:solidFill>
                <a:latin typeface="Calibri" pitchFamily="34" charset="0"/>
                <a:ea typeface="Calibri" pitchFamily="34" charset="0"/>
                <a:cs typeface="Simplified Arabic" pitchFamily="2" charset="-78"/>
              </a:rPr>
              <a:t>مستوى ال</a:t>
            </a:r>
            <a:r>
              <a:rPr lang="ar-DZ" sz="1000" dirty="0" smtClean="0">
                <a:solidFill>
                  <a:schemeClr val="tx1"/>
                </a:solidFill>
                <a:latin typeface="Calibri" pitchFamily="34" charset="0"/>
                <a:ea typeface="Calibri" pitchFamily="34" charset="0"/>
                <a:cs typeface="Simplified Arabic" pitchFamily="2" charset="-78"/>
              </a:rPr>
              <a:t>فعالية الذاتية لدى عينة الدراسة</a:t>
            </a:r>
            <a:r>
              <a:rPr lang="ar-SA" sz="1000" dirty="0" smtClean="0">
                <a:solidFill>
                  <a:schemeClr val="tx1"/>
                </a:solidFill>
                <a:latin typeface="Calibri" pitchFamily="34" charset="0"/>
                <a:ea typeface="Calibri" pitchFamily="34" charset="0"/>
                <a:cs typeface="Simplified Arabic" pitchFamily="2" charset="-78"/>
              </a:rPr>
              <a:t> و كذا العلاقة الارتباطية بين متغيرات الدراسة</a:t>
            </a:r>
            <a:r>
              <a:rPr lang="ar-DZ" sz="1000" b="1" dirty="0" smtClean="0">
                <a:solidFill>
                  <a:schemeClr val="tx1"/>
                </a:solidFill>
                <a:latin typeface="Calibri" pitchFamily="34" charset="0"/>
                <a:ea typeface="Calibri" pitchFamily="34" charset="0"/>
                <a:cs typeface="Simplified Arabic" pitchFamily="2" charset="-78"/>
              </a:rPr>
              <a:t>.</a:t>
            </a:r>
          </a:p>
          <a:p>
            <a:pPr algn="r" rtl="1"/>
            <a:r>
              <a:rPr lang="ar-DZ" sz="1000" b="1" dirty="0" smtClean="0">
                <a:solidFill>
                  <a:srgbClr val="C00000"/>
                </a:solidFill>
                <a:latin typeface="Calibri" pitchFamily="34" charset="0"/>
                <a:cs typeface="Simplified Arabic" pitchFamily="2" charset="-78"/>
              </a:rPr>
              <a:t>أهمية الدراسة:</a:t>
            </a:r>
          </a:p>
          <a:p>
            <a:pPr algn="r" rtl="1"/>
            <a:r>
              <a:rPr lang="ar-DZ" sz="1000" dirty="0" smtClean="0">
                <a:solidFill>
                  <a:schemeClr val="tx1"/>
                </a:solidFill>
                <a:latin typeface="Calibri" pitchFamily="34" charset="0"/>
                <a:cs typeface="Simplified Arabic" pitchFamily="2" charset="-78"/>
              </a:rPr>
              <a:t>أهميتها من أهمية متغيراتها، بالإضافة إلى أهمية فئة الطلبة الجامعيين، </a:t>
            </a:r>
            <a:r>
              <a:rPr lang="ar-SA" sz="1000" dirty="0" smtClean="0"/>
              <a:t>الخروج بتوصيات حول بناء برامج إرشادية  للكشف عن الأفكار اللاعقلانية لدى طلبة الجامعة لتعديلها مما يسهم في تحقيق الصحة النفسية لهم</a:t>
            </a:r>
            <a:r>
              <a:rPr lang="ar-SA" sz="1000" dirty="0" smtClean="0"/>
              <a:t>.</a:t>
            </a:r>
            <a:endParaRPr lang="fr-FR" sz="1000" dirty="0" smtClean="0"/>
          </a:p>
          <a:p>
            <a:pPr algn="r" rtl="1"/>
            <a:endParaRPr lang="fr-FR" sz="1000" dirty="0">
              <a:solidFill>
                <a:schemeClr val="tx1"/>
              </a:solidFill>
              <a:cs typeface="Simplified Arabic" pitchFamily="2" charset="-78"/>
            </a:endParaRPr>
          </a:p>
          <a:p>
            <a:pPr lvl="0" algn="r" rtl="1"/>
            <a:endParaRPr lang="fr-FR" sz="1000" dirty="0">
              <a:cs typeface="Simplified Arabic" pitchFamily="2" charset="-78"/>
            </a:endParaRPr>
          </a:p>
        </p:txBody>
      </p:sp>
      <p:sp>
        <p:nvSpPr>
          <p:cNvPr id="16" name="Rectangle 15"/>
          <p:cNvSpPr/>
          <p:nvPr/>
        </p:nvSpPr>
        <p:spPr>
          <a:xfrm>
            <a:off x="4357686" y="3429000"/>
            <a:ext cx="4714908" cy="1643074"/>
          </a:xfrm>
          <a:prstGeom prst="rect">
            <a:avLst/>
          </a:prstGeom>
          <a:solidFill>
            <a:srgbClr val="9BDF41"/>
          </a:solidFill>
        </p:spPr>
        <p:style>
          <a:lnRef idx="2">
            <a:schemeClr val="accent6"/>
          </a:lnRef>
          <a:fillRef idx="1">
            <a:schemeClr val="lt1"/>
          </a:fillRef>
          <a:effectRef idx="0">
            <a:schemeClr val="accent6"/>
          </a:effectRef>
          <a:fontRef idx="minor">
            <a:schemeClr val="dk1"/>
          </a:fontRef>
        </p:style>
        <p:txBody>
          <a:bodyPr rtlCol="0" anchor="ctr"/>
          <a:lstStyle/>
          <a:p>
            <a:pPr algn="r" rtl="1"/>
            <a:endParaRPr lang="ar-DZ" sz="1000" b="1" dirty="0" smtClean="0">
              <a:solidFill>
                <a:srgbClr val="7030A0"/>
              </a:solidFill>
              <a:cs typeface="Simplified Arabic" pitchFamily="2" charset="-78"/>
            </a:endParaRPr>
          </a:p>
          <a:p>
            <a:pPr algn="r" rtl="1"/>
            <a:endParaRPr lang="ar-DZ" sz="1000" b="1" dirty="0" smtClean="0">
              <a:solidFill>
                <a:srgbClr val="7030A0"/>
              </a:solidFill>
              <a:cs typeface="Simplified Arabic" pitchFamily="2" charset="-78"/>
            </a:endParaRPr>
          </a:p>
          <a:p>
            <a:pPr algn="r" rtl="1"/>
            <a:endParaRPr lang="ar-DZ" sz="1000" b="1" dirty="0" smtClean="0">
              <a:solidFill>
                <a:srgbClr val="7030A0"/>
              </a:solidFill>
              <a:cs typeface="Simplified Arabic" pitchFamily="2" charset="-78"/>
            </a:endParaRPr>
          </a:p>
          <a:p>
            <a:pPr algn="r" rtl="1"/>
            <a:r>
              <a:rPr lang="ar-DZ" sz="1000" b="1" dirty="0" smtClean="0">
                <a:solidFill>
                  <a:srgbClr val="C00000"/>
                </a:solidFill>
                <a:cs typeface="Simplified Arabic" pitchFamily="2" charset="-78"/>
              </a:rPr>
              <a:t>تساؤلات الدراسة:</a:t>
            </a:r>
          </a:p>
          <a:p>
            <a:pPr algn="r" rtl="1"/>
            <a:r>
              <a:rPr lang="ar-DZ" sz="1000" dirty="0" smtClean="0"/>
              <a:t>1</a:t>
            </a:r>
            <a:r>
              <a:rPr lang="ar-SA" sz="1000" dirty="0" smtClean="0"/>
              <a:t>/ ما مدى انتشار الأفكار اللاعقلانية لدى طلبة علم النفس وعلوم التربية بجامعة ورقلة؟</a:t>
            </a:r>
            <a:endParaRPr lang="fr-FR" sz="1000" dirty="0" smtClean="0"/>
          </a:p>
          <a:p>
            <a:pPr algn="r" rtl="1"/>
            <a:r>
              <a:rPr lang="ar-SA" sz="1000" dirty="0" smtClean="0"/>
              <a:t>2/ ما مستوى فاعلية الذات لدى طلبة علم النفس وعلوم التربية بجامعة ورقلة؟</a:t>
            </a:r>
            <a:endParaRPr lang="fr-FR" sz="1000" dirty="0" smtClean="0"/>
          </a:p>
          <a:p>
            <a:pPr algn="r" rtl="1"/>
            <a:r>
              <a:rPr lang="ar-SA" sz="1000" dirty="0" smtClean="0"/>
              <a:t>3/ هل توجد علاقة دالة بين الاتجاهات الوالدية في التنشئة واللأفكار اللاعقلانية وفاعلية الذات لدى طلبة علم النفس وعلوم التربية بجامعة ورقلة؟</a:t>
            </a:r>
            <a:endParaRPr lang="fr-FR" sz="1000" dirty="0" smtClean="0"/>
          </a:p>
          <a:p>
            <a:pPr algn="r" rtl="1"/>
            <a:r>
              <a:rPr lang="ar-SA" sz="1000" dirty="0" smtClean="0"/>
              <a:t>4/ هل توجد علاقة دالة بين الاتجاهات الوالدية في التنشئة والأفكار اللاعقلانية بعد عزل فاعلية الذات لدى طلبة علم النفس وعلوم التربية بجامعة ورقلة؟</a:t>
            </a:r>
            <a:endParaRPr lang="fr-FR" sz="1000" dirty="0" smtClean="0"/>
          </a:p>
          <a:p>
            <a:pPr algn="r" rtl="1"/>
            <a:r>
              <a:rPr lang="ar-SA" sz="1000" dirty="0" smtClean="0"/>
              <a:t>5/ هل توجد علاقة دالة بين الاتجاهات الوالدية في التنشئة وفاعلية الذات بعد عزل الأفكار اللاعقلانية لدى طلبة علم النفس وعلوم التربية بجامعة ورقلة؟</a:t>
            </a:r>
            <a:endParaRPr lang="fr-FR" sz="1000" dirty="0" smtClean="0"/>
          </a:p>
          <a:p>
            <a:pPr algn="r" rtl="1"/>
            <a:endParaRPr lang="ar-DZ" sz="1000" b="1" dirty="0" smtClean="0">
              <a:solidFill>
                <a:srgbClr val="7030A0"/>
              </a:solidFill>
              <a:cs typeface="Simplified Arabic" pitchFamily="2" charset="-78"/>
            </a:endParaRPr>
          </a:p>
          <a:p>
            <a:pPr algn="r" rtl="1"/>
            <a:r>
              <a:rPr lang="ar-DZ" sz="1000" b="1" dirty="0" smtClean="0">
                <a:cs typeface="Simplified Arabic" pitchFamily="2" charset="-78"/>
              </a:rPr>
              <a:t> </a:t>
            </a:r>
          </a:p>
          <a:p>
            <a:pPr algn="r" rtl="1"/>
            <a:r>
              <a:rPr lang="ar-DZ" sz="1000" b="1" dirty="0" smtClean="0">
                <a:cs typeface="Simplified Arabic" pitchFamily="2" charset="-78"/>
              </a:rPr>
              <a:t> </a:t>
            </a:r>
            <a:endParaRPr lang="ar-DZ" sz="1000" b="1" dirty="0" smtClean="0">
              <a:solidFill>
                <a:srgbClr val="FF0000"/>
              </a:solidFill>
              <a:cs typeface="Simplified Arabic" pitchFamily="2" charset="-78"/>
            </a:endParaRPr>
          </a:p>
          <a:p>
            <a:pPr algn="r" rtl="1"/>
            <a:endParaRPr lang="fr-FR" sz="1000" dirty="0">
              <a:cs typeface="Simplified Arabic" pitchFamily="2" charset="-78"/>
            </a:endParaRPr>
          </a:p>
        </p:txBody>
      </p:sp>
      <p:graphicFrame>
        <p:nvGraphicFramePr>
          <p:cNvPr id="17" name="Tableau 16"/>
          <p:cNvGraphicFramePr>
            <a:graphicFrameLocks noGrp="1"/>
          </p:cNvGraphicFramePr>
          <p:nvPr/>
        </p:nvGraphicFramePr>
        <p:xfrm>
          <a:off x="1571604" y="1714488"/>
          <a:ext cx="6143668" cy="1597346"/>
        </p:xfrm>
        <a:graphic>
          <a:graphicData uri="http://schemas.openxmlformats.org/drawingml/2006/table">
            <a:tbl>
              <a:tblPr>
                <a:tableStyleId>{284E427A-3D55-4303-BF80-6455036E1DE7}</a:tableStyleId>
              </a:tblPr>
              <a:tblGrid>
                <a:gridCol w="6143668"/>
              </a:tblGrid>
              <a:tr h="1597346">
                <a:tc>
                  <a:txBody>
                    <a:bodyPr/>
                    <a:lstStyle/>
                    <a:p>
                      <a:pPr algn="r" rtl="1"/>
                      <a:r>
                        <a:rPr lang="ar-DZ" sz="1000" b="1" dirty="0" smtClean="0">
                          <a:solidFill>
                            <a:srgbClr val="C00000"/>
                          </a:solidFill>
                        </a:rPr>
                        <a:t>إشكالية</a:t>
                      </a:r>
                      <a:r>
                        <a:rPr lang="ar-DZ" sz="1000" b="1" baseline="0" dirty="0" smtClean="0">
                          <a:solidFill>
                            <a:srgbClr val="C00000"/>
                          </a:solidFill>
                        </a:rPr>
                        <a:t> الدراسة: </a:t>
                      </a:r>
                    </a:p>
                    <a:p>
                      <a:pPr algn="r" rtl="1"/>
                      <a:r>
                        <a:rPr lang="ar-DZ" sz="1000" baseline="0" dirty="0" smtClean="0"/>
                        <a:t>طريقة إدراك الأفراد عامة والطلبة الجامعيين خاصة للمواقف الحياتية بشكل خاطئ غير موضوعي ولا منطقي يؤدي إلى التباين بينهم في الإستجابة لها والتعامل معها، مما يتسبب في الشعور بالضغوط، وذلك نتيجة لوجود أفكار لاعقلانية لدى هؤلاء الطلبة، وإنتشار مثل هذه الأفكار اللاعقلانية يؤدي بهم إلى الوقوع في مشكلات نفسية أهمها الإعتقاد السلبي بشأن القدرات والإمكانات الشخصية، وبالتالي ضعف الفعالية الذاتية التي قد تنعكس سلبا على آدائهم الأكاديمي، وتحصيلهم الدراسي، وهذا الإدراك يتكون منذ سنوات الطفولة المبكرة بفعل التنشئة الوالدية، إذ أن للإتجاهات الوالدية في التنشئة دورا كبيرا في تشكيل شخصيات الأبناء وإكسابهم أنماط التفكير بالتفاعل معهم.</a:t>
                      </a:r>
                      <a:endParaRPr lang="ar-DZ" sz="1000" dirty="0" smtClean="0"/>
                    </a:p>
                    <a:p>
                      <a:pPr algn="r" rtl="1"/>
                      <a:r>
                        <a:rPr kumimoji="0" lang="ar-SA" sz="1000" kern="1200" dirty="0" smtClean="0">
                          <a:solidFill>
                            <a:schemeClr val="dk1"/>
                          </a:solidFill>
                          <a:latin typeface="+mn-lt"/>
                          <a:ea typeface="+mn-ea"/>
                          <a:cs typeface="+mn-cs"/>
                        </a:rPr>
                        <a:t>و</a:t>
                      </a:r>
                      <a:r>
                        <a:rPr kumimoji="0" lang="ar-DZ" sz="1000" kern="1200" dirty="0" smtClean="0">
                          <a:solidFill>
                            <a:schemeClr val="dk1"/>
                          </a:solidFill>
                          <a:latin typeface="+mn-lt"/>
                          <a:ea typeface="+mn-ea"/>
                          <a:cs typeface="+mn-cs"/>
                        </a:rPr>
                        <a:t>ل</a:t>
                      </a:r>
                      <a:r>
                        <a:rPr kumimoji="0" lang="ar-SA" sz="1000" kern="1200" dirty="0" smtClean="0">
                          <a:solidFill>
                            <a:schemeClr val="dk1"/>
                          </a:solidFill>
                          <a:latin typeface="+mn-lt"/>
                          <a:ea typeface="+mn-ea"/>
                          <a:cs typeface="+mn-cs"/>
                        </a:rPr>
                        <a:t>ذلك ارتأت الباحثة القيام بهذه الدراسة على طلاب الجامعة في هذه المنطقة بهدف الكشف عن علاقة الاتجاهات الوالدية في التنشئة بالأفكار اللاعقلانية وفعالية الذات</a:t>
                      </a:r>
                      <a:r>
                        <a:rPr kumimoji="0" lang="ar-DZ" sz="1000" kern="1200" dirty="0" smtClean="0">
                          <a:solidFill>
                            <a:schemeClr val="dk1"/>
                          </a:solidFill>
                          <a:latin typeface="+mn-lt"/>
                          <a:ea typeface="+mn-ea"/>
                          <a:cs typeface="+mn-cs"/>
                        </a:rPr>
                        <a:t>.</a:t>
                      </a:r>
                      <a:endParaRPr kumimoji="0" lang="fr-FR" sz="1000" kern="1200" dirty="0" smtClean="0">
                        <a:solidFill>
                          <a:schemeClr val="dk1"/>
                        </a:solidFill>
                        <a:latin typeface="+mn-lt"/>
                        <a:ea typeface="+mn-ea"/>
                        <a:cs typeface="+mn-cs"/>
                      </a:endParaRPr>
                    </a:p>
                  </a:txBody>
                  <a:tcPr marL="68580" marR="68580" marT="0" marB="0">
                    <a:solidFill>
                      <a:srgbClr val="9BDF41"/>
                    </a:solidFill>
                  </a:tcPr>
                </a:tc>
              </a:tr>
            </a:tbl>
          </a:graphicData>
        </a:graphic>
      </p:graphicFrame>
      <p:sp>
        <p:nvSpPr>
          <p:cNvPr id="19" name="Rectangle 18"/>
          <p:cNvSpPr/>
          <p:nvPr/>
        </p:nvSpPr>
        <p:spPr>
          <a:xfrm>
            <a:off x="142844" y="3500438"/>
            <a:ext cx="4000528" cy="1571636"/>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32" name="Rectangle 8"/>
          <p:cNvSpPr>
            <a:spLocks noChangeArrowheads="1"/>
          </p:cNvSpPr>
          <p:nvPr/>
        </p:nvSpPr>
        <p:spPr bwMode="auto">
          <a:xfrm>
            <a:off x="142844" y="3429000"/>
            <a:ext cx="4000496" cy="1631216"/>
          </a:xfrm>
          <a:prstGeom prst="rect">
            <a:avLst/>
          </a:prstGeom>
          <a:solidFill>
            <a:srgbClr val="9BDF4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lang="ar-DZ" sz="1000" b="1" dirty="0" smtClean="0">
                <a:solidFill>
                  <a:srgbClr val="C00000"/>
                </a:solidFill>
                <a:latin typeface="Calibri" pitchFamily="34" charset="0"/>
                <a:ea typeface="Calibri" pitchFamily="34" charset="0"/>
                <a:cs typeface="Arial" pitchFamily="34" charset="0"/>
              </a:rPr>
              <a:t>فرضيات الدراسة</a:t>
            </a:r>
            <a:r>
              <a:rPr kumimoji="0" lang="ar-SA" sz="1000" b="1" i="0" u="none" strike="noStrike" cap="none" normalizeH="0" baseline="0" dirty="0" smtClean="0">
                <a:ln>
                  <a:noFill/>
                </a:ln>
                <a:solidFill>
                  <a:srgbClr val="C00000"/>
                </a:solidFill>
                <a:effectLst/>
                <a:latin typeface="Calibri" pitchFamily="34" charset="0"/>
                <a:ea typeface="Calibri" pitchFamily="34" charset="0"/>
                <a:cs typeface="Arial" pitchFamily="34" charset="0"/>
              </a:rPr>
              <a:t> :</a:t>
            </a:r>
            <a:endParaRPr kumimoji="0" lang="ar-DZ" sz="1000" b="1" i="0" u="none" strike="noStrike" cap="none" normalizeH="0" baseline="0" dirty="0" smtClean="0">
              <a:ln>
                <a:noFill/>
              </a:ln>
              <a:solidFill>
                <a:srgbClr val="C00000"/>
              </a:solidFill>
              <a:effectLst/>
              <a:latin typeface="Calibri" pitchFamily="34" charset="0"/>
              <a:ea typeface="Calibri" pitchFamily="34" charset="0"/>
              <a:cs typeface="Arial" pitchFamily="34" charset="0"/>
            </a:endParaRPr>
          </a:p>
          <a:p>
            <a:pPr algn="r" rtl="1"/>
            <a:r>
              <a:rPr lang="ar-SA" sz="1000" dirty="0" smtClean="0"/>
              <a:t>نتوقع أن تكون نسبة انتشار الأفكار اللاعقلانية لدى </a:t>
            </a:r>
            <a:r>
              <a:rPr lang="ar-DZ" sz="1000" dirty="0" smtClean="0"/>
              <a:t>عينة الدراسة </a:t>
            </a:r>
            <a:r>
              <a:rPr lang="ar-SA" sz="1000" dirty="0" smtClean="0"/>
              <a:t>مرتفعة.</a:t>
            </a:r>
            <a:endParaRPr lang="fr-FR" sz="1000" dirty="0" smtClean="0"/>
          </a:p>
          <a:p>
            <a:pPr algn="r" rtl="1"/>
            <a:r>
              <a:rPr lang="ar-SA" sz="1000" dirty="0" smtClean="0"/>
              <a:t>نتوقع أن يكون مستوى فاعلية الذات لدى </a:t>
            </a:r>
            <a:r>
              <a:rPr lang="ar-DZ" sz="1000" dirty="0" smtClean="0"/>
              <a:t>عينة الدراسة </a:t>
            </a:r>
            <a:r>
              <a:rPr lang="ar-SA" sz="1000" dirty="0" smtClean="0"/>
              <a:t>منخفض.</a:t>
            </a:r>
            <a:endParaRPr lang="fr-FR" sz="1000" dirty="0" smtClean="0"/>
          </a:p>
          <a:p>
            <a:pPr algn="r" rtl="1"/>
            <a:r>
              <a:rPr lang="ar-SA" sz="1000" dirty="0" smtClean="0"/>
              <a:t>توجد علاقة دالة بين الاتجاهات الوالدية في التنشئة والأفكار اللاعقلانية وفاعلية الذات لدى طلبة علم النفس وعلوم التربية بجامعة ورقلة.</a:t>
            </a:r>
            <a:endParaRPr lang="fr-FR" sz="1000" dirty="0" smtClean="0"/>
          </a:p>
          <a:p>
            <a:pPr algn="r" rtl="1"/>
            <a:r>
              <a:rPr lang="ar-SA" sz="1000" dirty="0" smtClean="0"/>
              <a:t>توجد علاقة دالة بين الاتجاهات الوالدية في التنشئة والأفكار اللاعقلانية بعد عزل فاعلية الذات لدى</a:t>
            </a:r>
            <a:r>
              <a:rPr lang="ar-DZ" sz="1000" dirty="0" smtClean="0"/>
              <a:t> عينة الدراسة</a:t>
            </a:r>
            <a:endParaRPr lang="fr-FR" sz="1000" dirty="0" smtClean="0"/>
          </a:p>
          <a:p>
            <a:pPr algn="r" rtl="1"/>
            <a:r>
              <a:rPr lang="ar-SA" sz="1000" dirty="0" smtClean="0"/>
              <a:t>توجد علاقة دالة بين الاتجاهات الوالدية في التنشئة وفاعلية الذات بعد عزل الأفكار اللاعقلانية لدى</a:t>
            </a:r>
            <a:r>
              <a:rPr lang="ar-DZ" sz="1000" dirty="0" smtClean="0"/>
              <a:t> عينة الدراسة</a:t>
            </a:r>
          </a:p>
          <a:p>
            <a:pPr algn="r" rtl="1"/>
            <a:endParaRPr kumimoji="0" lang="ar-DZ" sz="1000" b="1" i="0" u="none" strike="noStrike" cap="none" normalizeH="0" baseline="0" dirty="0" smtClean="0">
              <a:ln>
                <a:noFill/>
              </a:ln>
              <a:solidFill>
                <a:srgbClr val="7030A0"/>
              </a:solidFill>
              <a:effectLst/>
              <a:latin typeface="Calibri" pitchFamily="34" charset="0"/>
              <a:ea typeface="Calibri" pitchFamily="34" charset="0"/>
              <a:cs typeface="Arial" pitchFamily="34" charset="0"/>
            </a:endParaRPr>
          </a:p>
        </p:txBody>
      </p:sp>
      <p:pic>
        <p:nvPicPr>
          <p:cNvPr id="1053" name="Image 1" descr="sigle labo.jpg"/>
          <p:cNvPicPr>
            <a:picLocks noChangeAspect="1" noChangeArrowheads="1"/>
          </p:cNvPicPr>
          <p:nvPr/>
        </p:nvPicPr>
        <p:blipFill>
          <a:blip r:embed="rId2" cstate="print"/>
          <a:srcRect/>
          <a:stretch>
            <a:fillRect/>
          </a:stretch>
        </p:blipFill>
        <p:spPr bwMode="auto">
          <a:xfrm>
            <a:off x="6500826" y="71414"/>
            <a:ext cx="642942" cy="642942"/>
          </a:xfrm>
          <a:prstGeom prst="rect">
            <a:avLst/>
          </a:prstGeom>
          <a:noFill/>
          <a:ln w="9525">
            <a:noFill/>
            <a:miter lim="800000"/>
            <a:headEnd/>
            <a:tailEnd/>
          </a:ln>
        </p:spPr>
      </p:pic>
      <p:sp>
        <p:nvSpPr>
          <p:cNvPr id="20" name="Rectangle à coins arrondis 19"/>
          <p:cNvSpPr/>
          <p:nvPr/>
        </p:nvSpPr>
        <p:spPr>
          <a:xfrm>
            <a:off x="142876" y="5143512"/>
            <a:ext cx="3786182" cy="1714488"/>
          </a:xfrm>
          <a:prstGeom prst="roundRect">
            <a:avLst/>
          </a:prstGeom>
          <a:solidFill>
            <a:srgbClr val="9BDF41"/>
          </a:solidFill>
        </p:spPr>
        <p:style>
          <a:lnRef idx="2">
            <a:schemeClr val="accent1"/>
          </a:lnRef>
          <a:fillRef idx="1">
            <a:schemeClr val="lt1"/>
          </a:fillRef>
          <a:effectRef idx="0">
            <a:schemeClr val="accent1"/>
          </a:effectRef>
          <a:fontRef idx="minor">
            <a:schemeClr val="dk1"/>
          </a:fontRef>
        </p:style>
        <p:txBody>
          <a:bodyPr rtlCol="0" anchor="ctr"/>
          <a:lstStyle/>
          <a:p>
            <a:pPr algn="ctr" rtl="1"/>
            <a:endParaRPr lang="fr-FR" dirty="0">
              <a:solidFill>
                <a:schemeClr val="bg1"/>
              </a:solidFill>
            </a:endParaRPr>
          </a:p>
        </p:txBody>
      </p:sp>
      <p:sp>
        <p:nvSpPr>
          <p:cNvPr id="13313" name="Rectangle 1"/>
          <p:cNvSpPr>
            <a:spLocks noChangeArrowheads="1"/>
          </p:cNvSpPr>
          <p:nvPr/>
        </p:nvSpPr>
        <p:spPr bwMode="auto">
          <a:xfrm>
            <a:off x="71406" y="5072074"/>
            <a:ext cx="378621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DZ" sz="1000" b="1" i="0" u="none" strike="noStrike" cap="none" normalizeH="0" baseline="0" dirty="0" smtClean="0">
              <a:ln>
                <a:noFill/>
              </a:ln>
              <a:solidFill>
                <a:srgbClr val="C00000"/>
              </a:solidFill>
              <a:effectLst/>
              <a:latin typeface="Arial" pitchFamily="34" charset="0"/>
              <a:ea typeface="Calibri" pitchFamily="34" charset="0"/>
              <a:cs typeface="Simplified Arabic"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ar-DZ" sz="1000" b="1" i="0" u="none" strike="noStrike" cap="none" normalizeH="0" baseline="0" dirty="0" smtClean="0">
                <a:ln>
                  <a:noFill/>
                </a:ln>
                <a:solidFill>
                  <a:srgbClr val="C00000"/>
                </a:solidFill>
                <a:effectLst/>
                <a:latin typeface="Arial" pitchFamily="34" charset="0"/>
                <a:ea typeface="Calibri" pitchFamily="34" charset="0"/>
                <a:cs typeface="Simplified Arabic" pitchFamily="2" charset="-78"/>
              </a:rPr>
              <a:t>عينة الدراسة: </a:t>
            </a:r>
            <a:r>
              <a:rPr kumimoji="0" lang="ar-DZ" sz="1000" i="0" u="none" strike="noStrike" cap="none" normalizeH="0" baseline="0" dirty="0" smtClean="0">
                <a:ln>
                  <a:noFill/>
                </a:ln>
                <a:effectLst/>
                <a:latin typeface="Arial" pitchFamily="34" charset="0"/>
                <a:ea typeface="Calibri" pitchFamily="34" charset="0"/>
                <a:cs typeface="Simplified Arabic" pitchFamily="2" charset="-78"/>
              </a:rPr>
              <a:t>اعتمدت</a:t>
            </a:r>
            <a:r>
              <a:rPr kumimoji="0" lang="ar-DZ" sz="1000" b="1" i="0" u="none" strike="noStrike" cap="none" normalizeH="0" baseline="0" dirty="0" smtClean="0">
                <a:ln>
                  <a:noFill/>
                </a:ln>
                <a:solidFill>
                  <a:srgbClr val="C00000"/>
                </a:solidFill>
                <a:effectLst/>
                <a:latin typeface="Arial" pitchFamily="34" charset="0"/>
                <a:ea typeface="Calibri" pitchFamily="34" charset="0"/>
                <a:cs typeface="Simplified Arabic" pitchFamily="2" charset="-78"/>
              </a:rPr>
              <a:t> </a:t>
            </a:r>
            <a:r>
              <a:rPr kumimoji="0" lang="ar-DZ" sz="1000" i="0" u="none" strike="noStrike" cap="none" normalizeH="0" baseline="0" dirty="0" smtClean="0">
                <a:ln>
                  <a:noFill/>
                </a:ln>
                <a:effectLst/>
                <a:latin typeface="Arial" pitchFamily="34" charset="0"/>
                <a:ea typeface="Calibri" pitchFamily="34" charset="0"/>
                <a:cs typeface="Simplified Arabic" pitchFamily="2" charset="-78"/>
              </a:rPr>
              <a:t>المسح</a:t>
            </a:r>
            <a:r>
              <a:rPr kumimoji="0" lang="ar-DZ" sz="1000" i="0" u="none" strike="noStrike" cap="none" normalizeH="0" dirty="0" smtClean="0">
                <a:ln>
                  <a:noFill/>
                </a:ln>
                <a:effectLst/>
                <a:latin typeface="Arial" pitchFamily="34" charset="0"/>
                <a:ea typeface="Calibri" pitchFamily="34" charset="0"/>
                <a:cs typeface="Simplified Arabic" pitchFamily="2" charset="-78"/>
              </a:rPr>
              <a:t> الشامل لطلبة علم النفس وعلوم التربية بجامعة ورقلة.</a:t>
            </a:r>
            <a:endParaRPr kumimoji="0" lang="ar-DZ" sz="1000" i="0" u="none" strike="noStrike" cap="none" normalizeH="0" baseline="0" dirty="0" smtClean="0">
              <a:ln>
                <a:noFill/>
              </a:ln>
              <a:solidFill>
                <a:srgbClr val="C00000"/>
              </a:solidFill>
              <a:effectLst/>
              <a:latin typeface="Arial" pitchFamily="34" charset="0"/>
              <a:ea typeface="Calibri" pitchFamily="34" charset="0"/>
              <a:cs typeface="Simplified Arabic"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r>
              <a:rPr kumimoji="0" lang="ar-SA" sz="1000" b="1" i="0" u="none" strike="noStrike" cap="none" normalizeH="0" baseline="0" dirty="0" smtClean="0">
                <a:ln>
                  <a:noFill/>
                </a:ln>
                <a:solidFill>
                  <a:srgbClr val="C00000"/>
                </a:solidFill>
                <a:effectLst/>
                <a:latin typeface="Arial" pitchFamily="34" charset="0"/>
                <a:ea typeface="Calibri" pitchFamily="34" charset="0"/>
                <a:cs typeface="Simplified Arabic" pitchFamily="2" charset="-78"/>
              </a:rPr>
              <a:t>المنهج و أدوات جمع البيانات :</a:t>
            </a:r>
            <a:endParaRPr kumimoji="0" lang="en-US" sz="1000" b="1" i="0" u="none" strike="noStrike" cap="none" normalizeH="0" baseline="0" dirty="0" smtClean="0">
              <a:ln>
                <a:noFill/>
              </a:ln>
              <a:solidFill>
                <a:srgbClr val="C00000"/>
              </a:solidFill>
              <a:effectLst/>
              <a:latin typeface="Calibri" pitchFamily="34" charset="0"/>
              <a:ea typeface="Calibri" pitchFamily="34" charset="0"/>
              <a:cs typeface="Simplified Arabic" pitchFamily="2" charset="-78"/>
            </a:endParaRPr>
          </a:p>
          <a:p>
            <a:pPr lvl="0" algn="r" rtl="1" eaLnBrk="0" fontAlgn="base" hangingPunct="0">
              <a:spcBef>
                <a:spcPct val="0"/>
              </a:spcBef>
              <a:spcAft>
                <a:spcPct val="0"/>
              </a:spcAft>
            </a:pPr>
            <a:r>
              <a:rPr lang="ar-SA" sz="1000" dirty="0" smtClean="0">
                <a:latin typeface="Calibri" pitchFamily="34" charset="0"/>
                <a:ea typeface="Calibri" pitchFamily="34" charset="0"/>
                <a:cs typeface="Simplified Arabic" pitchFamily="2" charset="-78"/>
              </a:rPr>
              <a:t>اعتمدت الدراسة على المنهج الوصفي</a:t>
            </a:r>
            <a:r>
              <a:rPr lang="ar-DZ" sz="1000" dirty="0" smtClean="0">
                <a:latin typeface="Calibri" pitchFamily="34" charset="0"/>
                <a:ea typeface="Calibri" pitchFamily="34" charset="0"/>
                <a:cs typeface="Simplified Arabic" pitchFamily="2" charset="-78"/>
              </a:rPr>
              <a:t> الإرتباطي </a:t>
            </a:r>
            <a:r>
              <a:rPr lang="fr-FR" sz="1000" dirty="0" smtClean="0">
                <a:latin typeface="Calibri" pitchFamily="34" charset="0"/>
                <a:ea typeface="Calibri" pitchFamily="34" charset="0"/>
                <a:cs typeface="Simplified Arabic" pitchFamily="2" charset="-78"/>
              </a:rPr>
              <a:t> </a:t>
            </a:r>
            <a:r>
              <a:rPr kumimoji="0" lang="ar-SA"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في الكشف عن</a:t>
            </a:r>
            <a:r>
              <a:rPr kumimoji="0" lang="ar-DZ"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 مدى إنتشار</a:t>
            </a:r>
            <a:r>
              <a:rPr kumimoji="0" lang="ar-DZ" sz="1000" i="0" u="none" strike="noStrike" cap="none" normalizeH="0" dirty="0" smtClean="0">
                <a:ln>
                  <a:noFill/>
                </a:ln>
                <a:solidFill>
                  <a:schemeClr val="tx1"/>
                </a:solidFill>
                <a:effectLst/>
                <a:latin typeface="Calibri" pitchFamily="34" charset="0"/>
                <a:ea typeface="Calibri" pitchFamily="34" charset="0"/>
                <a:cs typeface="Simplified Arabic" pitchFamily="2" charset="-78"/>
              </a:rPr>
              <a:t> الأفكار اللاعقلانية</a:t>
            </a:r>
            <a:r>
              <a:rPr kumimoji="0" lang="ar-SA"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 </a:t>
            </a:r>
            <a:r>
              <a:rPr kumimoji="0" lang="ar-DZ"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و</a:t>
            </a:r>
            <a:r>
              <a:rPr kumimoji="0" lang="ar-SA"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مستوى ال</a:t>
            </a:r>
            <a:r>
              <a:rPr kumimoji="0" lang="ar-DZ"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فعالية</a:t>
            </a:r>
            <a:r>
              <a:rPr kumimoji="0" lang="ar-DZ" sz="1000" i="0" u="none" strike="noStrike" cap="none" normalizeH="0" dirty="0" smtClean="0">
                <a:ln>
                  <a:noFill/>
                </a:ln>
                <a:solidFill>
                  <a:schemeClr val="tx1"/>
                </a:solidFill>
                <a:effectLst/>
                <a:latin typeface="Calibri" pitchFamily="34" charset="0"/>
                <a:ea typeface="Calibri" pitchFamily="34" charset="0"/>
                <a:cs typeface="Simplified Arabic" pitchFamily="2" charset="-78"/>
              </a:rPr>
              <a:t> الذاتية لدى عينة الدراسة</a:t>
            </a:r>
            <a:r>
              <a:rPr kumimoji="0" lang="ar-SA"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 و كذا العلاقة الارتباطية بين متغيرات الدراسة، و استخدمت ثلاث أدوات لجمع البيانات و هي </a:t>
            </a:r>
            <a:r>
              <a:rPr lang="ar-DZ" sz="1000" dirty="0" smtClean="0">
                <a:latin typeface="Calibri" pitchFamily="34" charset="0"/>
                <a:ea typeface="Calibri" pitchFamily="34" charset="0"/>
                <a:cs typeface="Simplified Arabic" pitchFamily="2" charset="-78"/>
              </a:rPr>
              <a:t>مقياس الأفكار العقلانية واللاعقلانية</a:t>
            </a:r>
            <a:r>
              <a:rPr kumimoji="0" lang="ar-SA"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 و مقياس </a:t>
            </a:r>
            <a:r>
              <a:rPr lang="ar-DZ" sz="1000" dirty="0" smtClean="0">
                <a:latin typeface="Calibri" pitchFamily="34" charset="0"/>
                <a:ea typeface="Calibri" pitchFamily="34" charset="0"/>
                <a:cs typeface="Simplified Arabic" pitchFamily="2" charset="-78"/>
              </a:rPr>
              <a:t>الاتجاهات الوالدية في التنشئة</a:t>
            </a:r>
            <a:r>
              <a:rPr kumimoji="0" lang="ar-SA"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 و مقياس </a:t>
            </a:r>
            <a:r>
              <a:rPr lang="ar-DZ" sz="1000" dirty="0" smtClean="0">
                <a:latin typeface="Calibri" pitchFamily="34" charset="0"/>
                <a:ea typeface="Calibri" pitchFamily="34" charset="0"/>
                <a:cs typeface="Simplified Arabic" pitchFamily="2" charset="-78"/>
              </a:rPr>
              <a:t>فعالية الذات</a:t>
            </a:r>
            <a:r>
              <a:rPr kumimoji="0" lang="ar-SA"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 وقد تم الاطمئنان على صدقها و ثبات نتائجها في دراسة استطلاعية أجريت على عينة متكونة من </a:t>
            </a:r>
            <a:r>
              <a:rPr lang="ar-DZ" sz="1000" dirty="0" smtClean="0">
                <a:latin typeface="Calibri" pitchFamily="34" charset="0"/>
                <a:ea typeface="Calibri" pitchFamily="34" charset="0"/>
                <a:cs typeface="Simplified Arabic" pitchFamily="2" charset="-78"/>
              </a:rPr>
              <a:t>50</a:t>
            </a:r>
            <a:r>
              <a:rPr kumimoji="0" lang="ar-SA"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 </a:t>
            </a:r>
            <a:r>
              <a:rPr kumimoji="0" lang="ar-DZ"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طالب</a:t>
            </a:r>
            <a:r>
              <a:rPr kumimoji="0" lang="ar-DZ" sz="1000" i="0" u="none" strike="noStrike" cap="none" normalizeH="0" dirty="0" smtClean="0">
                <a:ln>
                  <a:noFill/>
                </a:ln>
                <a:solidFill>
                  <a:schemeClr val="tx1"/>
                </a:solidFill>
                <a:effectLst/>
                <a:latin typeface="Calibri" pitchFamily="34" charset="0"/>
                <a:ea typeface="Calibri" pitchFamily="34" charset="0"/>
                <a:cs typeface="Simplified Arabic" pitchFamily="2" charset="-78"/>
              </a:rPr>
              <a:t> وطالبة</a:t>
            </a:r>
            <a:r>
              <a:rPr kumimoji="0" lang="fr-FR" sz="1000" i="0" u="none" strike="noStrike" cap="none" normalizeH="0" baseline="0" dirty="0" smtClean="0">
                <a:ln>
                  <a:noFill/>
                </a:ln>
                <a:solidFill>
                  <a:schemeClr val="tx1"/>
                </a:solidFill>
                <a:effectLst/>
                <a:latin typeface="Calibri" pitchFamily="34" charset="0"/>
                <a:ea typeface="Calibri" pitchFamily="34" charset="0"/>
                <a:cs typeface="Simplified Arabic" pitchFamily="2" charset="-78"/>
              </a:rPr>
              <a:t>.</a:t>
            </a:r>
            <a:r>
              <a:rPr kumimoji="0" lang="fr-FR" sz="1000" i="0" u="none" strike="noStrike" cap="none" normalizeH="0" baseline="0" dirty="0" smtClean="0">
                <a:ln>
                  <a:noFill/>
                </a:ln>
                <a:solidFill>
                  <a:schemeClr val="tx1"/>
                </a:solidFill>
                <a:effectLst/>
                <a:latin typeface="Arial" pitchFamily="34" charset="0"/>
                <a:cs typeface="Arial" pitchFamily="34" charset="0"/>
              </a:rPr>
              <a:t> </a:t>
            </a:r>
            <a:endParaRPr kumimoji="0" lang="ar-DZ" sz="1000" i="0" u="none" strike="noStrike" cap="none" normalizeH="0" baseline="0" dirty="0" smtClean="0">
              <a:ln>
                <a:noFill/>
              </a:ln>
              <a:solidFill>
                <a:schemeClr val="tx1"/>
              </a:solidFill>
              <a:effectLst/>
              <a:latin typeface="Arial" pitchFamily="34" charset="0"/>
              <a:cs typeface="Arial" pitchFamily="34" charset="0"/>
            </a:endParaRPr>
          </a:p>
          <a:p>
            <a:pPr lvl="0" algn="r" rtl="1" eaLnBrk="0" fontAlgn="base" hangingPunct="0">
              <a:spcBef>
                <a:spcPct val="0"/>
              </a:spcBef>
              <a:spcAft>
                <a:spcPct val="0"/>
              </a:spcAft>
            </a:pPr>
            <a:r>
              <a:rPr kumimoji="0" lang="ar-DZ" sz="1000" b="1" i="0" u="none" strike="noStrike" cap="none" normalizeH="0" baseline="0" dirty="0" smtClean="0">
                <a:ln>
                  <a:noFill/>
                </a:ln>
                <a:solidFill>
                  <a:srgbClr val="C00000"/>
                </a:solidFill>
                <a:effectLst/>
                <a:latin typeface="Arial" pitchFamily="34" charset="0"/>
                <a:cs typeface="Arial" pitchFamily="34" charset="0"/>
              </a:rPr>
              <a:t>الأساليب</a:t>
            </a:r>
            <a:r>
              <a:rPr kumimoji="0" lang="ar-DZ" sz="1000" b="1" i="0" u="none" strike="noStrike" cap="none" normalizeH="0" dirty="0" smtClean="0">
                <a:ln>
                  <a:noFill/>
                </a:ln>
                <a:solidFill>
                  <a:srgbClr val="C00000"/>
                </a:solidFill>
                <a:effectLst/>
                <a:latin typeface="Arial" pitchFamily="34" charset="0"/>
                <a:cs typeface="Arial" pitchFamily="34" charset="0"/>
              </a:rPr>
              <a:t> </a:t>
            </a:r>
            <a:r>
              <a:rPr kumimoji="0" lang="ar-DZ" sz="1000" b="1" i="0" u="none" strike="noStrike" cap="none" normalizeH="0" smtClean="0">
                <a:ln>
                  <a:noFill/>
                </a:ln>
                <a:solidFill>
                  <a:srgbClr val="C00000"/>
                </a:solidFill>
                <a:effectLst/>
                <a:latin typeface="Arial" pitchFamily="34" charset="0"/>
                <a:cs typeface="Arial" pitchFamily="34" charset="0"/>
              </a:rPr>
              <a:t>الإحصائية: </a:t>
            </a:r>
            <a:r>
              <a:rPr kumimoji="0" lang="ar-DZ" sz="1000" i="0" u="none" strike="noStrike" cap="none" normalizeH="0" smtClean="0">
                <a:ln>
                  <a:noFill/>
                </a:ln>
                <a:effectLst/>
                <a:latin typeface="Arial" pitchFamily="34" charset="0"/>
                <a:cs typeface="Arial" pitchFamily="34" charset="0"/>
              </a:rPr>
              <a:t>معالجة الفرضيتين 1 و 2 بالنسبة المئوية، الفرضية 3 بمعامل الارتباط المتعدد، الفرضيتين 4 و 5 بمعامل الارتباط الجزئي.</a:t>
            </a:r>
            <a:endParaRPr kumimoji="0" lang="fr-FR" sz="1000" b="1" i="0" u="none" strike="noStrike" cap="none" normalizeH="0" baseline="0" dirty="0" smtClean="0">
              <a:ln>
                <a:noFill/>
              </a:ln>
              <a:solidFill>
                <a:srgbClr val="C00000"/>
              </a:solidFill>
              <a:effectLst/>
              <a:latin typeface="Arial" pitchFamily="34" charset="0"/>
              <a:cs typeface="Arial" pitchFamily="34" charset="0"/>
            </a:endParaRPr>
          </a:p>
          <a:p>
            <a:pPr lvl="0" algn="r" rtl="1" eaLnBrk="0" fontAlgn="base" hangingPunct="0">
              <a:spcBef>
                <a:spcPct val="0"/>
              </a:spcBef>
              <a:spcAft>
                <a:spcPct val="0"/>
              </a:spcAft>
            </a:pPr>
            <a:endParaRPr kumimoji="0" lang="fr-FR" sz="1000" i="0" u="none" strike="noStrike" cap="none" normalizeH="0" baseline="0" dirty="0" smtClean="0">
              <a:ln>
                <a:noFill/>
              </a:ln>
              <a:solidFill>
                <a:schemeClr val="tx1"/>
              </a:solidFill>
              <a:effectLst/>
              <a:latin typeface="Arial" pitchFamily="34" charset="0"/>
              <a:cs typeface="Arial" pitchFamily="34" charset="0"/>
            </a:endParaRPr>
          </a:p>
        </p:txBody>
      </p:sp>
      <p:pic>
        <p:nvPicPr>
          <p:cNvPr id="21" name="Image 20"/>
          <p:cNvPicPr/>
          <p:nvPr/>
        </p:nvPicPr>
        <p:blipFill>
          <a:blip r:embed="rId3"/>
          <a:srcRect/>
          <a:stretch>
            <a:fillRect/>
          </a:stretch>
        </p:blipFill>
        <p:spPr bwMode="auto">
          <a:xfrm>
            <a:off x="1928794" y="71414"/>
            <a:ext cx="785818" cy="714379"/>
          </a:xfrm>
          <a:prstGeom prst="rect">
            <a:avLst/>
          </a:prstGeom>
          <a:noFill/>
          <a:ln w="9525">
            <a:noFill/>
            <a:miter lim="800000"/>
            <a:headEnd/>
            <a:tailEnd/>
          </a:ln>
        </p:spPr>
      </p:pic>
      <p:pic>
        <p:nvPicPr>
          <p:cNvPr id="2" name="Picture 2" descr="C:\Users\win7\Desktop\صور البوستار\أفكار2.jpg"/>
          <p:cNvPicPr>
            <a:picLocks noChangeAspect="1" noChangeArrowheads="1"/>
          </p:cNvPicPr>
          <p:nvPr/>
        </p:nvPicPr>
        <p:blipFill>
          <a:blip r:embed="rId4"/>
          <a:srcRect/>
          <a:stretch>
            <a:fillRect/>
          </a:stretch>
        </p:blipFill>
        <p:spPr bwMode="auto">
          <a:xfrm>
            <a:off x="3929058" y="785794"/>
            <a:ext cx="1000132" cy="857256"/>
          </a:xfrm>
          <a:prstGeom prst="rect">
            <a:avLst/>
          </a:prstGeom>
          <a:noFill/>
        </p:spPr>
      </p:pic>
      <p:pic>
        <p:nvPicPr>
          <p:cNvPr id="1027" name="Picture 3" descr="C:\Users\win7\Desktop\صور البوستار\لتفوق.jpg"/>
          <p:cNvPicPr>
            <a:picLocks noChangeAspect="1" noChangeArrowheads="1"/>
          </p:cNvPicPr>
          <p:nvPr/>
        </p:nvPicPr>
        <p:blipFill>
          <a:blip r:embed="rId5"/>
          <a:srcRect/>
          <a:stretch>
            <a:fillRect/>
          </a:stretch>
        </p:blipFill>
        <p:spPr bwMode="auto">
          <a:xfrm>
            <a:off x="571472" y="1142984"/>
            <a:ext cx="1000132" cy="714380"/>
          </a:xfrm>
          <a:prstGeom prst="rect">
            <a:avLst/>
          </a:prstGeom>
          <a:noFill/>
        </p:spPr>
      </p:pic>
      <p:pic>
        <p:nvPicPr>
          <p:cNvPr id="1028" name="Picture 4" descr="C:\Users\win7\Desktop\صور البوستار\الأفكار2.jpg"/>
          <p:cNvPicPr>
            <a:picLocks noChangeAspect="1" noChangeArrowheads="1"/>
          </p:cNvPicPr>
          <p:nvPr/>
        </p:nvPicPr>
        <p:blipFill>
          <a:blip r:embed="rId6"/>
          <a:srcRect/>
          <a:stretch>
            <a:fillRect/>
          </a:stretch>
        </p:blipFill>
        <p:spPr bwMode="auto">
          <a:xfrm>
            <a:off x="7643834" y="1142984"/>
            <a:ext cx="857256" cy="714380"/>
          </a:xfrm>
          <a:prstGeom prst="rect">
            <a:avLst/>
          </a:prstGeom>
          <a:noFill/>
        </p:spPr>
      </p:pic>
      <p:pic>
        <p:nvPicPr>
          <p:cNvPr id="1029" name="Picture 5" descr="C:\Users\win7\Desktop\th.jpg"/>
          <p:cNvPicPr>
            <a:picLocks noChangeAspect="1" noChangeArrowheads="1"/>
          </p:cNvPicPr>
          <p:nvPr/>
        </p:nvPicPr>
        <p:blipFill>
          <a:blip r:embed="rId7"/>
          <a:srcRect/>
          <a:stretch>
            <a:fillRect/>
          </a:stretch>
        </p:blipFill>
        <p:spPr bwMode="auto">
          <a:xfrm>
            <a:off x="7858148" y="2000240"/>
            <a:ext cx="1000132" cy="1214446"/>
          </a:xfrm>
          <a:prstGeom prst="rect">
            <a:avLst/>
          </a:prstGeom>
          <a:noFill/>
        </p:spPr>
      </p:pic>
      <p:pic>
        <p:nvPicPr>
          <p:cNvPr id="1030" name="Picture 6" descr="C:\Users\win7\Desktop\thببلال.jpg"/>
          <p:cNvPicPr>
            <a:picLocks noChangeAspect="1" noChangeArrowheads="1"/>
          </p:cNvPicPr>
          <p:nvPr/>
        </p:nvPicPr>
        <p:blipFill>
          <a:blip r:embed="rId8"/>
          <a:srcRect/>
          <a:stretch>
            <a:fillRect/>
          </a:stretch>
        </p:blipFill>
        <p:spPr bwMode="auto">
          <a:xfrm>
            <a:off x="357158" y="2000240"/>
            <a:ext cx="1047752" cy="1104903"/>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Promenad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339</TotalTime>
  <Words>545</Words>
  <Application>Microsoft Office PowerPoint</Application>
  <PresentationFormat>Affichage à l'écran (4:3)</PresentationFormat>
  <Paragraphs>41</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Company>UNV</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ADMIN</dc:creator>
  <cp:lastModifiedBy>win7</cp:lastModifiedBy>
  <cp:revision>55</cp:revision>
  <dcterms:created xsi:type="dcterms:W3CDTF">2014-04-15T13:09:17Z</dcterms:created>
  <dcterms:modified xsi:type="dcterms:W3CDTF">2015-02-22T15:12:51Z</dcterms:modified>
</cp:coreProperties>
</file>