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134" y="5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r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16" name="Espace réservé de la date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04/03/2015</a:t>
            </a:fld>
            <a:endParaRPr lang="fr-BE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04/03/2015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04/03/2015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r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7" name="Espace réservé du conten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04/03/2015</a:t>
            </a:fld>
            <a:endParaRPr lang="fr-BE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fr-BE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ce réservé du texte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04/03/2015</a:t>
            </a:fld>
            <a:endParaRPr lang="fr-BE"/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4" name="Espace réservé du contenu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1" name="Espace réservé de la date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04/03/2015</a:t>
            </a:fld>
            <a:endParaRPr lang="fr-BE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31" name="Espace réservé du numéro de diapositiv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r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25" name="Espace réservé du texte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8" name="Espace réservé du contenu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04/03/2015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2" name="Espace réservé de la dat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04/03/2015</a:t>
            </a:fld>
            <a:endParaRPr lang="fr-BE"/>
          </a:p>
        </p:txBody>
      </p:sp>
      <p:sp>
        <p:nvSpPr>
          <p:cNvPr id="21" name="Espace réservé du pied de pag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04/03/2015</a:t>
            </a:fld>
            <a:endParaRPr lang="fr-BE"/>
          </a:p>
        </p:txBody>
      </p:sp>
      <p:sp>
        <p:nvSpPr>
          <p:cNvPr id="24" name="Espace réservé du pied de page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r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6" name="Espace réservé du texte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4" name="Espace réservé du contenu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04/03/2015</a:t>
            </a:fld>
            <a:endParaRPr lang="fr-BE"/>
          </a:p>
        </p:txBody>
      </p:sp>
      <p:sp>
        <p:nvSpPr>
          <p:cNvPr id="29" name="Espace réservé du pied de page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04/03/2015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31" name="Espace réservé du numéro de diapositiv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17" name="Titr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6" name="Espace réservé du texte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Espace réservé du texte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1" name="Espace réservé de la date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04/03/2015</a:t>
            </a:fld>
            <a:endParaRPr lang="fr-BE"/>
          </a:p>
        </p:txBody>
      </p:sp>
      <p:sp>
        <p:nvSpPr>
          <p:cNvPr id="28" name="Espace réservé du pied de page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10" name="Espace réservé du titre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Connecteur droit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2000232" y="285728"/>
            <a:ext cx="4926015" cy="1000131"/>
          </a:xfrm>
          <a:prstGeom prst="flowChartAlternateProcess">
            <a:avLst/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2000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0">
            <a:miter lim="800000"/>
            <a:headEnd/>
            <a:tailEnd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flatTx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DZ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الأفكار اللاعقلانية </a:t>
            </a:r>
            <a:r>
              <a:rPr kumimoji="0" lang="ar-DZ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و</a:t>
            </a:r>
            <a:r>
              <a:rPr kumimoji="0" lang="ar-D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 علاقتها </a:t>
            </a:r>
            <a:r>
              <a:rPr kumimoji="0" lang="ar-DZ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بأعراض الوسواس القهري</a:t>
            </a:r>
            <a:r>
              <a:rPr kumimoji="0" lang="ar-D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 لدى عينة  من طلبة جامعة قاصدي </a:t>
            </a:r>
            <a:r>
              <a:rPr kumimoji="0" lang="ar-DZ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مرباح</a:t>
            </a:r>
            <a:r>
              <a:rPr kumimoji="0" lang="ar-D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" pitchFamily="34" charset="0"/>
                <a:cs typeface="Arial" pitchFamily="34" charset="0"/>
              </a:rPr>
              <a:t>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D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raditional Arabic" pitchFamily="2" charset="-78"/>
              </a:rPr>
              <a:t>دراسة ميدانية – </a:t>
            </a:r>
            <a:r>
              <a:rPr kumimoji="0" lang="ar-DZ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raditional Arabic" pitchFamily="2" charset="-78"/>
              </a:rPr>
              <a:t>ورقلة</a:t>
            </a:r>
            <a:r>
              <a:rPr kumimoji="0" lang="ar-D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raditional Arabic" pitchFamily="2" charset="-78"/>
              </a:rPr>
              <a:t> -</a:t>
            </a:r>
            <a:endParaRPr kumimoji="0" lang="ar-DZ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Traditional Arabic" pitchFamily="2" charset="-7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42910" y="1214422"/>
            <a:ext cx="778671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implified Arabic" pitchFamily="2" charset="-78"/>
                <a:ea typeface="Calibri" pitchFamily="34" charset="0"/>
                <a:cs typeface="Arial" pitchFamily="34" charset="0"/>
              </a:rPr>
              <a:t>إشراف</a:t>
            </a:r>
            <a:r>
              <a:rPr kumimoji="0" lang="ar-D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implified Arabic" pitchFamily="2" charset="-78"/>
                <a:ea typeface="Calibri" pitchFamily="34" charset="0"/>
                <a:cs typeface="Arial" pitchFamily="34" charset="0"/>
              </a:rPr>
              <a:t>:   </a:t>
            </a:r>
            <a:r>
              <a:rPr kumimoji="0" lang="ar-DZ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Simplified Arabic" pitchFamily="2" charset="-78"/>
                <a:ea typeface="Calibri" pitchFamily="34" charset="0"/>
                <a:cs typeface="Arial" pitchFamily="34" charset="0"/>
              </a:rPr>
              <a:t>د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implified Arabic" pitchFamily="2" charset="-78"/>
                <a:ea typeface="Calibri" pitchFamily="34" charset="0"/>
                <a:cs typeface="Arial" pitchFamily="34" charset="0"/>
              </a:rPr>
              <a:t>/ </a:t>
            </a:r>
            <a:r>
              <a:rPr kumimoji="0" lang="ar-DZ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Simplified Arabic" pitchFamily="2" charset="-78"/>
                <a:ea typeface="Calibri" pitchFamily="34" charset="0"/>
                <a:cs typeface="Arial" pitchFamily="34" charset="0"/>
              </a:rPr>
              <a:t>بلحسيني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implified Arabic" pitchFamily="2" charset="-78"/>
                <a:ea typeface="Calibri" pitchFamily="34" charset="0"/>
                <a:cs typeface="Arial" pitchFamily="34" charset="0"/>
              </a:rPr>
              <a:t> وردة                                                                                                                                                                                        </a:t>
            </a:r>
            <a:r>
              <a:rPr kumimoji="0" lang="ar-DZ" sz="1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implified Arabic" pitchFamily="2" charset="-78"/>
                <a:ea typeface="Calibri" pitchFamily="34" charset="0"/>
                <a:cs typeface="Arial" pitchFamily="34" charset="0"/>
              </a:rPr>
              <a:t>إعـــــداد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implified Arabic" pitchFamily="2" charset="-78"/>
                <a:ea typeface="Calibri" pitchFamily="34" charset="0"/>
                <a:cs typeface="Arial" pitchFamily="34" charset="0"/>
              </a:rPr>
              <a:t>:  دليل </a:t>
            </a:r>
            <a:r>
              <a:rPr kumimoji="0" lang="ar-DZ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Simplified Arabic" pitchFamily="2" charset="-78"/>
                <a:ea typeface="Calibri" pitchFamily="34" charset="0"/>
                <a:cs typeface="Arial" pitchFamily="34" charset="0"/>
              </a:rPr>
              <a:t>ايمان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implified Arabic" pitchFamily="2" charset="-78"/>
                <a:ea typeface="Calibri" pitchFamily="34" charset="0"/>
                <a:cs typeface="Arial" pitchFamily="34" charset="0"/>
              </a:rPr>
              <a:t> / تخصص علم النفس </a:t>
            </a:r>
            <a:r>
              <a:rPr kumimoji="0" lang="ar-DZ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Simplified Arabic" pitchFamily="2" charset="-78"/>
                <a:ea typeface="Calibri" pitchFamily="34" charset="0"/>
                <a:cs typeface="Arial" pitchFamily="34" charset="0"/>
              </a:rPr>
              <a:t>العيادي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implified Arabic" pitchFamily="2" charset="-78"/>
                <a:ea typeface="Calibri" pitchFamily="34" charset="0"/>
                <a:cs typeface="Arial" pitchFamily="34" charset="0"/>
              </a:rPr>
              <a:t>  مستوى </a:t>
            </a:r>
            <a:r>
              <a:rPr kumimoji="0" lang="ar-DZ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Simplified Arabic" pitchFamily="2" charset="-78"/>
                <a:ea typeface="Calibri" pitchFamily="34" charset="0"/>
                <a:cs typeface="Arial" pitchFamily="34" charset="0"/>
              </a:rPr>
              <a:t>ماستر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implified Arabic" pitchFamily="2" charset="-78"/>
                <a:ea typeface="Calibri" pitchFamily="34" charset="0"/>
                <a:cs typeface="Arial" pitchFamily="34" charset="0"/>
              </a:rPr>
              <a:t>                        </a:t>
            </a: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implified Arabic" pitchFamily="2" charset="-78"/>
                <a:ea typeface="Calibri" pitchFamily="34" charset="0"/>
                <a:cs typeface="Arial" pitchFamily="34" charset="0"/>
              </a:rPr>
              <a:t>                           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implified Arabic" pitchFamily="2" charset="-78"/>
                <a:ea typeface="Calibri" pitchFamily="34" charset="0"/>
                <a:cs typeface="Arial" pitchFamily="34" charset="0"/>
              </a:rPr>
              <a:t>  جامعة قاصدي </a:t>
            </a:r>
            <a:r>
              <a:rPr kumimoji="0" lang="ar-DZ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Simplified Arabic" pitchFamily="2" charset="-78"/>
                <a:ea typeface="Calibri" pitchFamily="34" charset="0"/>
                <a:cs typeface="Arial" pitchFamily="34" charset="0"/>
              </a:rPr>
              <a:t>مرباح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implified Arabic" pitchFamily="2" charset="-78"/>
                <a:ea typeface="Calibri" pitchFamily="34" charset="0"/>
                <a:cs typeface="Arial" pitchFamily="34" charset="0"/>
              </a:rPr>
              <a:t> - </a:t>
            </a:r>
            <a:r>
              <a:rPr kumimoji="0" lang="ar-DZ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Simplified Arabic" pitchFamily="2" charset="-78"/>
                <a:ea typeface="Calibri" pitchFamily="34" charset="0"/>
                <a:cs typeface="Arial" pitchFamily="34" charset="0"/>
              </a:rPr>
              <a:t>ورقلة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implified Arabic" pitchFamily="2" charset="-78"/>
                <a:ea typeface="Calibri" pitchFamily="34" charset="0"/>
                <a:cs typeface="Arial" pitchFamily="34" charset="0"/>
              </a:rPr>
              <a:t>  -</a:t>
            </a:r>
            <a:endParaRPr kumimoji="0" lang="ar-D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4857752" y="1928802"/>
            <a:ext cx="3732220" cy="3662381"/>
          </a:xfrm>
          <a:prstGeom prst="flowChartAlternateProcess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flatTx/>
          </a:bodyPr>
          <a:lstStyle/>
          <a:p>
            <a:pPr marL="0" marR="0" lvl="0" indent="0" algn="just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1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</a:t>
            </a:r>
            <a:r>
              <a:rPr kumimoji="0" lang="fr-FR" sz="11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Arial" pitchFamily="34" charset="0"/>
                <a:cs typeface="Simplified Arabic" pitchFamily="2" charset="-78"/>
              </a:rPr>
              <a:t> </a:t>
            </a:r>
            <a:r>
              <a:rPr kumimoji="0" lang="ar-SA" sz="11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مشكلة الدراسة</a:t>
            </a:r>
            <a:r>
              <a:rPr kumimoji="0" lang="ar-SA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: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  </a:t>
            </a:r>
          </a:p>
          <a:p>
            <a:pPr marL="0" marR="0" lvl="0" indent="0" algn="just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 ازداد في السنوات الأخيرة الاهتمام بالجانب المعرفي من شخصية الأفراد ودوره   في تقدير انفعالاتهم </a:t>
            </a:r>
            <a:r>
              <a:rPr kumimoji="0" lang="ar-SA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و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تكيفهم النفسي الاجتماعي ، بحيث أصبح يحظى باهتمام العديد من الباحثين في المجال السيكولوجي بصفة عامة، </a:t>
            </a:r>
            <a:r>
              <a:rPr kumimoji="0" lang="ar-SA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و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في العلاج النفسي بصفة خاصة ، </a:t>
            </a:r>
            <a:r>
              <a:rPr kumimoji="0" lang="ar-SA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و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من أبرز النظريات التي اهتمت بتوظيف الجانب المعرفي العقلي  </a:t>
            </a:r>
            <a:r>
              <a:rPr kumimoji="0" lang="ar-SA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و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حاولت تفسير الاضطرابات النفسية في علاقتها بالتفكير اللاعقلاني ( نظرية </a:t>
            </a:r>
            <a:r>
              <a:rPr kumimoji="0" lang="ar-SA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اليس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). و هذا انطلاقا من الاعتقاد القوي بأن المعرفة  تلعب دورا أساسيا في إحداث الاضطرابات النفسية </a:t>
            </a:r>
            <a:r>
              <a:rPr kumimoji="0" lang="ar-SA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و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علاجها ،و يرى </a:t>
            </a:r>
            <a:r>
              <a:rPr kumimoji="0" lang="ar-SA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إليس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أن التفكير اللاعقلاني يتخذ شكل التشوه المعرفي ، أو </a:t>
            </a:r>
            <a:r>
              <a:rPr kumimoji="0" lang="ar-SA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الادراك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المشوه ، للذات </a:t>
            </a:r>
            <a:r>
              <a:rPr kumimoji="0" lang="ar-SA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و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للأحداث السلبية</a:t>
            </a:r>
            <a:r>
              <a:rPr kumimoji="0" lang="fr-F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raditional Arabic" pitchFamily="2" charset="-78"/>
              </a:rPr>
              <a:t> 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التي يتعرض لها الفرد ، </a:t>
            </a:r>
            <a:r>
              <a:rPr kumimoji="0" lang="ar-SA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و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أن النزعة  </a:t>
            </a:r>
            <a:r>
              <a:rPr kumimoji="0" lang="ar-SA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للإتجاه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 العقلاني تظهر </a:t>
            </a:r>
            <a:r>
              <a:rPr kumimoji="0" lang="ar-SA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بوظوح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في الرشد </a:t>
            </a:r>
            <a:r>
              <a:rPr kumimoji="0" lang="ar-SA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و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التي تتمثل في فئة الطلبة حسب الدراسة الحالية ، </a:t>
            </a:r>
            <a:r>
              <a:rPr kumimoji="0" lang="ar-SA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و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يتطلب ذلك الكثير من الجهد  من طرف الفرد الذي يحمل أفكارا لا عقلانية مما يجعله قابلا لإظهار شكل أو بعض أشكال الاضطرابات </a:t>
            </a:r>
            <a:r>
              <a:rPr kumimoji="0" lang="ar-SA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و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من بينها اضطراب  الوسواس القهري ، </a:t>
            </a:r>
            <a:r>
              <a:rPr kumimoji="0" lang="ar-SA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و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هذا ما تبحث فيه الدراسة الحالية  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428596" y="2000240"/>
            <a:ext cx="4038600" cy="944562"/>
          </a:xfrm>
          <a:prstGeom prst="flowChartAlternateProcess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flatTx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التساؤل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العام للدراسة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:                                                                                 *  هل 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توجد علاقة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بين الأفكار اللاعقلانية </a:t>
            </a:r>
            <a:r>
              <a:rPr kumimoji="0" lang="ar-SA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و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أعراض الوسواس القهري لدى عينة من الطلاب الجامعيين ؟                      </a:t>
            </a:r>
            <a:endParaRPr kumimoji="0" lang="ar-SA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357158" y="3214686"/>
            <a:ext cx="4079875" cy="869950"/>
          </a:xfrm>
          <a:prstGeom prst="flowChartAlternateProcess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flatTx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الفرضية  العامة الدراسة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:                                                                                                                  توجد علاقة بين الأفكار اللاعقلانية </a:t>
            </a:r>
            <a:r>
              <a:rPr kumimoji="0" lang="ar-SA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و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أعراض الوسواس القهري لدى عينة من الطلاب الجامعيين.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4857752" y="5786454"/>
            <a:ext cx="3724273" cy="928694"/>
          </a:xfrm>
          <a:prstGeom prst="flowChartAlternateProcess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flatTx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منهج </a:t>
            </a:r>
            <a:r>
              <a:rPr kumimoji="0" lang="ar-SA" sz="12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و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أدوات الدراسة 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:                                                                                                                  تم </a:t>
            </a:r>
            <a:r>
              <a:rPr kumimoji="0" lang="ar-SA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اتباع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المنهج الوصفي في الدراسة الحالية ، </a:t>
            </a:r>
            <a:r>
              <a:rPr kumimoji="0" lang="ar-SA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و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تم استعمال مقياس الأفكار اللاعقلانية لسليمان الريحاني  </a:t>
            </a:r>
            <a:r>
              <a:rPr kumimoji="0" lang="ar-SA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و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مقياس أعراض الوسواس القهري لأحمد عبد الخالق في جمع المعلومات .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 .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357158" y="4357694"/>
            <a:ext cx="4143404" cy="2143140"/>
          </a:xfrm>
          <a:prstGeom prst="flowChartAlternateProcess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flatTx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أهداف الدراسة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: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                                                       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                                                                    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Arial" pitchFamily="34" charset="0"/>
              </a:rPr>
              <a:t>- </a:t>
            </a:r>
            <a:r>
              <a:rPr kumimoji="0" lang="ar-SA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1 الكشف عن طبيعة العلاقة  بين الأفكار اللاعقلانية </a:t>
            </a:r>
            <a:r>
              <a:rPr kumimoji="0" lang="ar-SA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و</a:t>
            </a:r>
            <a:r>
              <a:rPr kumimoji="0" lang="ar-SA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أعراض الوسواس القهري لدى عينة من الطلاب الجامعيين .</a:t>
            </a:r>
            <a:endParaRPr kumimoji="0" lang="ar-SA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2 الكشف عن  الفروق بين الطلبة مرتفعي أعراض الوسواس القهري </a:t>
            </a:r>
            <a:r>
              <a:rPr kumimoji="0" lang="ar-SA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و</a:t>
            </a:r>
            <a:r>
              <a:rPr kumimoji="0" lang="ar-SA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الطلبة منخفضي أعراض الوسواس القهري في الأفكار اللاعقلانية.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3 الكشف عن  الفروق بين متوسط درجات أفراد العينة الكلية في كل من الأفكار اللاعقلانية </a:t>
            </a:r>
            <a:r>
              <a:rPr kumimoji="0" lang="ar-SA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و</a:t>
            </a:r>
            <a:r>
              <a:rPr kumimoji="0" lang="ar-SA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أعراض الوساوس القهري تعزى إلى متغير الجنس. 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4 الكشف عن  الفروق بين متوسط درجات أفراد العينة الكلية في كل من الأفكار اللاعقلانية </a:t>
            </a:r>
            <a:r>
              <a:rPr kumimoji="0" lang="ar-SA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و</a:t>
            </a:r>
            <a:r>
              <a:rPr kumimoji="0" lang="ar-SA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rPr>
              <a:t> أعراض الوساوس القهري تعزى إلى متغير السن .</a:t>
            </a:r>
            <a:endParaRPr kumimoji="0" lang="ar-SA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Simplified Arabic" pitchFamily="2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Image 1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85728"/>
            <a:ext cx="67206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mage 1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58" y="285728"/>
            <a:ext cx="67206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omenade">
  <a:themeElements>
    <a:clrScheme name="Promenad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Promenade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Promenade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</TotalTime>
  <Words>372</Words>
  <PresentationFormat>Affichage à l'écran 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Promenade</vt:lpstr>
      <vt:lpstr>Diapositive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Maya Lilas</dc:creator>
  <cp:lastModifiedBy>user</cp:lastModifiedBy>
  <cp:revision>4</cp:revision>
  <dcterms:modified xsi:type="dcterms:W3CDTF">2015-03-04T08:20:24Z</dcterms:modified>
</cp:coreProperties>
</file>