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803600" cy="43205400"/>
  <p:notesSz cx="7102475" cy="10234613"/>
  <p:custDataLst>
    <p:tags r:id="rId5"/>
  </p:custData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06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1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2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27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343" algn="r" defTabSz="914141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2408" algn="r" defTabSz="914141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199477" algn="r" defTabSz="914141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6550" algn="r" defTabSz="914141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="" xmlns:p14="http://schemas.microsoft.com/office/powerpoint/2010/main">
        <p14:section name="Untitled Section" id="{F0EF0E8E-7B73-4F44-8DF7-3CD000C2F753}">
          <p14:sldIdLst>
            <p14:sldId id="25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395A2"/>
    <a:srgbClr val="FF0066"/>
    <a:srgbClr val="A8E0D3"/>
    <a:srgbClr val="EF99E5"/>
    <a:srgbClr val="FF4B4B"/>
    <a:srgbClr val="FF2929"/>
    <a:srgbClr val="FF616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588" autoAdjust="0"/>
    <p:restoredTop sz="95421" autoAdjust="0"/>
  </p:normalViewPr>
  <p:slideViewPr>
    <p:cSldViewPr>
      <p:cViewPr>
        <p:scale>
          <a:sx n="20" d="100"/>
          <a:sy n="20" d="100"/>
        </p:scale>
        <p:origin x="-996" y="-114"/>
      </p:cViewPr>
      <p:guideLst>
        <p:guide orient="horz" pos="13608"/>
        <p:guide pos="907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951" cy="51117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2937" y="1"/>
            <a:ext cx="3077951" cy="51117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2F0D7B8-2843-4BDA-97CF-7CB734D58F2F}" type="datetimeFigureOut">
              <a:rPr lang="fr-FR"/>
              <a:pPr>
                <a:defRPr/>
              </a:pPr>
              <a:t>04/03/2015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851"/>
            <a:ext cx="3077951" cy="51117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2937" y="9721851"/>
            <a:ext cx="3077951" cy="51117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618FFCB-3331-4F21-82C1-05CF901A6DE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715084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 txBox="1">
            <a:spLocks noGrp="1"/>
          </p:cNvSpPr>
          <p:nvPr>
            <p:ph type="hdr" sz="quarter"/>
          </p:nvPr>
        </p:nvSpPr>
        <p:spPr>
          <a:xfrm>
            <a:off x="4024525" y="1"/>
            <a:ext cx="3077951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t" anchorCtr="0" compatLnSpc="1"/>
          <a:lstStyle>
            <a:lvl1pPr marL="0" marR="0" lvl="0" indent="0" algn="r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Espace réservé de la date 2"/>
          <p:cNvSpPr txBox="1">
            <a:spLocks noGrp="1"/>
          </p:cNvSpPr>
          <p:nvPr>
            <p:ph type="dt" idx="1"/>
          </p:nvPr>
        </p:nvSpPr>
        <p:spPr>
          <a:xfrm>
            <a:off x="1589" y="1"/>
            <a:ext cx="3077951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t" anchorCtr="0" compatLnSpc="1"/>
          <a:lstStyle>
            <a:lvl1pPr marL="0" marR="0" lvl="0" indent="0" algn="l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fld id="{06CCE1BE-8B3A-41D6-AB29-4E3483EC7AFC}" type="datetime1">
              <a:rPr lang="en-US"/>
              <a:pPr>
                <a:defRPr/>
              </a:pPr>
              <a:t>3/4/2015</a:t>
            </a:fld>
            <a:endParaRPr/>
          </a:p>
        </p:txBody>
      </p:sp>
      <p:sp>
        <p:nvSpPr>
          <p:cNvPr id="12292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2271713" y="768350"/>
            <a:ext cx="2559050" cy="3836988"/>
          </a:xfrm>
          <a:prstGeom prst="rect">
            <a:avLst/>
          </a:prstGeom>
          <a:noFill/>
          <a:ln w="12701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Espace réservé des commentaires 4"/>
          <p:cNvSpPr txBox="1">
            <a:spLocks noGrp="1"/>
          </p:cNvSpPr>
          <p:nvPr>
            <p:ph type="body" sz="quarter" idx="3"/>
          </p:nvPr>
        </p:nvSpPr>
        <p:spPr>
          <a:xfrm>
            <a:off x="709931" y="4860925"/>
            <a:ext cx="5682615" cy="4605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t" anchorCtr="0" compatLnSpc="1"/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US" noProof="0"/>
          </a:p>
        </p:txBody>
      </p:sp>
      <p:sp>
        <p:nvSpPr>
          <p:cNvPr id="6" name="Espace réservé du pied de page 5"/>
          <p:cNvSpPr txBox="1">
            <a:spLocks noGrp="1"/>
          </p:cNvSpPr>
          <p:nvPr>
            <p:ph type="ftr" sz="quarter" idx="4"/>
          </p:nvPr>
        </p:nvSpPr>
        <p:spPr>
          <a:xfrm>
            <a:off x="4024525" y="9721851"/>
            <a:ext cx="3077951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b" anchorCtr="0" compatLnSpc="1"/>
          <a:lstStyle>
            <a:lvl1pPr marL="0" marR="0" lvl="0" indent="0" algn="r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Espace réservé du numéro de diapositive 6"/>
          <p:cNvSpPr txBox="1">
            <a:spLocks noGrp="1"/>
          </p:cNvSpPr>
          <p:nvPr>
            <p:ph type="sldNum" sz="quarter" idx="5"/>
          </p:nvPr>
        </p:nvSpPr>
        <p:spPr>
          <a:xfrm>
            <a:off x="1589" y="9721851"/>
            <a:ext cx="3077951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b" anchorCtr="0" compatLnSpc="1"/>
          <a:lstStyle>
            <a:lvl1pPr marL="0" marR="0" lvl="0" indent="0" algn="l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fld id="{7B1FF6FB-FF66-42CF-B6E9-3647C08E5F3E}" type="slidenum">
              <a:rPr/>
              <a:pPr>
                <a:defRPr/>
              </a:pPr>
              <a:t>‹N°›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244364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ts val="402"/>
      </a:spcBef>
      <a:spcAft>
        <a:spcPct val="0"/>
      </a:spcAft>
      <a:defRPr lang="fr-FR" sz="1600" kern="1200">
        <a:solidFill>
          <a:srgbClr val="000000"/>
        </a:solidFill>
        <a:latin typeface="Calibri"/>
      </a:defRPr>
    </a:lvl1pPr>
    <a:lvl2pPr marL="457069" lvl="1" algn="r" rtl="1" eaLnBrk="0" fontAlgn="base" hangingPunct="0">
      <a:spcBef>
        <a:spcPts val="402"/>
      </a:spcBef>
      <a:spcAft>
        <a:spcPct val="0"/>
      </a:spcAft>
      <a:defRPr lang="fr-FR" sz="1600" kern="1200">
        <a:solidFill>
          <a:srgbClr val="000000"/>
        </a:solidFill>
        <a:latin typeface="Calibri"/>
      </a:defRPr>
    </a:lvl2pPr>
    <a:lvl3pPr marL="914141" lvl="2" algn="r" rtl="1" eaLnBrk="0" fontAlgn="base" hangingPunct="0">
      <a:spcBef>
        <a:spcPts val="402"/>
      </a:spcBef>
      <a:spcAft>
        <a:spcPct val="0"/>
      </a:spcAft>
      <a:defRPr lang="fr-FR" sz="1600" kern="1200">
        <a:solidFill>
          <a:srgbClr val="000000"/>
        </a:solidFill>
        <a:latin typeface="Calibri"/>
      </a:defRPr>
    </a:lvl3pPr>
    <a:lvl4pPr marL="1371210" lvl="3" algn="r" rtl="1" eaLnBrk="0" fontAlgn="base" hangingPunct="0">
      <a:spcBef>
        <a:spcPts val="402"/>
      </a:spcBef>
      <a:spcAft>
        <a:spcPct val="0"/>
      </a:spcAft>
      <a:defRPr lang="fr-FR" sz="1600" kern="1200">
        <a:solidFill>
          <a:srgbClr val="000000"/>
        </a:solidFill>
        <a:latin typeface="Calibri"/>
      </a:defRPr>
    </a:lvl4pPr>
    <a:lvl5pPr marL="1828271" lvl="4" algn="r" rtl="1" eaLnBrk="0" fontAlgn="base" hangingPunct="0">
      <a:spcBef>
        <a:spcPts val="402"/>
      </a:spcBef>
      <a:spcAft>
        <a:spcPct val="0"/>
      </a:spcAft>
      <a:defRPr lang="fr-FR" sz="1600" kern="1200">
        <a:solidFill>
          <a:srgbClr val="000000"/>
        </a:solidFill>
        <a:latin typeface="Calibri"/>
      </a:defRPr>
    </a:lvl5pPr>
    <a:lvl6pPr marL="2285343" algn="l" defTabSz="91414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742408" algn="l" defTabSz="91414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3199477" algn="l" defTabSz="91414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656550" algn="l" defTabSz="91414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71713" y="768350"/>
            <a:ext cx="2559050" cy="3836988"/>
          </a:xfrm>
          <a:ln/>
        </p:spPr>
      </p:sp>
      <p:sp>
        <p:nvSpPr>
          <p:cNvPr id="13315" name="Espace réservé des commentaires 2"/>
          <p:cNvSpPr txBox="1">
            <a:spLocks noGrp="1"/>
          </p:cNvSpPr>
          <p:nvPr>
            <p:ph type="body" sz="quarter" idx="1"/>
          </p:nvPr>
        </p:nvSpPr>
        <p:spPr bwMode="auto">
          <a:noFill/>
        </p:spPr>
        <p:txBody>
          <a:bodyPr numCol="1">
            <a:prstTxWarp prst="textNoShape">
              <a:avLst/>
            </a:prstTxWarp>
          </a:bodyPr>
          <a:lstStyle/>
          <a:p>
            <a:pPr algn="l" rtl="0" eaLnBrk="1"/>
            <a:endParaRPr lang="ar-DZ" smtClean="0">
              <a:latin typeface="Calibri" pitchFamily="34" charset="0"/>
            </a:endParaRPr>
          </a:p>
        </p:txBody>
      </p:sp>
      <p:sp>
        <p:nvSpPr>
          <p:cNvPr id="4" name="Espace réservé du numéro de diapositive 3"/>
          <p:cNvSpPr txBox="1"/>
          <p:nvPr/>
        </p:nvSpPr>
        <p:spPr>
          <a:xfrm>
            <a:off x="1589" y="9721851"/>
            <a:ext cx="3077951" cy="511175"/>
          </a:xfrm>
          <a:prstGeom prst="rect">
            <a:avLst/>
          </a:prstGeom>
          <a:noFill/>
          <a:ln>
            <a:noFill/>
          </a:ln>
        </p:spPr>
        <p:txBody>
          <a:bodyPr lIns="94768" tIns="47384" rIns="94768" bIns="47384" anchor="b"/>
          <a:lstStyle/>
          <a:p>
            <a:pPr defTabSz="947684" rtl="1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6B1A438-0D45-474A-91A5-3F69146C3BE8}" type="slidenum">
              <a:rPr kern="0">
                <a:solidFill>
                  <a:srgbClr val="000000"/>
                </a:solidFill>
                <a:latin typeface="+mn-lt"/>
                <a:cs typeface="+mn-cs"/>
              </a:rPr>
              <a:pPr defTabSz="947684" rtl="1" fontAlgn="auto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ar-DZ" sz="1200" kern="0" dirty="0">
              <a:solidFill>
                <a:srgbClr val="000000"/>
              </a:solidFill>
              <a:latin typeface="Tahoma" pitchFamily="34"/>
              <a:cs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20202" y="33704392"/>
            <a:ext cx="27183398" cy="150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42" tIns="205723" rIns="411442" bIns="205723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1200151" y="30576493"/>
            <a:ext cx="26643329" cy="7700964"/>
          </a:xfrm>
        </p:spPr>
        <p:txBody>
          <a:bodyPr anchor="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200151" y="24483065"/>
            <a:ext cx="26643329" cy="5760721"/>
          </a:xfrm>
        </p:spPr>
        <p:txBody>
          <a:bodyPr anchor="b"/>
          <a:lstStyle>
            <a:lvl1pPr marL="0" indent="0" algn="l">
              <a:buNone/>
              <a:defRPr sz="10700">
                <a:solidFill>
                  <a:schemeClr val="tx2">
                    <a:shade val="75000"/>
                  </a:schemeClr>
                </a:solidFill>
              </a:defRPr>
            </a:lvl1pPr>
            <a:lvl2pPr marL="2057219" indent="0" algn="ctr">
              <a:buNone/>
            </a:lvl2pPr>
            <a:lvl3pPr marL="4114439" indent="0" algn="ctr">
              <a:buNone/>
            </a:lvl3pPr>
            <a:lvl4pPr marL="6171658" indent="0" algn="ctr">
              <a:buNone/>
            </a:lvl4pPr>
            <a:lvl5pPr marL="8228877" indent="0" algn="ctr">
              <a:buNone/>
            </a:lvl5pPr>
            <a:lvl6pPr marL="10286097" indent="0" algn="ctr">
              <a:buNone/>
            </a:lvl6pPr>
            <a:lvl7pPr marL="12343316" indent="0" algn="ctr">
              <a:buNone/>
            </a:lvl7pPr>
            <a:lvl8pPr marL="14400535" indent="0" algn="ctr">
              <a:buNone/>
            </a:lvl8pPr>
            <a:lvl9pPr marL="16457755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25923247" y="40785903"/>
            <a:ext cx="2390699" cy="1555393"/>
          </a:xfrm>
        </p:spPr>
        <p:txBody>
          <a:bodyPr/>
          <a:lstStyle/>
          <a:p>
            <a:pPr>
              <a:defRPr/>
            </a:pPr>
            <a:fld id="{5998369B-A6EF-43F8-95E5-75D0C38FAAC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33F9F-9394-40C0-B684-8FA80BC0590D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602705" y="3460450"/>
            <a:ext cx="5760722" cy="36864609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40181" y="3460450"/>
            <a:ext cx="19682460" cy="36864609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0E905-AE62-4E92-AB62-C68FE6EFA973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 noGrp="1"/>
          </p:cNvSpPr>
          <p:nvPr>
            <p:ph type="title"/>
          </p:nvPr>
        </p:nvSpPr>
        <p:spPr>
          <a:xfrm>
            <a:off x="1439859" y="1839914"/>
            <a:ext cx="25923870" cy="872172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 txBox="1">
            <a:spLocks noGrp="1"/>
          </p:cNvSpPr>
          <p:nvPr>
            <p:ph idx="1"/>
          </p:nvPr>
        </p:nvSpPr>
        <p:spPr>
          <a:xfrm>
            <a:off x="1439865" y="12001500"/>
            <a:ext cx="12885732" cy="128857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2"/>
          </p:nvPr>
        </p:nvSpPr>
        <p:spPr>
          <a:xfrm>
            <a:off x="14478003" y="12001500"/>
            <a:ext cx="12885732" cy="128857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 txBox="1">
            <a:spLocks noGrp="1"/>
          </p:cNvSpPr>
          <p:nvPr>
            <p:ph idx="3"/>
          </p:nvPr>
        </p:nvSpPr>
        <p:spPr>
          <a:xfrm>
            <a:off x="1439865" y="25039641"/>
            <a:ext cx="12885732" cy="128857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 txBox="1">
            <a:spLocks noGrp="1"/>
          </p:cNvSpPr>
          <p:nvPr>
            <p:ph idx="4"/>
          </p:nvPr>
        </p:nvSpPr>
        <p:spPr>
          <a:xfrm>
            <a:off x="14478003" y="25039641"/>
            <a:ext cx="12885732" cy="128857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1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Espace réservé du pied de page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Espace réservé du numéro de diapositive 22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FDC6-01AC-4F90-AC1C-66A1D1F09E95}" type="slidenum">
              <a:rPr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11281411" y="480072"/>
            <a:ext cx="9121140" cy="182022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25923247" y="40785903"/>
            <a:ext cx="2390699" cy="1555393"/>
          </a:xfrm>
        </p:spPr>
        <p:txBody>
          <a:bodyPr/>
          <a:lstStyle/>
          <a:p>
            <a:pPr>
              <a:defRPr/>
            </a:pPr>
            <a:fld id="{CD22DD83-822A-4458-B54D-F6C19E849AD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20202" y="21702891"/>
            <a:ext cx="27183398" cy="150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42" tIns="205723" rIns="411442" bIns="205723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1200151" y="10561325"/>
            <a:ext cx="26643329" cy="7680960"/>
          </a:xfrm>
        </p:spPr>
        <p:txBody>
          <a:bodyPr anchor="b"/>
          <a:lstStyle>
            <a:lvl1pPr marL="0" indent="0" algn="r">
              <a:buNone/>
              <a:defRPr sz="91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83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1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83A91D-B29B-48B7-AFCB-AEF1403C1B0E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568494" y="18566643"/>
            <a:ext cx="27363421" cy="7464396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950520" y="2880359"/>
            <a:ext cx="27363421" cy="5299863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960126" y="10081261"/>
            <a:ext cx="13201650" cy="29763718"/>
          </a:xfrm>
        </p:spPr>
        <p:txBody>
          <a:bodyPr/>
          <a:lstStyle>
            <a:lvl1pPr>
              <a:defRPr sz="12600"/>
            </a:lvl1pPr>
            <a:lvl2pPr>
              <a:defRPr sz="10700"/>
            </a:lvl2pPr>
            <a:lvl3pPr>
              <a:defRPr sz="9100"/>
            </a:lvl3pPr>
            <a:lvl4pPr>
              <a:defRPr sz="8300"/>
            </a:lvl4pPr>
            <a:lvl5pPr>
              <a:defRPr sz="83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14641830" y="10081261"/>
            <a:ext cx="13681710" cy="29763718"/>
          </a:xfrm>
        </p:spPr>
        <p:txBody>
          <a:bodyPr/>
          <a:lstStyle>
            <a:lvl1pPr>
              <a:defRPr sz="12600"/>
            </a:lvl1pPr>
            <a:lvl2pPr>
              <a:defRPr sz="10700"/>
            </a:lvl2pPr>
            <a:lvl3pPr>
              <a:defRPr sz="9100"/>
            </a:lvl3pPr>
            <a:lvl4pPr>
              <a:defRPr sz="8300"/>
            </a:lvl4pPr>
            <a:lvl5pPr>
              <a:defRPr sz="83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D7F8C-D0B9-4E1C-845F-F1E829A3BEF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960125" y="34084262"/>
            <a:ext cx="27123389" cy="5560694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886555" y="4200531"/>
            <a:ext cx="13515253" cy="4030501"/>
          </a:xfrm>
        </p:spPr>
        <p:txBody>
          <a:bodyPr anchor="ctr"/>
          <a:lstStyle>
            <a:lvl1pPr marL="0" indent="0">
              <a:buNone/>
              <a:defRPr sz="83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100" b="1"/>
            </a:lvl2pPr>
            <a:lvl3pPr>
              <a:buNone/>
              <a:defRPr sz="8300" b="1"/>
            </a:lvl3pPr>
            <a:lvl4pPr>
              <a:buNone/>
              <a:defRPr sz="7100" b="1"/>
            </a:lvl4pPr>
            <a:lvl5pPr>
              <a:buNone/>
              <a:defRPr sz="71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14631830" y="4200531"/>
            <a:ext cx="13520559" cy="4030501"/>
          </a:xfrm>
        </p:spPr>
        <p:txBody>
          <a:bodyPr anchor="ctr"/>
          <a:lstStyle>
            <a:lvl1pPr marL="0" indent="0">
              <a:buNone/>
              <a:defRPr sz="83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100" b="1"/>
            </a:lvl2pPr>
            <a:lvl3pPr>
              <a:buNone/>
              <a:defRPr sz="8300" b="1"/>
            </a:lvl3pPr>
            <a:lvl4pPr>
              <a:buNone/>
              <a:defRPr sz="7100" b="1"/>
            </a:lvl4pPr>
            <a:lvl5pPr>
              <a:buNone/>
              <a:defRPr sz="71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886555" y="8291044"/>
            <a:ext cx="13515253" cy="24833109"/>
          </a:xfrm>
        </p:spPr>
        <p:txBody>
          <a:bodyPr/>
          <a:lstStyle>
            <a:lvl1pPr>
              <a:defRPr sz="10700"/>
            </a:lvl1pPr>
            <a:lvl2pPr>
              <a:defRPr sz="9100"/>
            </a:lvl2pPr>
            <a:lvl3pPr>
              <a:defRPr sz="8300"/>
            </a:lvl3pPr>
            <a:lvl4pPr>
              <a:defRPr sz="7100"/>
            </a:lvl4pPr>
            <a:lvl5pPr>
              <a:defRPr sz="71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14643502" y="8291044"/>
            <a:ext cx="13508887" cy="24833109"/>
          </a:xfrm>
        </p:spPr>
        <p:txBody>
          <a:bodyPr/>
          <a:lstStyle>
            <a:lvl1pPr>
              <a:defRPr sz="10700"/>
            </a:lvl1pPr>
            <a:lvl2pPr>
              <a:defRPr sz="9100"/>
            </a:lvl2pPr>
            <a:lvl3pPr>
              <a:defRPr sz="8300"/>
            </a:lvl3pPr>
            <a:lvl4pPr>
              <a:defRPr sz="7100"/>
            </a:lvl4pPr>
            <a:lvl5pPr>
              <a:defRPr sz="71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25923247" y="40805103"/>
            <a:ext cx="2400299" cy="1555393"/>
          </a:xfrm>
        </p:spPr>
        <p:txBody>
          <a:bodyPr/>
          <a:lstStyle/>
          <a:p>
            <a:pPr>
              <a:defRPr/>
            </a:pPr>
            <a:fld id="{AD521F33-FD0F-4C65-96E5-BC59B162C37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620202" y="37924746"/>
            <a:ext cx="27183398" cy="150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42" tIns="205723" rIns="411442" bIns="205723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950520" y="2880359"/>
            <a:ext cx="27363421" cy="5299863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4FF44E-2F55-4665-9AA7-2C9C8519604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50C5F-7891-4283-8718-228137E765B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1620202" y="36849444"/>
            <a:ext cx="27183398" cy="150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42" tIns="205723" rIns="411442" bIns="205723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1440179" y="34564324"/>
            <a:ext cx="26643329" cy="3280409"/>
          </a:xfrm>
        </p:spPr>
        <p:txBody>
          <a:bodyPr anchor="ctr"/>
          <a:lstStyle>
            <a:lvl1pPr algn="l">
              <a:buNone/>
              <a:defRPr sz="91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1440185" y="3840478"/>
            <a:ext cx="9476184" cy="30243780"/>
          </a:xfrm>
        </p:spPr>
        <p:txBody>
          <a:bodyPr/>
          <a:lstStyle>
            <a:lvl1pPr marL="0" indent="0">
              <a:buNone/>
              <a:defRPr sz="6300"/>
            </a:lvl1pPr>
            <a:lvl2pPr>
              <a:buNone/>
              <a:defRPr sz="5500"/>
            </a:lvl2pPr>
            <a:lvl3pPr>
              <a:buNone/>
              <a:defRPr sz="4300"/>
            </a:lvl3pPr>
            <a:lvl4pPr>
              <a:buNone/>
              <a:defRPr sz="3900"/>
            </a:lvl4pPr>
            <a:lvl5pPr>
              <a:buNone/>
              <a:defRPr sz="3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11261408" y="3840478"/>
            <a:ext cx="16822104" cy="30243780"/>
          </a:xfrm>
        </p:spPr>
        <p:txBody>
          <a:bodyPr/>
          <a:lstStyle>
            <a:lvl1pPr>
              <a:defRPr sz="14600"/>
            </a:lvl1pPr>
            <a:lvl2pPr>
              <a:defRPr sz="12600"/>
            </a:lvl2pPr>
            <a:lvl3pPr>
              <a:defRPr sz="10700"/>
            </a:lvl3pPr>
            <a:lvl4pPr>
              <a:defRPr sz="9100"/>
            </a:lvl4pPr>
            <a:lvl5pPr>
              <a:defRPr sz="91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BFC409-5C0D-4F4F-B1EA-92DFE8CC3C4D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11041385" y="3884799"/>
            <a:ext cx="15841981" cy="23042881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146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DD6B3-DE42-45A2-A527-B993F55AC13A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1200152" y="31460694"/>
            <a:ext cx="18482308" cy="3290413"/>
          </a:xfrm>
        </p:spPr>
        <p:txBody>
          <a:bodyPr anchor="ctr"/>
          <a:lstStyle>
            <a:lvl1pPr algn="l">
              <a:buNone/>
              <a:defRPr sz="91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1200152" y="34859282"/>
            <a:ext cx="18482308" cy="4840606"/>
          </a:xfrm>
        </p:spPr>
        <p:txBody>
          <a:bodyPr lIns="493730" tIns="0"/>
          <a:lstStyle>
            <a:lvl1pPr marL="0" indent="0">
              <a:buNone/>
              <a:defRPr sz="6300"/>
            </a:lvl1pPr>
            <a:lvl2pPr>
              <a:defRPr sz="5500"/>
            </a:lvl2pPr>
            <a:lvl3pPr>
              <a:defRPr sz="4300"/>
            </a:lvl3pPr>
            <a:lvl4pPr>
              <a:defRPr sz="3900"/>
            </a:lvl4pPr>
            <a:lvl5pPr>
              <a:defRPr sz="3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20202" y="6620666"/>
            <a:ext cx="27183398" cy="150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42" tIns="205723" rIns="411442" bIns="205723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960119" y="9791227"/>
            <a:ext cx="27363421" cy="28513568"/>
          </a:xfrm>
          <a:prstGeom prst="rect">
            <a:avLst/>
          </a:prstGeom>
        </p:spPr>
        <p:txBody>
          <a:bodyPr vert="horz" lIns="411442" tIns="205723" rIns="411442" bIns="205723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20402557" y="480072"/>
            <a:ext cx="7920989" cy="1820228"/>
          </a:xfrm>
          <a:prstGeom prst="rect">
            <a:avLst/>
          </a:prstGeom>
        </p:spPr>
        <p:txBody>
          <a:bodyPr vert="horz" lIns="411442" tIns="205723" rIns="411442" bIns="205723"/>
          <a:lstStyle>
            <a:lvl1pPr algn="l" eaLnBrk="1" latinLnBrk="0" hangingPunct="1">
              <a:defRPr kumimoji="0" sz="5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9841237" y="480072"/>
            <a:ext cx="10561320" cy="1820228"/>
          </a:xfrm>
          <a:prstGeom prst="rect">
            <a:avLst/>
          </a:prstGeom>
        </p:spPr>
        <p:txBody>
          <a:bodyPr vert="horz" lIns="411442" tIns="205723" rIns="411442" bIns="205723"/>
          <a:lstStyle>
            <a:lvl1pPr algn="r" eaLnBrk="1" latinLnBrk="0" hangingPunct="1">
              <a:defRPr kumimoji="0" sz="5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25923247" y="40805107"/>
            <a:ext cx="2400299" cy="1540193"/>
          </a:xfrm>
          <a:prstGeom prst="rect">
            <a:avLst/>
          </a:prstGeom>
        </p:spPr>
        <p:txBody>
          <a:bodyPr vert="horz" lIns="411442" tIns="205723" rIns="411442" bIns="205723"/>
          <a:lstStyle>
            <a:lvl1pPr algn="r" eaLnBrk="1" latinLnBrk="0" hangingPunct="1">
              <a:defRPr kumimoji="0" sz="55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014CD5F-2915-4A8F-8678-4A81C212C2F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960119" y="2880360"/>
            <a:ext cx="27363421" cy="5280660"/>
          </a:xfrm>
          <a:prstGeom prst="rect">
            <a:avLst/>
          </a:prstGeom>
        </p:spPr>
        <p:txBody>
          <a:bodyPr vert="horz" lIns="411442" tIns="205723" rIns="411442" bIns="205723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1620202" y="6620666"/>
            <a:ext cx="27183398" cy="150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42" tIns="205723" rIns="411442" bIns="205723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1620202" y="6665320"/>
            <a:ext cx="27183398" cy="15002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42" tIns="205723" rIns="411442" bIns="205723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txStyles>
    <p:titleStyle>
      <a:lvl1pPr algn="l" rtl="1" eaLnBrk="1" latinLnBrk="0" hangingPunct="1">
        <a:spcBef>
          <a:spcPct val="0"/>
        </a:spcBef>
        <a:buNone/>
        <a:defRPr kumimoji="0" sz="162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1542915" indent="-1542915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14600" kern="1200">
          <a:solidFill>
            <a:schemeClr val="tx2"/>
          </a:solidFill>
          <a:latin typeface="+mn-lt"/>
          <a:ea typeface="+mn-ea"/>
          <a:cs typeface="+mn-cs"/>
        </a:defRPr>
      </a:lvl1pPr>
      <a:lvl2pPr marL="3342981" indent="-1285762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12600" kern="1200">
          <a:solidFill>
            <a:schemeClr val="tx2"/>
          </a:solidFill>
          <a:latin typeface="+mn-lt"/>
          <a:ea typeface="+mn-ea"/>
          <a:cs typeface="+mn-cs"/>
        </a:defRPr>
      </a:lvl2pPr>
      <a:lvl3pPr marL="5143048" indent="-102861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10700" kern="1200">
          <a:solidFill>
            <a:schemeClr val="tx2"/>
          </a:solidFill>
          <a:latin typeface="+mn-lt"/>
          <a:ea typeface="+mn-ea"/>
          <a:cs typeface="+mn-cs"/>
        </a:defRPr>
      </a:lvl3pPr>
      <a:lvl4pPr marL="7200268" indent="-102861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9100" kern="1200">
          <a:solidFill>
            <a:schemeClr val="tx2"/>
          </a:solidFill>
          <a:latin typeface="+mn-lt"/>
          <a:ea typeface="+mn-ea"/>
          <a:cs typeface="+mn-cs"/>
        </a:defRPr>
      </a:lvl4pPr>
      <a:lvl5pPr marL="9257487" indent="-102861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8300" kern="1200">
          <a:solidFill>
            <a:schemeClr val="tx2"/>
          </a:solidFill>
          <a:latin typeface="+mn-lt"/>
          <a:ea typeface="+mn-ea"/>
          <a:cs typeface="+mn-cs"/>
        </a:defRPr>
      </a:lvl5pPr>
      <a:lvl6pPr marL="11314706" indent="-102861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8300" kern="1200">
          <a:solidFill>
            <a:schemeClr val="tx2"/>
          </a:solidFill>
          <a:latin typeface="+mn-lt"/>
          <a:ea typeface="+mn-ea"/>
          <a:cs typeface="+mn-cs"/>
        </a:defRPr>
      </a:lvl6pPr>
      <a:lvl7pPr marL="13371926" indent="-102861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7100" kern="1200">
          <a:solidFill>
            <a:schemeClr val="tx2"/>
          </a:solidFill>
          <a:latin typeface="+mn-lt"/>
          <a:ea typeface="+mn-ea"/>
          <a:cs typeface="+mn-cs"/>
        </a:defRPr>
      </a:lvl7pPr>
      <a:lvl8pPr marL="15429145" indent="-102861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71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17486364" indent="-102861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63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57219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14439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171658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228877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286097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343316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400535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457755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23"/>
          <p:cNvSpPr txBox="1"/>
          <p:nvPr/>
        </p:nvSpPr>
        <p:spPr>
          <a:xfrm rot="20120122">
            <a:off x="733019" y="7092421"/>
            <a:ext cx="7127788" cy="3125884"/>
          </a:xfrm>
          <a:prstGeom prst="rect">
            <a:avLst/>
          </a:prstGeom>
          <a:ln/>
          <a:scene3d>
            <a:camera prst="isometricLeftDown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115143" tIns="45694" rIns="91396" bIns="45694" anchor="ctr" anchorCtr="1"/>
          <a:lstStyle/>
          <a:p>
            <a:pPr algn="ctr" defTabSz="4178684" fontAlgn="auto">
              <a:spcBef>
                <a:spcPts val="2599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ar-DZ" sz="5900" b="1" kern="0" dirty="0">
                <a:solidFill>
                  <a:srgbClr val="FF0066"/>
                </a:solidFill>
                <a:latin typeface="Arial" pitchFamily="34"/>
              </a:rPr>
              <a:t>أهداف </a:t>
            </a:r>
            <a:r>
              <a:rPr lang="ar-DZ" sz="5900" b="1" kern="0" dirty="0" smtClean="0">
                <a:solidFill>
                  <a:srgbClr val="FF0066"/>
                </a:solidFill>
                <a:latin typeface="Arial" pitchFamily="34"/>
              </a:rPr>
              <a:t>الدراســــة</a:t>
            </a:r>
            <a:endParaRPr lang="fr-FR" sz="5900" b="1" kern="0" dirty="0">
              <a:solidFill>
                <a:srgbClr val="FF0066"/>
              </a:solidFill>
              <a:latin typeface="Arial" pitchFamily="34"/>
            </a:endParaRPr>
          </a:p>
        </p:txBody>
      </p:sp>
      <p:sp>
        <p:nvSpPr>
          <p:cNvPr id="43" name="Text Box 23"/>
          <p:cNvSpPr txBox="1"/>
          <p:nvPr/>
        </p:nvSpPr>
        <p:spPr>
          <a:xfrm rot="20053736">
            <a:off x="20643555" y="6329235"/>
            <a:ext cx="7776865" cy="3541728"/>
          </a:xfrm>
          <a:prstGeom prst="rect">
            <a:avLst/>
          </a:prstGeom>
          <a:ln/>
          <a:scene3d>
            <a:camera prst="isometricLeftDown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115143" tIns="45694" rIns="91396" bIns="45694" anchor="ctr" anchorCtr="1"/>
          <a:lstStyle/>
          <a:p>
            <a:pPr algn="ctr" defTabSz="4178684" fontAlgn="auto">
              <a:spcBef>
                <a:spcPts val="2599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ar-DZ" sz="5900" b="1" kern="0" dirty="0" smtClean="0">
                <a:solidFill>
                  <a:srgbClr val="FF0066"/>
                </a:solidFill>
                <a:latin typeface="Arial"/>
              </a:rPr>
              <a:t>الإشكــاليــــــــة</a:t>
            </a:r>
            <a:endParaRPr lang="fr-FR" sz="4700" b="1" kern="0" dirty="0">
              <a:solidFill>
                <a:srgbClr val="FF0066"/>
              </a:solidFill>
              <a:latin typeface="Arial"/>
            </a:endParaRPr>
          </a:p>
        </p:txBody>
      </p:sp>
      <p:sp>
        <p:nvSpPr>
          <p:cNvPr id="47" name="Text Box 23"/>
          <p:cNvSpPr txBox="1"/>
          <p:nvPr/>
        </p:nvSpPr>
        <p:spPr>
          <a:xfrm>
            <a:off x="2160444" y="24086976"/>
            <a:ext cx="7248804" cy="324036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115143" tIns="45694" rIns="91396" bIns="45694" anchor="ctr" anchorCtr="1"/>
          <a:lstStyle/>
          <a:p>
            <a:pPr algn="ctr" defTabSz="4178684" fontAlgn="auto">
              <a:spcBef>
                <a:spcPts val="2599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ar-DZ" sz="4300" b="1" dirty="0" smtClean="0">
                <a:solidFill>
                  <a:srgbClr val="FF0066"/>
                </a:solidFill>
              </a:rPr>
              <a:t>منهـــج وأدوات البــحث</a:t>
            </a:r>
            <a:endParaRPr lang="fr-FR" sz="4300" b="1" kern="0" dirty="0">
              <a:solidFill>
                <a:srgbClr val="FF0066"/>
              </a:solidFill>
              <a:latin typeface="Arial" pitchFamily="34"/>
            </a:endParaRPr>
          </a:p>
        </p:txBody>
      </p:sp>
      <p:sp>
        <p:nvSpPr>
          <p:cNvPr id="49" name="Text Box 23"/>
          <p:cNvSpPr txBox="1"/>
          <p:nvPr/>
        </p:nvSpPr>
        <p:spPr>
          <a:xfrm rot="1230147">
            <a:off x="20338838" y="25378801"/>
            <a:ext cx="6360331" cy="4237627"/>
          </a:xfrm>
          <a:prstGeom prst="rect">
            <a:avLst/>
          </a:prstGeom>
          <a:ln/>
          <a:scene3d>
            <a:camera prst="isometricRightUp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115143" tIns="45694" rIns="91396" bIns="45694" anchor="ctr" anchorCtr="1"/>
          <a:lstStyle/>
          <a:p>
            <a:pPr marL="757024" indent="-671320" algn="ctr" defTabSz="4178684" rtl="1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ar-DZ" sz="5900" b="1" kern="0" dirty="0" smtClean="0">
                <a:solidFill>
                  <a:srgbClr val="FF0066"/>
                </a:solidFill>
                <a:latin typeface="Arial"/>
              </a:rPr>
              <a:t>تساؤلات الدراسة</a:t>
            </a:r>
            <a:endParaRPr lang="ar-DZ" sz="5900" b="1" kern="0" dirty="0">
              <a:solidFill>
                <a:srgbClr val="FF0066"/>
              </a:solidFill>
              <a:latin typeface="Arial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54" y="28348367"/>
            <a:ext cx="11233448" cy="14857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378132" y="9721383"/>
            <a:ext cx="10733792" cy="1292658"/>
          </a:xfrm>
          <a:prstGeom prst="rect">
            <a:avLst/>
          </a:prstGeom>
        </p:spPr>
        <p:txBody>
          <a:bodyPr wrap="square" lIns="91432" tIns="45718" rIns="91432" bIns="45718">
            <a:spAutoFit/>
          </a:bodyPr>
          <a:lstStyle/>
          <a:p>
            <a:pPr algn="r"/>
            <a:endParaRPr lang="ar-DZ" sz="3900" b="1" dirty="0" smtClean="0"/>
          </a:p>
          <a:p>
            <a:pPr algn="r"/>
            <a:r>
              <a:rPr lang="ar-DZ" sz="3900" dirty="0"/>
              <a:t> </a:t>
            </a:r>
            <a:endParaRPr lang="fr-FR" sz="5500" b="1" dirty="0"/>
          </a:p>
        </p:txBody>
      </p:sp>
      <p:pic>
        <p:nvPicPr>
          <p:cNvPr id="14" name="Picture 193" descr="Univ-Sigl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7378" y="343703"/>
            <a:ext cx="3233936" cy="56077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5745951" y="29163536"/>
            <a:ext cx="13057653" cy="1404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745947" y="29163540"/>
            <a:ext cx="13057653" cy="13065111"/>
          </a:xfrm>
          <a:prstGeom prst="rect">
            <a:avLst/>
          </a:prstGeom>
        </p:spPr>
        <p:txBody>
          <a:bodyPr wrap="square" lIns="91432" tIns="45718" rIns="91432" bIns="45718">
            <a:spAutoFit/>
          </a:bodyPr>
          <a:lstStyle/>
          <a:p>
            <a:pPr algn="r" rtl="1"/>
            <a:endParaRPr lang="ar-DZ" sz="6700" b="1" dirty="0" smtClean="0"/>
          </a:p>
          <a:p>
            <a:pPr algn="r" rtl="1"/>
            <a:r>
              <a:rPr lang="ar-DZ" sz="6700" b="1" dirty="0" smtClean="0"/>
              <a:t>_هل </a:t>
            </a:r>
            <a:r>
              <a:rPr lang="ar-DZ" sz="6700" b="1" dirty="0"/>
              <a:t>توجد علاقة ذات دلالة إحصائية بين سمة التفاؤل / التشاؤم و الرضا عن الحياة لدى طلبة </a:t>
            </a:r>
            <a:r>
              <a:rPr lang="ar-DZ" sz="6700" b="1" dirty="0" err="1"/>
              <a:t>الجامعة</a:t>
            </a:r>
            <a:r>
              <a:rPr lang="ar-DZ" sz="6700" b="1" dirty="0" err="1" smtClean="0"/>
              <a:t>؟</a:t>
            </a:r>
            <a:endParaRPr lang="ar-DZ" sz="6700" b="1" dirty="0" smtClean="0"/>
          </a:p>
          <a:p>
            <a:pPr algn="r" rtl="1"/>
            <a:r>
              <a:rPr lang="ar-DZ" sz="6700" b="1" dirty="0" smtClean="0"/>
              <a:t>_هل تختلف سمة </a:t>
            </a:r>
            <a:r>
              <a:rPr lang="ar-DZ" sz="6700" b="1" dirty="0" err="1" smtClean="0"/>
              <a:t>التفاؤل </a:t>
            </a:r>
            <a:r>
              <a:rPr lang="ar-DZ" sz="6700" b="1" dirty="0" smtClean="0"/>
              <a:t>/ التشاؤم لدى عينة من الطلبة </a:t>
            </a:r>
            <a:r>
              <a:rPr lang="ar-DZ" sz="6700" b="1" dirty="0" err="1" smtClean="0"/>
              <a:t>بإختلاف</a:t>
            </a:r>
            <a:r>
              <a:rPr lang="ar-DZ" sz="6700" b="1" dirty="0" smtClean="0"/>
              <a:t>  </a:t>
            </a:r>
            <a:r>
              <a:rPr lang="ar-DZ" sz="6700" b="1" dirty="0" err="1" smtClean="0"/>
              <a:t>الجنس ؟</a:t>
            </a:r>
            <a:endParaRPr lang="ar-DZ" sz="6700" b="1" dirty="0" smtClean="0"/>
          </a:p>
          <a:p>
            <a:pPr algn="r" rtl="1"/>
            <a:r>
              <a:rPr lang="ar-DZ" sz="6700" b="1" dirty="0" smtClean="0"/>
              <a:t>_هل تختلف سمة التفاؤل / التشاؤم لدى عينة من الطلبة  </a:t>
            </a:r>
            <a:r>
              <a:rPr lang="ar-DZ" sz="6700" b="1" dirty="0" err="1" smtClean="0"/>
              <a:t>بإختلاف</a:t>
            </a:r>
            <a:r>
              <a:rPr lang="ar-DZ" sz="6700" b="1" dirty="0" smtClean="0"/>
              <a:t> مستوى تقدير الذات؟</a:t>
            </a:r>
            <a:endParaRPr lang="fr-FR" sz="6700" b="1" dirty="0"/>
          </a:p>
          <a:p>
            <a:pPr algn="r" rtl="1"/>
            <a:r>
              <a:rPr lang="ar-DZ" sz="6700" b="1" dirty="0" smtClean="0"/>
              <a:t>_  </a:t>
            </a:r>
            <a:r>
              <a:rPr lang="ar-DZ" sz="6700" b="1" dirty="0"/>
              <a:t>هل </a:t>
            </a:r>
            <a:r>
              <a:rPr lang="ar-DZ" sz="6700" b="1" dirty="0" smtClean="0"/>
              <a:t>يختلف الرضا </a:t>
            </a:r>
            <a:r>
              <a:rPr lang="ar-DZ" sz="6700" b="1" dirty="0"/>
              <a:t>عن </a:t>
            </a:r>
            <a:r>
              <a:rPr lang="ar-DZ" sz="6700" b="1" dirty="0" smtClean="0"/>
              <a:t>الحياة لدى عينة من الطلبة </a:t>
            </a:r>
            <a:r>
              <a:rPr lang="ar-DZ" sz="6700" b="1" dirty="0" err="1" smtClean="0"/>
              <a:t>بإختلاف</a:t>
            </a:r>
            <a:r>
              <a:rPr lang="ar-DZ" sz="6700" b="1" dirty="0" smtClean="0"/>
              <a:t> </a:t>
            </a:r>
            <a:r>
              <a:rPr lang="ar-DZ" sz="6700" b="1" dirty="0" err="1" smtClean="0"/>
              <a:t>الجنس ؟</a:t>
            </a:r>
            <a:endParaRPr lang="fr-FR" sz="6700" b="1" dirty="0"/>
          </a:p>
          <a:p>
            <a:pPr algn="r" rtl="1"/>
            <a:r>
              <a:rPr lang="ar-DZ" sz="6700" b="1" dirty="0" smtClean="0"/>
              <a:t>_ هل يختلف الرضا عن الحياة لدى عينة من الطلبة </a:t>
            </a:r>
            <a:r>
              <a:rPr lang="ar-DZ" sz="6700" b="1" dirty="0" err="1" smtClean="0"/>
              <a:t>بإختلاف</a:t>
            </a:r>
            <a:r>
              <a:rPr lang="ar-DZ" sz="6700" b="1" dirty="0" smtClean="0"/>
              <a:t> مستوى تقدير الذات؟</a:t>
            </a:r>
            <a:endParaRPr lang="fr-FR" sz="6700" b="1" dirty="0"/>
          </a:p>
          <a:p>
            <a:pPr algn="r"/>
            <a:r>
              <a:rPr lang="ar-DZ" sz="3900" dirty="0" smtClean="0"/>
              <a:t>.</a:t>
            </a:r>
            <a:endParaRPr lang="fr-FR" sz="3900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10261438"/>
            <a:ext cx="11665498" cy="117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7297524" y="8749279"/>
            <a:ext cx="11506076" cy="17817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10672686"/>
            <a:ext cx="11472842" cy="8048353"/>
          </a:xfrm>
          <a:prstGeom prst="rect">
            <a:avLst/>
          </a:prstGeom>
        </p:spPr>
        <p:txBody>
          <a:bodyPr wrap="square" lIns="91432" tIns="45718" rIns="91432" bIns="45718">
            <a:spAutoFit/>
          </a:bodyPr>
          <a:lstStyle/>
          <a:p>
            <a:pPr algn="r" rtl="1"/>
            <a:endParaRPr lang="fr-FR" sz="6700" b="1" dirty="0" smtClean="0"/>
          </a:p>
          <a:p>
            <a:pPr algn="r" rtl="1"/>
            <a:r>
              <a:rPr lang="fr-FR" sz="6600" b="1" dirty="0" smtClean="0"/>
              <a:t>-  </a:t>
            </a:r>
            <a:r>
              <a:rPr lang="ar-DZ" sz="6600" b="1" dirty="0" smtClean="0"/>
              <a:t>تهدف </a:t>
            </a:r>
            <a:r>
              <a:rPr lang="ar-DZ" sz="6600" b="1" dirty="0"/>
              <a:t>إلى الكشف عن العلاقة </a:t>
            </a:r>
            <a:r>
              <a:rPr lang="ar-DZ" sz="6600" b="1" dirty="0" smtClean="0"/>
              <a:t>بين </a:t>
            </a:r>
            <a:r>
              <a:rPr lang="ar-DZ" sz="6600" b="1" dirty="0"/>
              <a:t>سمة التفاؤل / التشاؤم و الرضا </a:t>
            </a:r>
            <a:r>
              <a:rPr lang="ar-DZ" sz="6600" b="1" dirty="0" smtClean="0"/>
              <a:t>عن الحياة لدى طلبة الجامعة.</a:t>
            </a:r>
          </a:p>
          <a:p>
            <a:pPr algn="r" rtl="1"/>
            <a:r>
              <a:rPr lang="fr-FR" sz="6600" b="1" dirty="0" smtClean="0"/>
              <a:t>-  </a:t>
            </a:r>
            <a:r>
              <a:rPr lang="ar-DZ" sz="6600" b="1" dirty="0" smtClean="0"/>
              <a:t>الكشف عن العلاقة في ظل بعض </a:t>
            </a:r>
            <a:r>
              <a:rPr lang="ar-DZ" sz="6600" b="1" dirty="0" err="1" smtClean="0"/>
              <a:t>المتغبرات</a:t>
            </a:r>
            <a:r>
              <a:rPr lang="ar-DZ" sz="6600" b="1" dirty="0" smtClean="0"/>
              <a:t> </a:t>
            </a:r>
            <a:r>
              <a:rPr lang="ar-DZ" sz="6600" b="1" dirty="0" err="1" smtClean="0"/>
              <a:t>الوسيطية</a:t>
            </a:r>
            <a:r>
              <a:rPr lang="ar-DZ" sz="6600" b="1" dirty="0" smtClean="0"/>
              <a:t> </a:t>
            </a:r>
            <a:r>
              <a:rPr lang="fr-FR" sz="6600" b="1" dirty="0" smtClean="0"/>
              <a:t> </a:t>
            </a:r>
            <a:r>
              <a:rPr lang="ar-DZ" sz="6600" b="1" dirty="0" smtClean="0"/>
              <a:t>كالجنس </a:t>
            </a:r>
            <a:r>
              <a:rPr lang="ar-DZ" sz="6600" b="1" dirty="0" err="1" smtClean="0"/>
              <a:t>و</a:t>
            </a:r>
            <a:r>
              <a:rPr lang="ar-DZ" sz="6600" b="1" dirty="0" smtClean="0"/>
              <a:t> تقدير الذات.</a:t>
            </a:r>
          </a:p>
          <a:p>
            <a:pPr algn="r" rtl="1"/>
            <a:endParaRPr lang="fr-FR" sz="5400" b="1" dirty="0"/>
          </a:p>
        </p:txBody>
      </p:sp>
      <p:sp>
        <p:nvSpPr>
          <p:cNvPr id="6" name="Rectangle 5"/>
          <p:cNvSpPr/>
          <p:nvPr/>
        </p:nvSpPr>
        <p:spPr>
          <a:xfrm>
            <a:off x="5757802" y="0"/>
            <a:ext cx="14430476" cy="2416042"/>
          </a:xfrm>
          <a:prstGeom prst="rect">
            <a:avLst/>
          </a:prstGeom>
        </p:spPr>
        <p:txBody>
          <a:bodyPr wrap="square" lIns="91432" tIns="45718" rIns="91432" bIns="45718">
            <a:spAutoFit/>
          </a:bodyPr>
          <a:lstStyle/>
          <a:p>
            <a:pPr lvl="0" algn="ctr" rtl="1"/>
            <a:r>
              <a:rPr lang="ar-DZ" sz="7900" b="1" dirty="0"/>
              <a:t>كلية </a:t>
            </a:r>
            <a:r>
              <a:rPr lang="ar-DZ" sz="7900" b="1" dirty="0" smtClean="0"/>
              <a:t> العلوم الإنسانية </a:t>
            </a:r>
            <a:r>
              <a:rPr lang="ar-DZ" sz="7900" b="1" dirty="0" err="1" smtClean="0"/>
              <a:t>و</a:t>
            </a:r>
            <a:r>
              <a:rPr lang="ar-DZ" sz="7900" b="1" dirty="0" smtClean="0"/>
              <a:t> </a:t>
            </a:r>
            <a:r>
              <a:rPr lang="ar-DZ" sz="7900" b="1" dirty="0" err="1" smtClean="0"/>
              <a:t>الإجتماعية</a:t>
            </a:r>
            <a:r>
              <a:rPr lang="ar-DZ" sz="7900" b="1" dirty="0" smtClean="0"/>
              <a:t> </a:t>
            </a:r>
          </a:p>
          <a:p>
            <a:pPr lvl="0" algn="ctr" rtl="1"/>
            <a:r>
              <a:rPr lang="ar-DZ" sz="6600" b="1" dirty="0" smtClean="0"/>
              <a:t>قسم علم النفس </a:t>
            </a:r>
            <a:r>
              <a:rPr lang="ar-DZ" sz="6600" b="1" dirty="0" err="1" smtClean="0"/>
              <a:t>و</a:t>
            </a:r>
            <a:r>
              <a:rPr lang="ar-DZ" sz="6600" b="1" dirty="0" smtClean="0"/>
              <a:t> علوم التربية</a:t>
            </a:r>
            <a:endParaRPr lang="fr-FR" sz="6600" b="1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4214" y="0"/>
            <a:ext cx="6849386" cy="4556488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7" name="Rectangle 6"/>
          <p:cNvSpPr/>
          <p:nvPr/>
        </p:nvSpPr>
        <p:spPr>
          <a:xfrm>
            <a:off x="20474030" y="1099994"/>
            <a:ext cx="7488832" cy="2816152"/>
          </a:xfrm>
          <a:prstGeom prst="rect">
            <a:avLst/>
          </a:prstGeom>
        </p:spPr>
        <p:txBody>
          <a:bodyPr wrap="square" lIns="91432" tIns="45718" rIns="91432" bIns="45718">
            <a:spAutoFit/>
          </a:bodyPr>
          <a:lstStyle/>
          <a:p>
            <a:pPr algn="r"/>
            <a:r>
              <a:rPr lang="ar-DZ" sz="5900" b="1" dirty="0"/>
              <a:t>الطالبة </a:t>
            </a:r>
            <a:r>
              <a:rPr lang="ar-DZ" sz="5900" b="1" dirty="0" smtClean="0"/>
              <a:t>: نهدي سعاد</a:t>
            </a:r>
            <a:endParaRPr lang="fr-FR" sz="5900" b="1" dirty="0"/>
          </a:p>
          <a:p>
            <a:pPr algn="r"/>
            <a:r>
              <a:rPr lang="ar-DZ" sz="5900" b="1" dirty="0"/>
              <a:t>تحت إشراف الاساتذة: </a:t>
            </a:r>
            <a:endParaRPr lang="ar-DZ" sz="5900" b="1" dirty="0" smtClean="0"/>
          </a:p>
          <a:p>
            <a:pPr algn="r"/>
            <a:r>
              <a:rPr lang="ar-DZ" sz="5900" b="1" dirty="0" smtClean="0"/>
              <a:t>      </a:t>
            </a:r>
            <a:r>
              <a:rPr lang="ar-DZ" sz="5900" b="1" dirty="0" err="1" smtClean="0"/>
              <a:t>زكري</a:t>
            </a:r>
            <a:r>
              <a:rPr lang="ar-DZ" sz="5900" b="1" dirty="0" smtClean="0"/>
              <a:t> </a:t>
            </a:r>
            <a:r>
              <a:rPr lang="ar-DZ" sz="5900" b="1" dirty="0"/>
              <a:t>نرجس</a:t>
            </a:r>
            <a:endParaRPr lang="fr-FR" sz="5900" b="1" dirty="0"/>
          </a:p>
        </p:txBody>
      </p:sp>
      <p:sp>
        <p:nvSpPr>
          <p:cNvPr id="25" name="Rectangle 24"/>
          <p:cNvSpPr/>
          <p:nvPr/>
        </p:nvSpPr>
        <p:spPr>
          <a:xfrm>
            <a:off x="432249" y="28817938"/>
            <a:ext cx="11040593" cy="13711442"/>
          </a:xfrm>
          <a:prstGeom prst="rect">
            <a:avLst/>
          </a:prstGeom>
        </p:spPr>
        <p:txBody>
          <a:bodyPr wrap="square" lIns="91432" tIns="45718" rIns="91432" bIns="45718">
            <a:spAutoFit/>
          </a:bodyPr>
          <a:lstStyle/>
          <a:p>
            <a:pPr algn="r" rtl="1"/>
            <a:r>
              <a:rPr lang="ar-DZ" sz="5900" b="1" dirty="0" smtClean="0">
                <a:solidFill>
                  <a:srgbClr val="C00000"/>
                </a:solidFill>
              </a:rPr>
              <a:t>عينة الدراسة</a:t>
            </a:r>
            <a:r>
              <a:rPr lang="ar-DZ" sz="5900" b="1" dirty="0" smtClean="0"/>
              <a:t>: </a:t>
            </a:r>
            <a:r>
              <a:rPr lang="ar-DZ" sz="5900" b="1" dirty="0" err="1" smtClean="0"/>
              <a:t>إعتمدت</a:t>
            </a:r>
            <a:r>
              <a:rPr lang="ar-DZ" sz="5900" b="1" dirty="0" smtClean="0"/>
              <a:t> على 200 طالب و طالبة من كلية العلوم </a:t>
            </a:r>
            <a:r>
              <a:rPr lang="ar-DZ" sz="5900" b="1" dirty="0" err="1" smtClean="0"/>
              <a:t>الإجتماعية.</a:t>
            </a:r>
            <a:endParaRPr lang="fr-FR" sz="5900" b="1" dirty="0" smtClean="0"/>
          </a:p>
          <a:p>
            <a:pPr algn="r" rtl="1"/>
            <a:r>
              <a:rPr lang="ar-SA" sz="5900" b="1" dirty="0" smtClean="0">
                <a:solidFill>
                  <a:srgbClr val="C00000"/>
                </a:solidFill>
              </a:rPr>
              <a:t>المنهج و أدوات جمع البيانات:</a:t>
            </a:r>
            <a:endParaRPr lang="fr-FR" sz="5900" b="1" dirty="0" smtClean="0">
              <a:solidFill>
                <a:srgbClr val="C00000"/>
              </a:solidFill>
            </a:endParaRPr>
          </a:p>
          <a:p>
            <a:pPr algn="r" rtl="1"/>
            <a:r>
              <a:rPr lang="ar-SA" sz="5900" b="1" dirty="0" err="1" smtClean="0"/>
              <a:t>إعتمدت</a:t>
            </a:r>
            <a:r>
              <a:rPr lang="ar-SA" sz="5900" b="1" dirty="0" smtClean="0"/>
              <a:t> الدراسة على المنهج الوصفي </a:t>
            </a:r>
            <a:r>
              <a:rPr lang="ar-SA" sz="5900" b="1" dirty="0" err="1" smtClean="0"/>
              <a:t>الإرتباطي</a:t>
            </a:r>
            <a:r>
              <a:rPr lang="ar-SA" sz="5900" b="1" dirty="0" smtClean="0"/>
              <a:t> في الكشف عن العلاقة </a:t>
            </a:r>
            <a:r>
              <a:rPr lang="ar-SA" sz="5900" b="1" dirty="0" err="1" smtClean="0"/>
              <a:t>الإرتباطية</a:t>
            </a:r>
            <a:r>
              <a:rPr lang="ar-SA" sz="5900" b="1" dirty="0" smtClean="0"/>
              <a:t> بين </a:t>
            </a:r>
            <a:r>
              <a:rPr lang="ar-DZ" sz="5900" b="1" dirty="0" smtClean="0"/>
              <a:t> متغيرات الدراسة</a:t>
            </a:r>
            <a:r>
              <a:rPr lang="ar-SA" sz="5900" b="1" dirty="0" smtClean="0"/>
              <a:t>، و </a:t>
            </a:r>
            <a:r>
              <a:rPr lang="ar-SA" sz="5900" b="1" dirty="0" err="1" smtClean="0"/>
              <a:t>إستخدمت</a:t>
            </a:r>
            <a:r>
              <a:rPr lang="ar-SA" sz="5900" b="1" dirty="0" smtClean="0"/>
              <a:t> </a:t>
            </a:r>
            <a:r>
              <a:rPr lang="ar-DZ" sz="5900" b="1" dirty="0" smtClean="0"/>
              <a:t>3 أدوات </a:t>
            </a:r>
            <a:r>
              <a:rPr lang="ar-SA" sz="5900" b="1" dirty="0" smtClean="0"/>
              <a:t>لجمع الب</a:t>
            </a:r>
            <a:r>
              <a:rPr lang="ar-DZ" sz="5900" b="1" dirty="0" smtClean="0"/>
              <a:t>ي</a:t>
            </a:r>
            <a:r>
              <a:rPr lang="ar-SA" sz="5900" b="1" dirty="0" smtClean="0"/>
              <a:t>انات  و هم</a:t>
            </a:r>
            <a:r>
              <a:rPr lang="ar-DZ" sz="5900" b="1" dirty="0" smtClean="0"/>
              <a:t> </a:t>
            </a:r>
            <a:r>
              <a:rPr lang="ar-SA" sz="5900" b="1" dirty="0" smtClean="0"/>
              <a:t>مقياس الرضا عن الحياة و مقياس التفاؤل و التشاؤم </a:t>
            </a:r>
            <a:r>
              <a:rPr lang="ar-DZ" sz="5900" b="1" dirty="0" smtClean="0"/>
              <a:t>و مقياس تقدير الذات</a:t>
            </a:r>
            <a:r>
              <a:rPr lang="ar-SA" sz="5900" b="1" dirty="0" smtClean="0"/>
              <a:t>، أين تم التأكد من صدقها و ثبات نتائجها في الدراسة </a:t>
            </a:r>
            <a:r>
              <a:rPr lang="ar-SA" sz="5900" b="1" dirty="0" err="1" smtClean="0"/>
              <a:t>الإستطلاعية</a:t>
            </a:r>
            <a:r>
              <a:rPr lang="ar-SA" sz="5900" b="1" dirty="0" smtClean="0"/>
              <a:t> أجريت على عينة متكونة من 30 طالب و طالبة.</a:t>
            </a:r>
            <a:endParaRPr lang="fr-FR" sz="5900" b="1" dirty="0" smtClean="0"/>
          </a:p>
          <a:p>
            <a:pPr algn="r" rtl="1"/>
            <a:r>
              <a:rPr lang="ar-SA" sz="5900" b="1" dirty="0" smtClean="0"/>
              <a:t>- </a:t>
            </a:r>
            <a:r>
              <a:rPr lang="ar-SA" sz="5900" b="1" dirty="0" smtClean="0">
                <a:solidFill>
                  <a:srgbClr val="C00000"/>
                </a:solidFill>
              </a:rPr>
              <a:t>الأساليب الإحصائية:</a:t>
            </a:r>
            <a:r>
              <a:rPr lang="ar-SA" sz="5900" b="1" dirty="0" smtClean="0"/>
              <a:t>معالجة الفرضية العامة  بمعامل </a:t>
            </a:r>
            <a:r>
              <a:rPr lang="ar-SA" sz="5900" b="1" dirty="0" err="1" smtClean="0"/>
              <a:t>الإرتباط</a:t>
            </a:r>
            <a:r>
              <a:rPr lang="ar-DZ" sz="5900" b="1" dirty="0" smtClean="0"/>
              <a:t> </a:t>
            </a:r>
            <a:r>
              <a:rPr lang="ar-SA" sz="5900" b="1" dirty="0" smtClean="0"/>
              <a:t> </a:t>
            </a:r>
            <a:r>
              <a:rPr lang="ar-SA" sz="5900" b="1" dirty="0" err="1" smtClean="0"/>
              <a:t>بيرسون</a:t>
            </a:r>
            <a:r>
              <a:rPr lang="ar-SA" sz="5900" b="1" dirty="0" smtClean="0"/>
              <a:t>، الفرضيات الجزئية </a:t>
            </a:r>
            <a:r>
              <a:rPr lang="en-US" sz="5900" b="1" dirty="0" smtClean="0"/>
              <a:t>t test</a:t>
            </a:r>
            <a:r>
              <a:rPr lang="ar-SA" sz="5900" b="1" dirty="0" err="1" smtClean="0"/>
              <a:t>.</a:t>
            </a:r>
            <a:endParaRPr lang="fr-FR" sz="5900" b="1" dirty="0" smtClean="0"/>
          </a:p>
          <a:p>
            <a:pPr algn="r" rtl="1"/>
            <a:endParaRPr lang="fr-FR" sz="5900" b="1" dirty="0" smtClean="0"/>
          </a:p>
        </p:txBody>
      </p:sp>
      <p:sp>
        <p:nvSpPr>
          <p:cNvPr id="27" name="Rectangle 26"/>
          <p:cNvSpPr/>
          <p:nvPr/>
        </p:nvSpPr>
        <p:spPr>
          <a:xfrm>
            <a:off x="17402196" y="9101050"/>
            <a:ext cx="10811204" cy="16435264"/>
          </a:xfrm>
          <a:prstGeom prst="rect">
            <a:avLst/>
          </a:prstGeom>
        </p:spPr>
        <p:txBody>
          <a:bodyPr wrap="square" lIns="91432" tIns="45718" rIns="91432" bIns="45718">
            <a:spAutoFit/>
          </a:bodyPr>
          <a:lstStyle/>
          <a:p>
            <a:pPr algn="r" rtl="1"/>
            <a:r>
              <a:rPr lang="ar-SA" sz="5500" b="1" dirty="0" smtClean="0"/>
              <a:t>تعتبر المرحلة </a:t>
            </a:r>
            <a:r>
              <a:rPr lang="ar-SA" sz="5900" b="1" dirty="0" smtClean="0"/>
              <a:t>الجامعية من </a:t>
            </a:r>
            <a:r>
              <a:rPr lang="ar-DZ" sz="5900" b="1" dirty="0" smtClean="0"/>
              <a:t>المراحل </a:t>
            </a:r>
            <a:r>
              <a:rPr lang="ar-SA" sz="5900" b="1" dirty="0" smtClean="0"/>
              <a:t>المفصلية في حياة الفرد التي تحدد شكل حياته المستقبلية، والحياة الجامعية بجوانبها المتعددة قد تكون من إحدى مصادر الضغوط التي يتعرض لها الطلاب</a:t>
            </a:r>
            <a:r>
              <a:rPr lang="ar-DZ" sz="5900" b="1" dirty="0" smtClean="0"/>
              <a:t> و </a:t>
            </a:r>
            <a:r>
              <a:rPr lang="ar-SA" sz="5900" b="1" dirty="0" smtClean="0"/>
              <a:t> بالتالي انخفاض مستوى الإحساس</a:t>
            </a:r>
            <a:r>
              <a:rPr lang="ar-DZ" sz="5900" b="1" dirty="0" smtClean="0"/>
              <a:t>هم </a:t>
            </a:r>
            <a:r>
              <a:rPr lang="ar-SA" sz="5900" b="1" dirty="0" smtClean="0"/>
              <a:t> </a:t>
            </a:r>
            <a:r>
              <a:rPr lang="ar-DZ" sz="5900" b="1" dirty="0" smtClean="0"/>
              <a:t>ب</a:t>
            </a:r>
            <a:r>
              <a:rPr lang="ar-SA" sz="5900" b="1" dirty="0" smtClean="0"/>
              <a:t>الرضا عن</a:t>
            </a:r>
            <a:r>
              <a:rPr lang="ar-DZ" sz="5900" b="1" dirty="0" smtClean="0"/>
              <a:t> </a:t>
            </a:r>
            <a:r>
              <a:rPr lang="ar-SA" sz="5900" b="1" dirty="0" smtClean="0"/>
              <a:t>حيا</a:t>
            </a:r>
            <a:r>
              <a:rPr lang="ar-DZ" sz="5900" b="1" dirty="0" smtClean="0"/>
              <a:t>تهم </a:t>
            </a:r>
            <a:r>
              <a:rPr lang="ar-SA" sz="5900" b="1" dirty="0" smtClean="0"/>
              <a:t> </a:t>
            </a:r>
            <a:r>
              <a:rPr lang="ar-DZ" sz="5900" b="1" dirty="0" smtClean="0"/>
              <a:t>يشعرهم  بالتشاؤم وأنهم لا يستطيعون أن يحققوا أهدافهم ، و </a:t>
            </a:r>
            <a:r>
              <a:rPr lang="ar-DZ" sz="5900" b="1" dirty="0" err="1" smtClean="0"/>
              <a:t>يالتالي</a:t>
            </a:r>
            <a:r>
              <a:rPr lang="ar-DZ" sz="5900" b="1" dirty="0" smtClean="0"/>
              <a:t> يشعرون باليأس </a:t>
            </a:r>
            <a:r>
              <a:rPr lang="ar-DZ" sz="5900" b="1" smtClean="0"/>
              <a:t>والإحباط </a:t>
            </a:r>
            <a:r>
              <a:rPr lang="ar-DZ" sz="5900" b="1" smtClean="0"/>
              <a:t>، </a:t>
            </a:r>
            <a:r>
              <a:rPr lang="ar-DZ" sz="5900" b="1" smtClean="0"/>
              <a:t>مما </a:t>
            </a:r>
            <a:r>
              <a:rPr lang="ar-DZ" sz="5900" b="1" dirty="0" smtClean="0"/>
              <a:t>قد يؤدي إلي اضطرابهم</a:t>
            </a:r>
            <a:r>
              <a:rPr lang="fr-FR" sz="5900" b="1" dirty="0" smtClean="0"/>
              <a:t>. </a:t>
            </a:r>
            <a:r>
              <a:rPr lang="ar-DZ" sz="5900" b="1" dirty="0" smtClean="0"/>
              <a:t>أما </a:t>
            </a:r>
            <a:r>
              <a:rPr lang="ar-SA" sz="5900" b="1" dirty="0" smtClean="0"/>
              <a:t>الرضا عن الحياة </a:t>
            </a:r>
            <a:r>
              <a:rPr lang="ar-DZ" sz="5900" b="1" dirty="0" smtClean="0"/>
              <a:t>فانه يعد </a:t>
            </a:r>
            <a:r>
              <a:rPr lang="ar-SA" sz="5900" b="1" dirty="0" smtClean="0"/>
              <a:t>عاملاً أساسياً في توافق</a:t>
            </a:r>
            <a:r>
              <a:rPr lang="ar-DZ" sz="5900" b="1" dirty="0" smtClean="0"/>
              <a:t>هم</a:t>
            </a:r>
            <a:r>
              <a:rPr lang="ar-SA" sz="5900" b="1" dirty="0" smtClean="0"/>
              <a:t> </a:t>
            </a:r>
            <a:r>
              <a:rPr lang="ar-SA" sz="5900" b="1" dirty="0" err="1" smtClean="0"/>
              <a:t>النفسي،</a:t>
            </a:r>
            <a:r>
              <a:rPr lang="ar-SA" sz="5900" b="1" dirty="0" smtClean="0"/>
              <a:t> </a:t>
            </a:r>
            <a:r>
              <a:rPr lang="ar-DZ" sz="5900" b="1" dirty="0" smtClean="0"/>
              <a:t>و شعورهم بالرضا عن الذات، </a:t>
            </a:r>
            <a:r>
              <a:rPr lang="ar-DZ" sz="5900" b="1" dirty="0" err="1" smtClean="0"/>
              <a:t>و</a:t>
            </a:r>
            <a:r>
              <a:rPr lang="ar-DZ" sz="5900" b="1" dirty="0" smtClean="0"/>
              <a:t> </a:t>
            </a:r>
            <a:r>
              <a:rPr lang="ar-SA" sz="5900" b="1" dirty="0" smtClean="0"/>
              <a:t>بالتالي </a:t>
            </a:r>
            <a:r>
              <a:rPr lang="ar-DZ" sz="5900" b="1" dirty="0" smtClean="0"/>
              <a:t>يشعرون بالتفاؤل وبأنهم يستطيعون أن يحققوا أهدافهم ، كما يحفزهم علي أن يقبلوا علي الحياة بهمة ومثابرة ، ويضعوا في اعتبارهم احتمالات النجاح.  </a:t>
            </a:r>
          </a:p>
          <a:p>
            <a:pPr algn="r" rtl="1"/>
            <a:r>
              <a:rPr lang="ar-DZ" sz="5900" b="1" dirty="0" smtClean="0"/>
              <a:t>لذلك </a:t>
            </a:r>
            <a:r>
              <a:rPr lang="ar-DZ" sz="5900" b="1" dirty="0" err="1" smtClean="0"/>
              <a:t>إرتأت</a:t>
            </a:r>
            <a:r>
              <a:rPr lang="ar-DZ" sz="5900" b="1" dirty="0" smtClean="0"/>
              <a:t> الباحثة القيام بهذه الدراسة على طلبة الجامعة </a:t>
            </a:r>
            <a:r>
              <a:rPr lang="ar-DZ" sz="5900" b="1" dirty="0" err="1" smtClean="0"/>
              <a:t>بهف</a:t>
            </a:r>
            <a:r>
              <a:rPr lang="ar-DZ" sz="5900" b="1" dirty="0" smtClean="0"/>
              <a:t> الكشف  عن العلاقة بين سمة </a:t>
            </a:r>
            <a:r>
              <a:rPr lang="ar-DZ" sz="5900" b="1" dirty="0" err="1" smtClean="0"/>
              <a:t>التفاؤل </a:t>
            </a:r>
            <a:r>
              <a:rPr lang="ar-DZ" sz="5900" b="1" dirty="0" smtClean="0"/>
              <a:t>/ التشاؤم و الرضا عن الحياة.</a:t>
            </a:r>
            <a:endParaRPr lang="fr-FR" sz="5900" b="1" dirty="0" smtClean="0"/>
          </a:p>
        </p:txBody>
      </p:sp>
      <p:pic>
        <p:nvPicPr>
          <p:cNvPr id="29" name="Picture 25" descr="نتيجة بحث الصور عن سمة التشاؤم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09515" y="32295895"/>
            <a:ext cx="3792420" cy="996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4" descr="نتيجة بحث الصور عن الرضا عن الحياة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53533" y="12529697"/>
            <a:ext cx="4896545" cy="756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à coins arrondis 22"/>
          <p:cNvSpPr/>
          <p:nvPr/>
        </p:nvSpPr>
        <p:spPr>
          <a:xfrm>
            <a:off x="3186034" y="3100258"/>
            <a:ext cx="19574012" cy="392909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DZ" sz="11500" dirty="0" smtClean="0">
                <a:latin typeface="Arial" pitchFamily="34" charset="0"/>
                <a:cs typeface="Arial" pitchFamily="34" charset="0"/>
              </a:rPr>
              <a:t>سمة التفاؤل /</a:t>
            </a:r>
            <a:r>
              <a:rPr lang="ar-DZ" sz="11500" smtClean="0">
                <a:latin typeface="Arial" pitchFamily="34" charset="0"/>
                <a:cs typeface="Arial" pitchFamily="34" charset="0"/>
              </a:rPr>
              <a:t>التشاؤم وعلاقتها </a:t>
            </a:r>
            <a:r>
              <a:rPr lang="ar-DZ" sz="11500" dirty="0" smtClean="0">
                <a:latin typeface="Arial" pitchFamily="34" charset="0"/>
                <a:cs typeface="Arial" pitchFamily="34" charset="0"/>
              </a:rPr>
              <a:t>بالرضا </a:t>
            </a:r>
            <a:r>
              <a:rPr lang="fr-FR" sz="115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ar-DZ" sz="11500" dirty="0" smtClean="0">
                <a:latin typeface="Arial" pitchFamily="34" charset="0"/>
                <a:cs typeface="Arial" pitchFamily="34" charset="0"/>
              </a:rPr>
              <a:t>عن الحياة لدى طلبة الجامعة</a:t>
            </a:r>
            <a:endParaRPr lang="ar-DZ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Diapositive 1&quot;/&gt;&lt;property id=&quot;20307&quot; value=&quot;256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Origin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1056</TotalTime>
  <Words>378</Words>
  <Application>Microsoft Office PowerPoint</Application>
  <PresentationFormat>Personnalisé</PresentationFormat>
  <Paragraphs>29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Promenade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hp</dc:creator>
  <cp:lastModifiedBy>mabroke</cp:lastModifiedBy>
  <cp:revision>119</cp:revision>
  <dcterms:created xsi:type="dcterms:W3CDTF">2014-04-16T09:22:23Z</dcterms:created>
  <dcterms:modified xsi:type="dcterms:W3CDTF">2015-03-04T09:57:37Z</dcterms:modified>
</cp:coreProperties>
</file>