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wmf" ContentType="image/x-w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5213" cy="42803763"/>
  <p:notesSz cx="6715125" cy="923925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+mn-cs"/>
      </a:defRPr>
    </a:lvl1pPr>
    <a:lvl2pPr marL="434980" algn="ctr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+mn-cs"/>
      </a:defRPr>
    </a:lvl2pPr>
    <a:lvl3pPr marL="869960" algn="ctr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+mn-cs"/>
      </a:defRPr>
    </a:lvl3pPr>
    <a:lvl4pPr marL="1304940" algn="ctr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+mn-cs"/>
      </a:defRPr>
    </a:lvl4pPr>
    <a:lvl5pPr marL="1739920" algn="ctr" rtl="0" fontAlgn="base">
      <a:spcBef>
        <a:spcPct val="0"/>
      </a:spcBef>
      <a:spcAft>
        <a:spcPct val="0"/>
      </a:spcAft>
      <a:defRPr sz="8200" kern="1200">
        <a:solidFill>
          <a:schemeClr val="tx1"/>
        </a:solidFill>
        <a:latin typeface="Arial" charset="0"/>
        <a:ea typeface="+mn-ea"/>
        <a:cs typeface="+mn-cs"/>
      </a:defRPr>
    </a:lvl5pPr>
    <a:lvl6pPr marL="2174900" algn="l" defTabSz="86996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+mn-cs"/>
      </a:defRPr>
    </a:lvl6pPr>
    <a:lvl7pPr marL="2609880" algn="l" defTabSz="86996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+mn-cs"/>
      </a:defRPr>
    </a:lvl7pPr>
    <a:lvl8pPr marL="3044861" algn="l" defTabSz="86996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+mn-cs"/>
      </a:defRPr>
    </a:lvl8pPr>
    <a:lvl9pPr marL="3479841" algn="l" defTabSz="869960" rtl="0" eaLnBrk="1" latinLnBrk="0" hangingPunct="1">
      <a:defRPr sz="8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288">
          <p15:clr>
            <a:srgbClr val="A4A3A4"/>
          </p15:clr>
        </p15:guide>
        <p15:guide id="2" orient="horz" pos="26261">
          <p15:clr>
            <a:srgbClr val="A4A3A4"/>
          </p15:clr>
        </p15:guide>
        <p15:guide id="3" orient="horz" pos="2793">
          <p15:clr>
            <a:srgbClr val="A4A3A4"/>
          </p15:clr>
        </p15:guide>
        <p15:guide id="4" pos="9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FF99"/>
    <a:srgbClr val="CCFFCC"/>
    <a:srgbClr val="FFCCFF"/>
    <a:srgbClr val="CCFF66"/>
    <a:srgbClr val="FFCCCC"/>
    <a:srgbClr val="CCFFFF"/>
    <a:srgbClr val="FFFFFF"/>
    <a:srgbClr val="0046D2"/>
    <a:srgbClr val="CCECFF"/>
    <a:srgbClr val="66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-846" y="5196"/>
      </p:cViewPr>
      <p:guideLst>
        <p:guide orient="horz" pos="6288"/>
        <p:guide orient="horz" pos="26261"/>
        <p:guide orient="horz" pos="2793"/>
        <p:guide pos="9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ar-DZ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ar-DZ" sz="1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حصيلة</a:t>
            </a:r>
            <a:r>
              <a:rPr lang="ar-DZ" sz="1400" b="1" cap="all" spc="0" baseline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السلف الممنوحة</a:t>
            </a:r>
            <a:r>
              <a:rPr lang="ar-DZ" sz="1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حسب</a:t>
            </a:r>
            <a:r>
              <a:rPr lang="ar-DZ" sz="1400" b="1" cap="all" spc="0" baseline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قطاعات النشاط 2010 </a:t>
            </a:r>
            <a:endParaRPr lang="en-US" sz="1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1475065616797921"/>
          <c:y val="0.19804828450497847"/>
          <c:w val="0.48538011695906691"/>
          <c:h val="0.68183159537490301"/>
        </c:manualLayout>
      </c:layout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Colonne1</c:v>
                </c:pt>
              </c:strCache>
            </c:strRef>
          </c:tx>
          <c:dLbls>
            <c:dLbl>
              <c:idx val="0"/>
              <c:layout>
                <c:manualLayout>
                  <c:x val="-4.4424832092363094E-2"/>
                  <c:y val="-2.5552954529332483E-2"/>
                </c:manualLayout>
              </c:layout>
              <c:tx>
                <c:rich>
                  <a:bodyPr/>
                  <a:lstStyle/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12214</a:t>
                    </a:r>
                  </a:p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6%</a:t>
                    </a:r>
                  </a:p>
                </c:rich>
              </c:tx>
              <c:spPr/>
              <c:dLblPos val="bestFit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49155</a:t>
                    </a:r>
                  </a:p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25%</a:t>
                    </a:r>
                  </a:p>
                </c:rich>
              </c:tx>
              <c:spPr/>
              <c:dLblPos val="bestFit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37894</a:t>
                    </a:r>
                  </a:p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19%</a:t>
                    </a:r>
                  </a:p>
                </c:rich>
              </c:tx>
              <c:spPr/>
              <c:dLblPos val="bestFit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55865</a:t>
                    </a:r>
                  </a:p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29%</a:t>
                    </a:r>
                  </a:p>
                </c:rich>
              </c:tx>
              <c:spPr/>
              <c:dLblPos val="bestFit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41932</a:t>
                    </a:r>
                  </a:p>
                  <a:p>
                    <a:pPr>
                      <a:defRPr sz="998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999" b="0" i="0" strike="noStrike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21%</a:t>
                    </a:r>
                  </a:p>
                </c:rich>
              </c:tx>
              <c:spPr/>
              <c:dLblPos val="bestFit"/>
            </c:dLbl>
            <c:showVal val="1"/>
            <c:showLeaderLines val="1"/>
          </c:dLbls>
          <c:cat>
            <c:strRef>
              <c:f>Feuil1!$A$2:$A$6</c:f>
              <c:strCache>
                <c:ptCount val="5"/>
                <c:pt idx="0">
                  <c:v>البناء و س ع </c:v>
                </c:pt>
                <c:pt idx="1">
                  <c:v>الصناعة </c:v>
                </c:pt>
                <c:pt idx="2">
                  <c:v>الفلاحة </c:v>
                </c:pt>
                <c:pt idx="3">
                  <c:v>الصناعات التقليدية </c:v>
                </c:pt>
                <c:pt idx="4">
                  <c:v>الخدمات </c:v>
                </c:pt>
              </c:strCache>
            </c:strRef>
          </c:cat>
          <c:val>
            <c:numRef>
              <c:f>Feuil1!$B$2:$B$6</c:f>
              <c:numCache>
                <c:formatCode>0%</c:formatCode>
                <c:ptCount val="5"/>
                <c:pt idx="0">
                  <c:v>6.0000000000000081E-2</c:v>
                </c:pt>
                <c:pt idx="1">
                  <c:v>0.25</c:v>
                </c:pt>
                <c:pt idx="2">
                  <c:v>0.19000000000000011</c:v>
                </c:pt>
                <c:pt idx="3">
                  <c:v>0.29000000000000031</c:v>
                </c:pt>
                <c:pt idx="4">
                  <c:v>0.21000000000000021</c:v>
                </c:pt>
              </c:numCache>
            </c:numRef>
          </c:val>
        </c:ser>
      </c:pie3DChart>
      <c:spPr>
        <a:noFill/>
        <a:ln w="25363">
          <a:noFill/>
        </a:ln>
      </c:spPr>
    </c:plotArea>
    <c:legend>
      <c:legendPos val="r"/>
      <c:layout>
        <c:manualLayout>
          <c:xMode val="edge"/>
          <c:yMode val="edge"/>
          <c:x val="0.66081879951921962"/>
          <c:y val="0.23066557718021088"/>
          <c:w val="0.30409367053417391"/>
          <c:h val="0.44842816817709202"/>
        </c:manualLayout>
      </c:layout>
      <c:txPr>
        <a:bodyPr/>
        <a:lstStyle/>
        <a:p>
          <a:pPr>
            <a:defRPr sz="799"/>
          </a:pPr>
          <a:endParaRPr lang="ar-DZ"/>
        </a:p>
      </c:txPr>
    </c:legend>
    <c:plotVisOnly val="1"/>
    <c:dispBlanksAs val="zero"/>
  </c:chart>
  <c:spPr>
    <a:noFill/>
    <a:ln>
      <a:noFill/>
    </a:ln>
  </c:sp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D66E6C-58E2-460B-8540-E44CEFB8FB75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C87B792-2215-4DCA-A985-9773278CCE57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1"/>
          <a:r>
            <a:rPr lang="ar-DZ" sz="3200" b="1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rPr>
            <a:t>الفصل الأول</a:t>
          </a:r>
          <a:endParaRPr lang="ar-SA" sz="3200" b="1" cap="none" spc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  <a:reflection blurRad="6350" stA="55000" endA="50" endPos="85000" dir="5400000" sy="-100000" algn="bl" rotWithShape="0"/>
            </a:effectLst>
          </a:endParaRPr>
        </a:p>
      </dgm:t>
    </dgm:pt>
    <dgm:pt modelId="{34021569-791D-4762-9AA5-6118493E8466}" type="parTrans" cxnId="{EA7437B3-499B-421F-A758-5C9F14138C4C}">
      <dgm:prSet/>
      <dgm:spPr/>
      <dgm:t>
        <a:bodyPr/>
        <a:lstStyle/>
        <a:p>
          <a:pPr rtl="1"/>
          <a:endParaRPr lang="ar-SA"/>
        </a:p>
      </dgm:t>
    </dgm:pt>
    <dgm:pt modelId="{3257AE62-FED9-4149-BEBA-10901429B1B8}" type="sibTrans" cxnId="{EA7437B3-499B-421F-A758-5C9F14138C4C}">
      <dgm:prSet/>
      <dgm:spPr/>
      <dgm:t>
        <a:bodyPr/>
        <a:lstStyle/>
        <a:p>
          <a:pPr rtl="1"/>
          <a:endParaRPr lang="ar-SA"/>
        </a:p>
      </dgm:t>
    </dgm:pt>
    <dgm:pt modelId="{8772B18A-A791-409C-9A31-6089ACE78D7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1"/>
          <a:r>
            <a:rPr lang="ar-DZ" sz="3200" b="1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r="5400000" sy="-100000" algn="bl" rotWithShape="0"/>
              </a:effectLst>
            </a:rPr>
            <a:t>الفصل الثاني</a:t>
          </a:r>
          <a:endParaRPr lang="ar-SA" sz="3200" b="1" cap="none" spc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  <a:reflection blurRad="6350" stA="55000" endA="50" endPos="85000" dir="5400000" sy="-100000" algn="bl" rotWithShape="0"/>
            </a:effectLst>
          </a:endParaRPr>
        </a:p>
      </dgm:t>
    </dgm:pt>
    <dgm:pt modelId="{4C034A78-0459-4428-A47E-C8E0D6CD3E85}" type="parTrans" cxnId="{3E88BCC6-0719-4593-BC93-ABA917CEB006}">
      <dgm:prSet/>
      <dgm:spPr/>
      <dgm:t>
        <a:bodyPr/>
        <a:lstStyle/>
        <a:p>
          <a:pPr rtl="1"/>
          <a:endParaRPr lang="ar-SA"/>
        </a:p>
      </dgm:t>
    </dgm:pt>
    <dgm:pt modelId="{C74D11CD-A6CF-47EE-B832-7B3BC7F76862}" type="sibTrans" cxnId="{3E88BCC6-0719-4593-BC93-ABA917CEB006}">
      <dgm:prSet/>
      <dgm:spPr/>
      <dgm:t>
        <a:bodyPr/>
        <a:lstStyle/>
        <a:p>
          <a:pPr rtl="1"/>
          <a:endParaRPr lang="ar-SA"/>
        </a:p>
      </dgm:t>
    </dgm:pt>
    <dgm:pt modelId="{BD50C1EE-5508-4D8A-B62D-34B57891F9C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00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rPr>
            <a:t>الجانب النظري للدرسة: حيث قسم إلى مبحثين </a:t>
          </a:r>
          <a:endParaRPr lang="ar-SA" sz="2000"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347AA2C8-0377-4BFB-98EE-51E7C744F090}" type="parTrans" cxnId="{1449199F-3345-4DF7-8A5C-A904E0D4F37D}">
      <dgm:prSet/>
      <dgm:spPr/>
      <dgm:t>
        <a:bodyPr/>
        <a:lstStyle/>
        <a:p>
          <a:pPr rtl="1"/>
          <a:endParaRPr lang="ar-SA"/>
        </a:p>
      </dgm:t>
    </dgm:pt>
    <dgm:pt modelId="{1BF31EC0-9FB0-4E5B-A838-B43B79E6E9E1}" type="sibTrans" cxnId="{1449199F-3345-4DF7-8A5C-A904E0D4F37D}">
      <dgm:prSet/>
      <dgm:spPr/>
      <dgm:t>
        <a:bodyPr/>
        <a:lstStyle/>
        <a:p>
          <a:pPr rtl="1"/>
          <a:endParaRPr lang="ar-SA"/>
        </a:p>
      </dgm:t>
    </dgm:pt>
    <dgm:pt modelId="{BF515BFD-D85F-4E55-9A84-E15EA442EAE1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00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rPr>
            <a:t>المبحث الأول: الأدبيات النظرية</a:t>
          </a:r>
          <a:endParaRPr lang="ar-SA" sz="2000"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F792C07B-61FD-4D2E-ADDA-000E3583FC2E}" type="parTrans" cxnId="{7EEE6835-D488-4991-AE4C-A047703F5B08}">
      <dgm:prSet/>
      <dgm:spPr/>
      <dgm:t>
        <a:bodyPr/>
        <a:lstStyle/>
        <a:p>
          <a:pPr rtl="1"/>
          <a:endParaRPr lang="ar-SA"/>
        </a:p>
      </dgm:t>
    </dgm:pt>
    <dgm:pt modelId="{BF2F97B4-9863-4BBB-BDFB-F56A6509B978}" type="sibTrans" cxnId="{7EEE6835-D488-4991-AE4C-A047703F5B08}">
      <dgm:prSet/>
      <dgm:spPr/>
      <dgm:t>
        <a:bodyPr/>
        <a:lstStyle/>
        <a:p>
          <a:pPr rtl="1"/>
          <a:endParaRPr lang="ar-SA"/>
        </a:p>
      </dgm:t>
    </dgm:pt>
    <dgm:pt modelId="{7E1214D4-3F27-465E-ADAD-601DEF85093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00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rPr>
            <a:t>المبحث الثاني:الإدبيات التطبيقية</a:t>
          </a:r>
          <a:endParaRPr lang="ar-SA" sz="2000"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BDB5293A-EA42-42FA-9768-186CC49C115C}" type="parTrans" cxnId="{C7C1F65E-4B63-48F8-90CD-D0D10A24BAA3}">
      <dgm:prSet/>
      <dgm:spPr/>
      <dgm:t>
        <a:bodyPr/>
        <a:lstStyle/>
        <a:p>
          <a:pPr rtl="1"/>
          <a:endParaRPr lang="ar-SA"/>
        </a:p>
      </dgm:t>
    </dgm:pt>
    <dgm:pt modelId="{DFD4DC57-D3B5-458B-941B-092758E8F0E0}" type="sibTrans" cxnId="{C7C1F65E-4B63-48F8-90CD-D0D10A24BAA3}">
      <dgm:prSet/>
      <dgm:spPr/>
      <dgm:t>
        <a:bodyPr/>
        <a:lstStyle/>
        <a:p>
          <a:pPr rtl="1"/>
          <a:endParaRPr lang="ar-SA"/>
        </a:p>
      </dgm:t>
    </dgm:pt>
    <dgm:pt modelId="{812FDD01-EF7C-43F1-9B71-7157D51CBB0A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00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rPr>
            <a:t>الجانب التطبيقي</a:t>
          </a:r>
          <a:endParaRPr lang="ar-SA" sz="2000"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3C6F9769-79D8-4D4D-92E5-D514E205992E}" type="parTrans" cxnId="{23807A94-25EE-4364-80FE-29A60A3A3B74}">
      <dgm:prSet/>
      <dgm:spPr/>
      <dgm:t>
        <a:bodyPr/>
        <a:lstStyle/>
        <a:p>
          <a:pPr rtl="1"/>
          <a:endParaRPr lang="ar-SA"/>
        </a:p>
      </dgm:t>
    </dgm:pt>
    <dgm:pt modelId="{0325F017-11DD-4AB0-B59E-10386420AF22}" type="sibTrans" cxnId="{23807A94-25EE-4364-80FE-29A60A3A3B74}">
      <dgm:prSet/>
      <dgm:spPr/>
      <dgm:t>
        <a:bodyPr/>
        <a:lstStyle/>
        <a:p>
          <a:pPr rtl="1"/>
          <a:endParaRPr lang="ar-SA"/>
        </a:p>
      </dgm:t>
    </dgm:pt>
    <dgm:pt modelId="{4878C432-2C90-4C66-8534-B49BBB37AFD9}" type="pres">
      <dgm:prSet presAssocID="{69D66E6C-58E2-460B-8540-E44CEFB8FB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D4A95A2A-9AAB-4C2A-84DA-705EA7316E54}" type="pres">
      <dgm:prSet presAssocID="{3C87B792-2215-4DCA-A985-9773278CCE57}" presName="parentLin" presStyleCnt="0"/>
      <dgm:spPr/>
      <dgm:t>
        <a:bodyPr/>
        <a:lstStyle/>
        <a:p>
          <a:pPr rtl="1"/>
          <a:endParaRPr lang="ar-DZ"/>
        </a:p>
      </dgm:t>
    </dgm:pt>
    <dgm:pt modelId="{A8C6548B-457D-413F-BC96-CA98C1B999DD}" type="pres">
      <dgm:prSet presAssocID="{3C87B792-2215-4DCA-A985-9773278CCE57}" presName="parentLeftMargin" presStyleLbl="node1" presStyleIdx="0" presStyleCnt="2"/>
      <dgm:spPr/>
      <dgm:t>
        <a:bodyPr/>
        <a:lstStyle/>
        <a:p>
          <a:pPr rtl="1"/>
          <a:endParaRPr lang="ar-SA"/>
        </a:p>
      </dgm:t>
    </dgm:pt>
    <dgm:pt modelId="{7AEF8AE6-4C89-4B41-A63D-B943BAC871C3}" type="pres">
      <dgm:prSet presAssocID="{3C87B792-2215-4DCA-A985-9773278CCE57}" presName="parentText" presStyleLbl="node1" presStyleIdx="0" presStyleCnt="2" custScaleX="77611" custScaleY="58089" custLinFactX="26952" custLinFactNeighborX="100000" custLinFactNeighborY="-73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487F28-2B82-45D4-B33B-CEB1F5395BBC}" type="pres">
      <dgm:prSet presAssocID="{3C87B792-2215-4DCA-A985-9773278CCE57}" presName="negativeSpace" presStyleCnt="0"/>
      <dgm:spPr/>
      <dgm:t>
        <a:bodyPr/>
        <a:lstStyle/>
        <a:p>
          <a:pPr rtl="1"/>
          <a:endParaRPr lang="ar-DZ"/>
        </a:p>
      </dgm:t>
    </dgm:pt>
    <dgm:pt modelId="{071B25A3-0C67-4D24-9E90-ED61993854F9}" type="pres">
      <dgm:prSet presAssocID="{3C87B792-2215-4DCA-A985-9773278CCE57}" presName="childText" presStyleLbl="conFgAcc1" presStyleIdx="0" presStyleCnt="2" custLinFactX="-43073" custLinFactY="-249596" custLinFactNeighborX="-100000" custLinFactNeighborY="-3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65E3A8D-6684-4B5D-B4B2-A71FCD315B16}" type="pres">
      <dgm:prSet presAssocID="{3257AE62-FED9-4149-BEBA-10901429B1B8}" presName="spaceBetweenRectangles" presStyleCnt="0"/>
      <dgm:spPr/>
      <dgm:t>
        <a:bodyPr/>
        <a:lstStyle/>
        <a:p>
          <a:pPr rtl="1"/>
          <a:endParaRPr lang="ar-DZ"/>
        </a:p>
      </dgm:t>
    </dgm:pt>
    <dgm:pt modelId="{8A8B71FA-5ABA-4EE3-BA78-76B08F42E6D0}" type="pres">
      <dgm:prSet presAssocID="{8772B18A-A791-409C-9A31-6089ACE78D76}" presName="parentLin" presStyleCnt="0"/>
      <dgm:spPr/>
      <dgm:t>
        <a:bodyPr/>
        <a:lstStyle/>
        <a:p>
          <a:pPr rtl="1"/>
          <a:endParaRPr lang="ar-DZ"/>
        </a:p>
      </dgm:t>
    </dgm:pt>
    <dgm:pt modelId="{62BF9E20-71DA-41CE-BF57-F02FC15EECF8}" type="pres">
      <dgm:prSet presAssocID="{8772B18A-A791-409C-9A31-6089ACE78D76}" presName="parentLeftMargin" presStyleLbl="node1" presStyleIdx="0" presStyleCnt="2"/>
      <dgm:spPr/>
      <dgm:t>
        <a:bodyPr/>
        <a:lstStyle/>
        <a:p>
          <a:pPr rtl="1"/>
          <a:endParaRPr lang="ar-SA"/>
        </a:p>
      </dgm:t>
    </dgm:pt>
    <dgm:pt modelId="{73CB20F8-1E09-43AB-A15A-4B2D69C7B424}" type="pres">
      <dgm:prSet presAssocID="{8772B18A-A791-409C-9A31-6089ACE78D76}" presName="parentText" presStyleLbl="node1" presStyleIdx="1" presStyleCnt="2" custFlipHor="1" custScaleX="70387" custScaleY="64107" custLinFactX="42862" custLinFactNeighborX="100000" custLinFactNeighborY="-531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10AD9DD-A4D2-48FF-A1B4-DCBC56D94C98}" type="pres">
      <dgm:prSet presAssocID="{8772B18A-A791-409C-9A31-6089ACE78D76}" presName="negativeSpace" presStyleCnt="0"/>
      <dgm:spPr/>
      <dgm:t>
        <a:bodyPr/>
        <a:lstStyle/>
        <a:p>
          <a:pPr rtl="1"/>
          <a:endParaRPr lang="ar-DZ"/>
        </a:p>
      </dgm:t>
    </dgm:pt>
    <dgm:pt modelId="{C3A0995C-7574-4BD9-8A36-2D4877357D7B}" type="pres">
      <dgm:prSet presAssocID="{8772B18A-A791-409C-9A31-6089ACE78D76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A7437B3-499B-421F-A758-5C9F14138C4C}" srcId="{69D66E6C-58E2-460B-8540-E44CEFB8FB75}" destId="{3C87B792-2215-4DCA-A985-9773278CCE57}" srcOrd="0" destOrd="0" parTransId="{34021569-791D-4762-9AA5-6118493E8466}" sibTransId="{3257AE62-FED9-4149-BEBA-10901429B1B8}"/>
    <dgm:cxn modelId="{BAF96F06-3A42-42E3-B95A-B28F4820E02F}" type="presOf" srcId="{3C87B792-2215-4DCA-A985-9773278CCE57}" destId="{A8C6548B-457D-413F-BC96-CA98C1B999DD}" srcOrd="0" destOrd="0" presId="urn:microsoft.com/office/officeart/2005/8/layout/list1"/>
    <dgm:cxn modelId="{2BA69985-531C-4CAB-9036-D46A8CC0BB69}" type="presOf" srcId="{8772B18A-A791-409C-9A31-6089ACE78D76}" destId="{73CB20F8-1E09-43AB-A15A-4B2D69C7B424}" srcOrd="1" destOrd="0" presId="urn:microsoft.com/office/officeart/2005/8/layout/list1"/>
    <dgm:cxn modelId="{23807A94-25EE-4364-80FE-29A60A3A3B74}" srcId="{8772B18A-A791-409C-9A31-6089ACE78D76}" destId="{812FDD01-EF7C-43F1-9B71-7157D51CBB0A}" srcOrd="0" destOrd="0" parTransId="{3C6F9769-79D8-4D4D-92E5-D514E205992E}" sibTransId="{0325F017-11DD-4AB0-B59E-10386420AF22}"/>
    <dgm:cxn modelId="{7EEE6835-D488-4991-AE4C-A047703F5B08}" srcId="{3C87B792-2215-4DCA-A985-9773278CCE57}" destId="{BF515BFD-D85F-4E55-9A84-E15EA442EAE1}" srcOrd="1" destOrd="0" parTransId="{F792C07B-61FD-4D2E-ADDA-000E3583FC2E}" sibTransId="{BF2F97B4-9863-4BBB-BDFB-F56A6509B978}"/>
    <dgm:cxn modelId="{1776BE32-0D80-4F46-B3C7-D60C17179D26}" type="presOf" srcId="{BD50C1EE-5508-4D8A-B62D-34B57891F9C1}" destId="{071B25A3-0C67-4D24-9E90-ED61993854F9}" srcOrd="0" destOrd="0" presId="urn:microsoft.com/office/officeart/2005/8/layout/list1"/>
    <dgm:cxn modelId="{880CFACE-C56B-4FDF-B780-74925DC6D4F7}" type="presOf" srcId="{8772B18A-A791-409C-9A31-6089ACE78D76}" destId="{62BF9E20-71DA-41CE-BF57-F02FC15EECF8}" srcOrd="0" destOrd="0" presId="urn:microsoft.com/office/officeart/2005/8/layout/list1"/>
    <dgm:cxn modelId="{3416A8E2-C7F8-41BC-8C36-6BB6E8A20E3F}" type="presOf" srcId="{69D66E6C-58E2-460B-8540-E44CEFB8FB75}" destId="{4878C432-2C90-4C66-8534-B49BBB37AFD9}" srcOrd="0" destOrd="0" presId="urn:microsoft.com/office/officeart/2005/8/layout/list1"/>
    <dgm:cxn modelId="{AAD2E00C-CABA-4404-89EE-275B7535F5E5}" type="presOf" srcId="{812FDD01-EF7C-43F1-9B71-7157D51CBB0A}" destId="{C3A0995C-7574-4BD9-8A36-2D4877357D7B}" srcOrd="0" destOrd="0" presId="urn:microsoft.com/office/officeart/2005/8/layout/list1"/>
    <dgm:cxn modelId="{7BA2FD1A-559A-490C-B188-09AA76076A92}" type="presOf" srcId="{3C87B792-2215-4DCA-A985-9773278CCE57}" destId="{7AEF8AE6-4C89-4B41-A63D-B943BAC871C3}" srcOrd="1" destOrd="0" presId="urn:microsoft.com/office/officeart/2005/8/layout/list1"/>
    <dgm:cxn modelId="{3E88BCC6-0719-4593-BC93-ABA917CEB006}" srcId="{69D66E6C-58E2-460B-8540-E44CEFB8FB75}" destId="{8772B18A-A791-409C-9A31-6089ACE78D76}" srcOrd="1" destOrd="0" parTransId="{4C034A78-0459-4428-A47E-C8E0D6CD3E85}" sibTransId="{C74D11CD-A6CF-47EE-B832-7B3BC7F76862}"/>
    <dgm:cxn modelId="{C7C1F65E-4B63-48F8-90CD-D0D10A24BAA3}" srcId="{3C87B792-2215-4DCA-A985-9773278CCE57}" destId="{7E1214D4-3F27-465E-ADAD-601DEF850934}" srcOrd="2" destOrd="0" parTransId="{BDB5293A-EA42-42FA-9768-186CC49C115C}" sibTransId="{DFD4DC57-D3B5-458B-941B-092758E8F0E0}"/>
    <dgm:cxn modelId="{7A4AA6FA-864A-42B8-89CC-9C4AE459B952}" type="presOf" srcId="{7E1214D4-3F27-465E-ADAD-601DEF850934}" destId="{071B25A3-0C67-4D24-9E90-ED61993854F9}" srcOrd="0" destOrd="2" presId="urn:microsoft.com/office/officeart/2005/8/layout/list1"/>
    <dgm:cxn modelId="{1449199F-3345-4DF7-8A5C-A904E0D4F37D}" srcId="{3C87B792-2215-4DCA-A985-9773278CCE57}" destId="{BD50C1EE-5508-4D8A-B62D-34B57891F9C1}" srcOrd="0" destOrd="0" parTransId="{347AA2C8-0377-4BFB-98EE-51E7C744F090}" sibTransId="{1BF31EC0-9FB0-4E5B-A838-B43B79E6E9E1}"/>
    <dgm:cxn modelId="{D081CA4C-E230-41E0-969A-36BC64ED80EB}" type="presOf" srcId="{BF515BFD-D85F-4E55-9A84-E15EA442EAE1}" destId="{071B25A3-0C67-4D24-9E90-ED61993854F9}" srcOrd="0" destOrd="1" presId="urn:microsoft.com/office/officeart/2005/8/layout/list1"/>
    <dgm:cxn modelId="{54323831-F297-40F9-8762-16863423CE7E}" type="presParOf" srcId="{4878C432-2C90-4C66-8534-B49BBB37AFD9}" destId="{D4A95A2A-9AAB-4C2A-84DA-705EA7316E54}" srcOrd="0" destOrd="0" presId="urn:microsoft.com/office/officeart/2005/8/layout/list1"/>
    <dgm:cxn modelId="{12A9CF4B-2CA6-4A9F-AEA4-ACA3153B6480}" type="presParOf" srcId="{D4A95A2A-9AAB-4C2A-84DA-705EA7316E54}" destId="{A8C6548B-457D-413F-BC96-CA98C1B999DD}" srcOrd="0" destOrd="0" presId="urn:microsoft.com/office/officeart/2005/8/layout/list1"/>
    <dgm:cxn modelId="{195C66CC-14D8-41FD-8853-131586DDD730}" type="presParOf" srcId="{D4A95A2A-9AAB-4C2A-84DA-705EA7316E54}" destId="{7AEF8AE6-4C89-4B41-A63D-B943BAC871C3}" srcOrd="1" destOrd="0" presId="urn:microsoft.com/office/officeart/2005/8/layout/list1"/>
    <dgm:cxn modelId="{DC3E198F-D866-4BD4-9174-E1F6EF61EA88}" type="presParOf" srcId="{4878C432-2C90-4C66-8534-B49BBB37AFD9}" destId="{92487F28-2B82-45D4-B33B-CEB1F5395BBC}" srcOrd="1" destOrd="0" presId="urn:microsoft.com/office/officeart/2005/8/layout/list1"/>
    <dgm:cxn modelId="{195AA42F-57D4-4C8C-8B12-C65219F34F26}" type="presParOf" srcId="{4878C432-2C90-4C66-8534-B49BBB37AFD9}" destId="{071B25A3-0C67-4D24-9E90-ED61993854F9}" srcOrd="2" destOrd="0" presId="urn:microsoft.com/office/officeart/2005/8/layout/list1"/>
    <dgm:cxn modelId="{86399B17-307D-4CAA-9770-433EA2BB335F}" type="presParOf" srcId="{4878C432-2C90-4C66-8534-B49BBB37AFD9}" destId="{B65E3A8D-6684-4B5D-B4B2-A71FCD315B16}" srcOrd="3" destOrd="0" presId="urn:microsoft.com/office/officeart/2005/8/layout/list1"/>
    <dgm:cxn modelId="{FBA8A725-2388-46E4-B2C8-912E7BC2510F}" type="presParOf" srcId="{4878C432-2C90-4C66-8534-B49BBB37AFD9}" destId="{8A8B71FA-5ABA-4EE3-BA78-76B08F42E6D0}" srcOrd="4" destOrd="0" presId="urn:microsoft.com/office/officeart/2005/8/layout/list1"/>
    <dgm:cxn modelId="{E5811EEC-022B-4819-B297-7256AFCB2E39}" type="presParOf" srcId="{8A8B71FA-5ABA-4EE3-BA78-76B08F42E6D0}" destId="{62BF9E20-71DA-41CE-BF57-F02FC15EECF8}" srcOrd="0" destOrd="0" presId="urn:microsoft.com/office/officeart/2005/8/layout/list1"/>
    <dgm:cxn modelId="{7A9A6377-AEE0-4216-8E45-D02576ACFF46}" type="presParOf" srcId="{8A8B71FA-5ABA-4EE3-BA78-76B08F42E6D0}" destId="{73CB20F8-1E09-43AB-A15A-4B2D69C7B424}" srcOrd="1" destOrd="0" presId="urn:microsoft.com/office/officeart/2005/8/layout/list1"/>
    <dgm:cxn modelId="{A9260898-E4DA-4D03-B067-C5F7FD99179F}" type="presParOf" srcId="{4878C432-2C90-4C66-8534-B49BBB37AFD9}" destId="{510AD9DD-A4D2-48FF-A1B4-DCBC56D94C98}" srcOrd="5" destOrd="0" presId="urn:microsoft.com/office/officeart/2005/8/layout/list1"/>
    <dgm:cxn modelId="{A9B4E13B-02C4-404B-A2FF-330BEBB21209}" type="presParOf" srcId="{4878C432-2C90-4C66-8534-B49BBB37AFD9}" destId="{C3A0995C-7574-4BD9-8A36-2D4877357D7B}" srcOrd="6" destOrd="0" presId="urn:microsoft.com/office/officeart/2005/8/layout/list1"/>
  </dgm:cxnLst>
  <dgm:bg>
    <a:solidFill>
      <a:schemeClr val="accent1">
        <a:lumMod val="90000"/>
      </a:schemeClr>
    </a:solidFill>
  </dgm:bg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81E29-5AAD-4D6E-9EE6-439F3A44B00D}">
      <dsp:nvSpPr>
        <dsp:cNvPr id="0" name=""/>
        <dsp:cNvSpPr/>
      </dsp:nvSpPr>
      <dsp:spPr>
        <a:xfrm rot="5400000">
          <a:off x="10196706" y="684908"/>
          <a:ext cx="2907846" cy="2035492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err="1" smtClean="0"/>
            <a:t>المقاولاتية</a:t>
          </a:r>
          <a:endParaRPr lang="fr-FR" sz="3200" b="1" kern="1200" dirty="0"/>
        </a:p>
      </dsp:txBody>
      <dsp:txXfrm rot="-5400000">
        <a:off x="10632883" y="1266477"/>
        <a:ext cx="2035492" cy="872354"/>
      </dsp:txXfrm>
    </dsp:sp>
    <dsp:sp modelId="{871B3641-53B8-4EC4-8BBA-928BB40E9223}">
      <dsp:nvSpPr>
        <dsp:cNvPr id="0" name=""/>
        <dsp:cNvSpPr/>
      </dsp:nvSpPr>
      <dsp:spPr>
        <a:xfrm rot="16200000">
          <a:off x="3851907" y="-3817626"/>
          <a:ext cx="2929069" cy="106328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27584" bIns="20320" numCol="1" spcCol="1270" anchor="ctr" anchorCtr="0">
          <a:noAutofit/>
        </a:bodyPr>
        <a:lstStyle/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3200" kern="1200" dirty="0" smtClean="0"/>
            <a:t>عرفها </a:t>
          </a:r>
          <a:r>
            <a:rPr lang="fr-FR" sz="3200" kern="1200" dirty="0" smtClean="0"/>
            <a:t>"HAWARD STEVENSON”</a:t>
          </a:r>
          <a:r>
            <a:rPr lang="ar-DZ" sz="3200" kern="1200" dirty="0" smtClean="0"/>
            <a:t> على أنها: </a:t>
          </a:r>
          <a:r>
            <a:rPr lang="ar-DZ" sz="3200" kern="1200" dirty="0" err="1" smtClean="0"/>
            <a:t>إكتشاف</a:t>
          </a:r>
          <a:r>
            <a:rPr lang="ar-DZ" sz="3200" kern="1200" dirty="0" smtClean="0"/>
            <a:t> الأفراد أو المنظمات لفرص الأعمال </a:t>
          </a:r>
          <a:r>
            <a:rPr lang="ar-DZ" sz="3200" kern="1200" dirty="0" err="1" smtClean="0"/>
            <a:t>وإستغلالها</a:t>
          </a:r>
          <a:r>
            <a:rPr lang="ar-DZ" sz="3200" kern="1200" dirty="0" smtClean="0"/>
            <a:t>.</a:t>
          </a:r>
          <a:endParaRPr lang="fr-FR" sz="3200" kern="1200" dirty="0"/>
        </a:p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3200" b="0" u="none" kern="1200" dirty="0" smtClean="0"/>
            <a:t>أعطى الاتحاد الأوروبي سنة 2003 التعريف التالي للمقاولة: " هي سلسلة من الأفكار والطرق التي تمكن من خلق وتطوير نشاط ما عن طريق مزج المخاطرة والابتكار والفاعلية في التسيير وذلك ضمن مؤسسة جديدة أو قائمة ".</a:t>
          </a:r>
          <a:endParaRPr lang="fr-FR" sz="3200" kern="1200" dirty="0"/>
        </a:p>
      </dsp:txBody>
      <dsp:txXfrm rot="5400000">
        <a:off x="142986" y="177265"/>
        <a:ext cx="10489898" cy="2643099"/>
      </dsp:txXfrm>
    </dsp:sp>
    <dsp:sp modelId="{7620EBB7-D462-4B41-93F7-2F08024B2DBB}">
      <dsp:nvSpPr>
        <dsp:cNvPr id="0" name=""/>
        <dsp:cNvSpPr/>
      </dsp:nvSpPr>
      <dsp:spPr>
        <a:xfrm rot="5400000">
          <a:off x="10196706" y="3724019"/>
          <a:ext cx="2907846" cy="2035492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/>
            <a:t>المقاول</a:t>
          </a:r>
          <a:endParaRPr lang="fr-FR" sz="3200" b="1" kern="1200" dirty="0"/>
        </a:p>
      </dsp:txBody>
      <dsp:txXfrm rot="-5400000">
        <a:off x="10632883" y="4305588"/>
        <a:ext cx="2035492" cy="872354"/>
      </dsp:txXfrm>
    </dsp:sp>
    <dsp:sp modelId="{022C744A-A1FD-4693-A7B7-968B19382419}">
      <dsp:nvSpPr>
        <dsp:cNvPr id="0" name=""/>
        <dsp:cNvSpPr/>
      </dsp:nvSpPr>
      <dsp:spPr>
        <a:xfrm rot="16200000">
          <a:off x="4437819" y="-1083549"/>
          <a:ext cx="1757244" cy="106328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27584" bIns="20320" numCol="1" spcCol="1270" anchor="t" anchorCtr="0">
          <a:noAutofit/>
        </a:bodyPr>
        <a:lstStyle/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3200" kern="1200" dirty="0" smtClean="0"/>
            <a:t>هو الشخص الذي يقوم بإنشاء وتطوير وإدارة مؤسسة أو نشاط </a:t>
          </a:r>
          <a:r>
            <a:rPr lang="ar-DZ" sz="3200" kern="1200" dirty="0" err="1" smtClean="0"/>
            <a:t>إقتصادي</a:t>
          </a:r>
          <a:r>
            <a:rPr lang="ar-DZ" sz="3200" kern="1200" dirty="0" smtClean="0"/>
            <a:t> مع توفير ما يتطلبه من موارد مادية وبشرية ومالية إضافة إلى تحمل الخطر الذي ينجم عنه لإنتاج قيمة مضافة بهدف تحقيق ربح.</a:t>
          </a:r>
          <a:endParaRPr lang="fr-FR" sz="3200" kern="1200" dirty="0"/>
        </a:p>
      </dsp:txBody>
      <dsp:txXfrm rot="5400000">
        <a:off x="85782" y="3440052"/>
        <a:ext cx="10547101" cy="1585680"/>
      </dsp:txXfrm>
    </dsp:sp>
    <dsp:sp modelId="{1626B222-98AE-4A95-A26D-0978425C7EB3}">
      <dsp:nvSpPr>
        <dsp:cNvPr id="0" name=""/>
        <dsp:cNvSpPr/>
      </dsp:nvSpPr>
      <dsp:spPr>
        <a:xfrm rot="5400000">
          <a:off x="10196706" y="6458096"/>
          <a:ext cx="2907846" cy="2035492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800" b="1" kern="1200" dirty="0" smtClean="0"/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/>
            <a:t>المقاولة المستدامة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/>
            <a:t>بيئيا</a:t>
          </a:r>
          <a:endParaRPr lang="fr-FR" sz="3200" b="1" kern="1200" dirty="0"/>
        </a:p>
      </dsp:txBody>
      <dsp:txXfrm rot="-5400000">
        <a:off x="10632883" y="7039665"/>
        <a:ext cx="2035492" cy="872354"/>
      </dsp:txXfrm>
    </dsp:sp>
    <dsp:sp modelId="{BA91BBB8-43D5-484A-97BC-0485AE5166C6}">
      <dsp:nvSpPr>
        <dsp:cNvPr id="0" name=""/>
        <dsp:cNvSpPr/>
      </dsp:nvSpPr>
      <dsp:spPr>
        <a:xfrm rot="16200000">
          <a:off x="4370894" y="1651024"/>
          <a:ext cx="1891093" cy="1063288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27584" bIns="20320" numCol="1" spcCol="1270" anchor="t" anchorCtr="0">
          <a:noAutofit/>
        </a:bodyPr>
        <a:lstStyle/>
        <a:p>
          <a:pPr marL="285750" lvl="1" indent="-285750" algn="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DZ" sz="3200" kern="1200" dirty="0" smtClean="0"/>
            <a:t>هي حركية إنشاء وتطوير وتنمية مؤسسة أو نشاط </a:t>
          </a:r>
          <a:r>
            <a:rPr lang="ar-DZ" sz="3200" kern="1200" dirty="0" err="1" smtClean="0"/>
            <a:t>إقتصادي</a:t>
          </a:r>
          <a:r>
            <a:rPr lang="ar-DZ" sz="3200" kern="1200" dirty="0" smtClean="0"/>
            <a:t> من طرف شخص بهدف تحقيق عائد </a:t>
          </a:r>
          <a:r>
            <a:rPr lang="ar-DZ" sz="3200" kern="1200" dirty="0" err="1" smtClean="0"/>
            <a:t>إقتصادي</a:t>
          </a:r>
          <a:r>
            <a:rPr lang="ar-DZ" sz="3200" kern="1200" dirty="0" smtClean="0"/>
            <a:t> مع مراعاة متطلبات </a:t>
          </a:r>
          <a:r>
            <a:rPr lang="ar-DZ" sz="3200" kern="1200" dirty="0" err="1" smtClean="0"/>
            <a:t>الإستدامة</a:t>
          </a:r>
          <a:r>
            <a:rPr lang="ar-DZ" sz="3200" kern="1200" dirty="0" smtClean="0"/>
            <a:t> البيئية في نشاطه.  </a:t>
          </a:r>
          <a:endParaRPr lang="fr-FR" sz="3200" kern="1200" dirty="0"/>
        </a:p>
      </dsp:txBody>
      <dsp:txXfrm rot="5400000">
        <a:off x="92315" y="6114235"/>
        <a:ext cx="10540567" cy="17064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7DC104-9F89-41F2-9F11-89E92EAE65A2}">
      <dsp:nvSpPr>
        <dsp:cNvPr id="0" name=""/>
        <dsp:cNvSpPr/>
      </dsp:nvSpPr>
      <dsp:spPr>
        <a:xfrm rot="16200000">
          <a:off x="-1831350" y="1832982"/>
          <a:ext cx="7908316" cy="4242351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t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>
              <a:solidFill>
                <a:schemeClr val="tx1"/>
              </a:solidFill>
            </a:rPr>
            <a:t>التوجه البيئي الطوعي</a:t>
          </a:r>
        </a:p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kern="1200" dirty="0" smtClean="0">
              <a:solidFill>
                <a:schemeClr val="tx1"/>
              </a:solidFill>
            </a:rPr>
            <a:t>في هذه الحالة يكون التوجه البيئي أكثر مبادرة من الذي تفرضه القوانين والتشريعات وتنبع من القيم الاجتماعية للمقاول حيث تكون المعطيات البيئية عنصر هاما في إستراتيجية المؤسسة ومجال للاستثمار فيه . </a:t>
          </a:r>
          <a:endParaRPr lang="fr-FR" sz="3200" kern="1200" dirty="0">
            <a:solidFill>
              <a:schemeClr val="tx1"/>
            </a:solidFill>
          </a:endParaRPr>
        </a:p>
      </dsp:txBody>
      <dsp:txXfrm rot="5400000">
        <a:off x="1632" y="1581663"/>
        <a:ext cx="4242351" cy="4744990"/>
      </dsp:txXfrm>
    </dsp:sp>
    <dsp:sp modelId="{B271C321-98D1-4FB3-9D3F-A2FFE5B86DB4}">
      <dsp:nvSpPr>
        <dsp:cNvPr id="0" name=""/>
        <dsp:cNvSpPr/>
      </dsp:nvSpPr>
      <dsp:spPr>
        <a:xfrm rot="16200000">
          <a:off x="2729176" y="1832982"/>
          <a:ext cx="7908316" cy="4242351"/>
        </a:xfrm>
        <a:prstGeom prst="flowChartManualOperation">
          <a:avLst/>
        </a:prstGeom>
        <a:solidFill>
          <a:schemeClr val="accent1">
            <a:shade val="80000"/>
            <a:hueOff val="6129"/>
            <a:satOff val="6459"/>
            <a:lumOff val="70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t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>
              <a:solidFill>
                <a:schemeClr val="tx1"/>
              </a:solidFill>
            </a:rPr>
            <a:t>التوجه البيئي </a:t>
          </a:r>
          <a:r>
            <a:rPr lang="ar-DZ" sz="3200" b="1" kern="1200" dirty="0" err="1" smtClean="0">
              <a:solidFill>
                <a:schemeClr val="tx1"/>
              </a:solidFill>
            </a:rPr>
            <a:t>الإمتثالي</a:t>
          </a:r>
          <a:endParaRPr lang="ar-DZ" sz="3200" b="1" kern="1200" dirty="0" smtClean="0">
            <a:solidFill>
              <a:schemeClr val="tx1"/>
            </a:solidFill>
          </a:endParaRPr>
        </a:p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dirty="0" smtClean="0">
              <a:solidFill>
                <a:schemeClr val="tx1"/>
              </a:solidFill>
            </a:rPr>
            <a:t>في هذه الحالة يكتفي بالالتزام بالمتطلبات التي تفرضها الدولة من خلال التشريعات والقوانين البيئية وبالتالي الامتثال للحد الأدنى من الالتزام البيئي من خلال هذه القوانين.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800" b="1" kern="1200" dirty="0">
            <a:solidFill>
              <a:schemeClr val="tx1"/>
            </a:solidFill>
          </a:endParaRPr>
        </a:p>
      </dsp:txBody>
      <dsp:txXfrm rot="5400000">
        <a:off x="4562158" y="1581663"/>
        <a:ext cx="4242351" cy="4744990"/>
      </dsp:txXfrm>
    </dsp:sp>
    <dsp:sp modelId="{97341AAE-3260-44A3-B214-DA305FE25488}">
      <dsp:nvSpPr>
        <dsp:cNvPr id="0" name=""/>
        <dsp:cNvSpPr/>
      </dsp:nvSpPr>
      <dsp:spPr>
        <a:xfrm rot="16200000">
          <a:off x="7289703" y="1832982"/>
          <a:ext cx="7908316" cy="4242351"/>
        </a:xfrm>
        <a:prstGeom prst="flowChartManualOperation">
          <a:avLst/>
        </a:prstGeom>
        <a:solidFill>
          <a:schemeClr val="accent1">
            <a:shade val="80000"/>
            <a:hueOff val="12259"/>
            <a:satOff val="12919"/>
            <a:lumOff val="140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t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1" kern="1200" dirty="0" smtClean="0">
              <a:solidFill>
                <a:schemeClr val="tx1"/>
              </a:solidFill>
            </a:rPr>
            <a:t>التوجه البيئي الدفاعي</a:t>
          </a:r>
        </a:p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200" b="0" kern="1200" dirty="0" smtClean="0">
              <a:solidFill>
                <a:schemeClr val="tx1"/>
              </a:solidFill>
            </a:rPr>
            <a:t>في هذه الحالة يركز على الأداء الاقتصادي والربحية السريعة وينظر على أن التوجه البيئي عبارة عن تكلفة وغير مفيدة تؤثر على مرد وديتها الاقتصادية وبالتالي تتجنبها.</a:t>
          </a:r>
          <a:endParaRPr lang="fr-FR" sz="3200" b="0" kern="1200" dirty="0">
            <a:solidFill>
              <a:schemeClr val="tx1"/>
            </a:solidFill>
          </a:endParaRPr>
        </a:p>
      </dsp:txBody>
      <dsp:txXfrm rot="5400000">
        <a:off x="9122685" y="1581663"/>
        <a:ext cx="4242351" cy="4744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365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32013" y="692150"/>
            <a:ext cx="2452687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389438"/>
            <a:ext cx="537210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365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45BAB7-E9F9-435A-B8BD-F70ADBBCBAF6}" type="slidenum">
              <a:rPr lang="en-US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44284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43498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86996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30494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739920" algn="l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2174900" algn="l" defTabSz="869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609880" algn="l" defTabSz="869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44861" algn="l" defTabSz="869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79841" algn="l" defTabSz="8699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2C7B9C-DA46-4FE0-B590-97F24EE1DB0E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32013" y="692150"/>
            <a:ext cx="2452687" cy="3465513"/>
          </a:xfrm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4373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stersession.com/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 rot="16200000">
            <a:off x="24748747" y="42184203"/>
            <a:ext cx="388281" cy="103234"/>
          </a:xfrm>
          <a:prstGeom prst="rect">
            <a:avLst/>
          </a:prstGeom>
          <a:noFill/>
        </p:spPr>
        <p:txBody>
          <a:bodyPr wrap="square" lIns="86996" tIns="43498" rIns="86996" bIns="43498" rtlCol="0">
            <a:spAutoFit/>
          </a:bodyPr>
          <a:lstStyle/>
          <a:p>
            <a:pPr marL="0" marR="0" indent="0" algn="ctr" defTabSz="869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" dirty="0" smtClean="0">
                <a:effectLst/>
                <a:hlinkClick r:id="rId3"/>
              </a:rPr>
              <a:t>www.postersession.com</a:t>
            </a:r>
            <a:endParaRPr lang="en-US" sz="100" dirty="0" smtClean="0">
              <a:effectLst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727"/>
          <a:stretch>
            <a:fillRect/>
          </a:stretch>
        </p:blipFill>
        <p:spPr bwMode="auto">
          <a:xfrm>
            <a:off x="22904336" y="42144693"/>
            <a:ext cx="3809222" cy="20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/>
          <p:nvPr userDrawn="1"/>
        </p:nvSpPr>
        <p:spPr>
          <a:xfrm>
            <a:off x="26713557" y="42062330"/>
            <a:ext cx="2242539" cy="318678"/>
          </a:xfrm>
          <a:prstGeom prst="rect">
            <a:avLst/>
          </a:prstGeom>
          <a:noFill/>
        </p:spPr>
        <p:txBody>
          <a:bodyPr wrap="none" lIns="86996" tIns="43498" rIns="86996" bIns="43498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sz="1500" dirty="0" smtClean="0">
                <a:solidFill>
                  <a:schemeClr val="bg1"/>
                </a:solidFill>
              </a:rPr>
              <a:t>www.postersession.com</a:t>
            </a:r>
            <a:endParaRPr lang="en-US" sz="15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2pPr>
      <a:lvl3pPr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3pPr>
      <a:lvl4pPr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4pPr>
      <a:lvl5pPr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5pPr>
      <a:lvl6pPr marL="434980"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6pPr>
      <a:lvl7pPr marL="869960"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7pPr>
      <a:lvl8pPr marL="1304940"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8pPr>
      <a:lvl9pPr marL="1739920" algn="ctr" defTabSz="4176111" rtl="0" fontAlgn="base">
        <a:spcBef>
          <a:spcPct val="0"/>
        </a:spcBef>
        <a:spcAft>
          <a:spcPct val="0"/>
        </a:spcAft>
        <a:defRPr sz="20100">
          <a:solidFill>
            <a:schemeClr val="tx2"/>
          </a:solidFill>
          <a:latin typeface="Arial" charset="0"/>
        </a:defRPr>
      </a:lvl9pPr>
    </p:titleStyle>
    <p:bodyStyle>
      <a:lvl1pPr marL="1566231" indent="-1566231" algn="l" defTabSz="4176111" rtl="0" fontAlgn="base">
        <a:spcBef>
          <a:spcPct val="20000"/>
        </a:spcBef>
        <a:spcAft>
          <a:spcPct val="0"/>
        </a:spcAft>
        <a:buChar char="•"/>
        <a:defRPr sz="14700">
          <a:solidFill>
            <a:schemeClr val="tx1"/>
          </a:solidFill>
          <a:latin typeface="+mn-lt"/>
          <a:ea typeface="+mn-ea"/>
          <a:cs typeface="+mn-cs"/>
        </a:defRPr>
      </a:lvl1pPr>
      <a:lvl2pPr marL="3392240" indent="-1304940" algn="l" defTabSz="4176111" rtl="0" fontAlgn="base">
        <a:spcBef>
          <a:spcPct val="20000"/>
        </a:spcBef>
        <a:spcAft>
          <a:spcPct val="0"/>
        </a:spcAft>
        <a:buChar char="–"/>
        <a:defRPr sz="12700">
          <a:solidFill>
            <a:schemeClr val="tx1"/>
          </a:solidFill>
          <a:latin typeface="+mn-lt"/>
        </a:defRPr>
      </a:lvl2pPr>
      <a:lvl3pPr marL="5219761" indent="-1043651" algn="l" defTabSz="4176111" rtl="0" fontAlgn="base">
        <a:spcBef>
          <a:spcPct val="20000"/>
        </a:spcBef>
        <a:spcAft>
          <a:spcPct val="0"/>
        </a:spcAft>
        <a:buChar char="•"/>
        <a:defRPr sz="10900">
          <a:solidFill>
            <a:schemeClr val="tx1"/>
          </a:solidFill>
          <a:latin typeface="+mn-lt"/>
        </a:defRPr>
      </a:lvl3pPr>
      <a:lvl4pPr marL="7307061" indent="-1043651" algn="l" defTabSz="4176111" rtl="0" fontAlgn="base">
        <a:spcBef>
          <a:spcPct val="20000"/>
        </a:spcBef>
        <a:spcAft>
          <a:spcPct val="0"/>
        </a:spcAft>
        <a:buChar char="–"/>
        <a:defRPr sz="9100">
          <a:solidFill>
            <a:schemeClr val="tx1"/>
          </a:solidFill>
          <a:latin typeface="+mn-lt"/>
        </a:defRPr>
      </a:lvl4pPr>
      <a:lvl5pPr marL="9395872" indent="-1043651" algn="l" defTabSz="4176111" rtl="0" fontAlgn="base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</a:defRPr>
      </a:lvl5pPr>
      <a:lvl6pPr marL="9830852" indent="-1043651" algn="l" defTabSz="4176111" rtl="0" fontAlgn="base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</a:defRPr>
      </a:lvl6pPr>
      <a:lvl7pPr marL="10265832" indent="-1043651" algn="l" defTabSz="4176111" rtl="0" fontAlgn="base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</a:defRPr>
      </a:lvl7pPr>
      <a:lvl8pPr marL="10700813" indent="-1043651" algn="l" defTabSz="4176111" rtl="0" fontAlgn="base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</a:defRPr>
      </a:lvl8pPr>
      <a:lvl9pPr marL="11135793" indent="-1043651" algn="l" defTabSz="4176111" rtl="0" fontAlgn="base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498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996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494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992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7490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9880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44861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79841" algn="l" defTabSz="8699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diagramQuickStyle" Target="../diagrams/quickStyle1.xml"/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12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11" Type="http://schemas.openxmlformats.org/officeDocument/2006/relationships/diagramData" Target="../diagrams/data1.xml"/><Relationship Id="rId5" Type="http://schemas.openxmlformats.org/officeDocument/2006/relationships/hyperlink" Target="http://www.ons.dz/" TargetMode="External"/><Relationship Id="rId15" Type="http://schemas.microsoft.com/office/2007/relationships/diagramDrawing" Target="../diagrams/drawing1.xml"/><Relationship Id="rId10" Type="http://schemas.openxmlformats.org/officeDocument/2006/relationships/image" Target="../media/image6.jpeg"/><Relationship Id="rId4" Type="http://schemas.openxmlformats.org/officeDocument/2006/relationships/hyperlink" Target="http://www.angem.dz/" TargetMode="External"/><Relationship Id="rId9" Type="http://schemas.openxmlformats.org/officeDocument/2006/relationships/image" Target="../media/image5.jpeg"/><Relationship Id="rId14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548640" y="7701869"/>
            <a:ext cx="29029945" cy="34392062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rtl="1"/>
            <a:endParaRPr lang="en-US" dirty="0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5087600" y="7867417"/>
            <a:ext cx="13723965" cy="725986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defTabSz="4389438" rtl="1" eaLnBrk="0" hangingPunct="0">
              <a:lnSpc>
                <a:spcPct val="95000"/>
              </a:lnSpc>
            </a:pPr>
            <a:r>
              <a:rPr lang="ar-DZ" sz="4400" b="1" dirty="0" smtClean="0">
                <a:solidFill>
                  <a:srgbClr val="FF0000"/>
                </a:solidFill>
                <a:latin typeface="Times New Roman" pitchFamily="18" charset="0"/>
              </a:rPr>
              <a:t>المقدمة:</a:t>
            </a:r>
          </a:p>
          <a:p>
            <a:pPr algn="r" rtl="1"/>
            <a:r>
              <a:rPr lang="ar-DZ" sz="3600" b="1" dirty="0" smtClean="0">
                <a:solidFill>
                  <a:schemeClr val="tx1"/>
                </a:solidFill>
              </a:rPr>
              <a:t>       يعتبر القرض المصغر بمثابة أداة لمحاربة الهشاشة،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الحصول على تمويل مشروعات صغيرة، يستفيد منها الأشخاص </a:t>
            </a:r>
            <a:r>
              <a:rPr lang="ar-DZ" sz="3600" b="1" dirty="0" err="1" smtClean="0">
                <a:solidFill>
                  <a:schemeClr val="tx1"/>
                </a:solidFill>
              </a:rPr>
              <a:t>المهمشين</a:t>
            </a:r>
            <a:r>
              <a:rPr lang="ar-DZ" sz="3600" b="1" dirty="0" smtClean="0">
                <a:solidFill>
                  <a:schemeClr val="tx1"/>
                </a:solidFill>
              </a:rPr>
              <a:t>، الذين يتطلعون إلى خلق فرص عمل خاصة بهم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تحسين مستواهم  المعيشي، في ظل غياب آفاق مهنية أخرى تتطلب وقت أطول أقد تكون مستحيلة.كما تعتبر أداة فعالة لمحاربة الفقر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التخفيف من البطالة وبالتالي امتصاص الضغط الاجتماعي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الاقتصادي الذي تواجهه مختلف الحكومات، فهي تؤدي دور مهم في استيعاب نسبة كبيرة من القوى العاملة بمسوياتها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</a:t>
            </a:r>
            <a:r>
              <a:rPr lang="ar-DZ" sz="3600" b="1" dirty="0" smtClean="0">
                <a:solidFill>
                  <a:schemeClr val="tx1"/>
                </a:solidFill>
              </a:rPr>
              <a:t>مجالاتها المختلفة، لضمان استدامة عملية التنمية الاقتصادية </a:t>
            </a:r>
            <a:r>
              <a:rPr lang="ar-DZ" sz="3600" b="1" dirty="0" err="1" smtClean="0">
                <a:solidFill>
                  <a:schemeClr val="tx1"/>
                </a:solidFill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</a:rPr>
              <a:t> يمكن للمشاريع الصغيرة أن تستقطب كم كبير من اليد العاملة، سواء المؤهلة أو غير </a:t>
            </a:r>
            <a:r>
              <a:rPr lang="ar-DZ" sz="3600" b="1" dirty="0" smtClean="0">
                <a:solidFill>
                  <a:schemeClr val="tx1"/>
                </a:solidFill>
              </a:rPr>
              <a:t>ذلك.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3200" b="1" dirty="0" smtClean="0">
                <a:solidFill>
                  <a:schemeClr val="tx1"/>
                </a:solidFill>
              </a:rPr>
              <a:t>الكلمات </a:t>
            </a:r>
            <a:r>
              <a:rPr lang="ar-DZ" sz="3200" b="1" dirty="0" err="1" smtClean="0">
                <a:solidFill>
                  <a:schemeClr val="tx1"/>
                </a:solidFill>
              </a:rPr>
              <a:t>المفتاحية</a:t>
            </a:r>
            <a:r>
              <a:rPr lang="ar-DZ" sz="3200" b="1" dirty="0" smtClean="0">
                <a:solidFill>
                  <a:schemeClr val="tx1"/>
                </a:solidFill>
              </a:rPr>
              <a:t>: القرض المصغر, التشغيل, المشاريع الصغيرة, </a:t>
            </a:r>
            <a:r>
              <a:rPr lang="fr-FR" sz="3200" b="1" dirty="0" smtClean="0">
                <a:solidFill>
                  <a:schemeClr val="tx1"/>
                </a:solidFill>
              </a:rPr>
              <a:t>ANSEJ </a:t>
            </a:r>
            <a:r>
              <a:rPr lang="ar-DZ" sz="3200" b="1" dirty="0" smtClean="0">
                <a:solidFill>
                  <a:schemeClr val="tx1"/>
                </a:solidFill>
              </a:rPr>
              <a:t>, </a:t>
            </a:r>
            <a:r>
              <a:rPr lang="fr-FR" sz="3200" b="1" dirty="0" smtClean="0">
                <a:solidFill>
                  <a:schemeClr val="tx1"/>
                </a:solidFill>
              </a:rPr>
              <a:t>ANGEM</a:t>
            </a:r>
            <a:r>
              <a:rPr lang="ar-DZ" sz="3200" b="1" dirty="0" smtClean="0">
                <a:solidFill>
                  <a:schemeClr val="tx1"/>
                </a:solidFill>
              </a:rPr>
              <a:t>، </a:t>
            </a:r>
            <a:r>
              <a:rPr lang="fr-FR" sz="3200" b="1" dirty="0" smtClean="0">
                <a:solidFill>
                  <a:schemeClr val="tx1"/>
                </a:solidFill>
              </a:rPr>
              <a:t>CNAC</a:t>
            </a:r>
            <a:r>
              <a:rPr lang="ar-DZ" sz="3200" b="1" dirty="0" smtClean="0">
                <a:solidFill>
                  <a:schemeClr val="tx1"/>
                </a:solidFill>
              </a:rPr>
              <a:t> </a:t>
            </a:r>
            <a:endParaRPr lang="ar-DZ" sz="32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r" defTabSz="4389438" rtl="1" eaLnBrk="0" hangingPunct="0">
              <a:lnSpc>
                <a:spcPct val="95000"/>
              </a:lnSpc>
            </a:pPr>
            <a:endParaRPr lang="ar-DZ" sz="28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26058813" y="2984500"/>
            <a:ext cx="382905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389438">
              <a:spcBef>
                <a:spcPct val="50000"/>
              </a:spcBef>
            </a:pPr>
            <a:r>
              <a:rPr lang="en-US" b="1" dirty="0"/>
              <a:t>Logo</a:t>
            </a:r>
          </a:p>
          <a:p>
            <a:pPr defTabSz="4389438">
              <a:spcBef>
                <a:spcPct val="50000"/>
              </a:spcBef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0" y="96253"/>
            <a:ext cx="30169360" cy="69683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37160" tIns="68580" rIns="137160" bIns="6858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4703763"/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جامعة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قاصدر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مرباح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-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ورقلة</a:t>
            </a:r>
            <a:endParaRPr lang="en-US" sz="6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ill Sans" pitchFamily="34" charset="0"/>
            </a:endParaRPr>
          </a:p>
          <a:p>
            <a:pPr defTabSz="4703763"/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كلية العلوم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الإقتصادية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والتجارية وعلوم التسيير</a:t>
            </a:r>
          </a:p>
          <a:p>
            <a:pPr defTabSz="4703763"/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قسم العلوم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الإقتصادية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</a:t>
            </a:r>
          </a:p>
          <a:p>
            <a:pPr defTabSz="4703763"/>
            <a:r>
              <a:rPr lang="fr-FR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تخصص مالية </a:t>
            </a:r>
            <a:r>
              <a:rPr lang="ar-DZ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و</a:t>
            </a:r>
            <a:r>
              <a:rPr lang="ar-D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ill Sans" pitchFamily="34" charset="0"/>
              </a:rPr>
              <a:t> بنوك</a:t>
            </a:r>
          </a:p>
          <a:p>
            <a:pPr defTabSz="4703763"/>
            <a:r>
              <a:rPr lang="ar-DZ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دور</a:t>
            </a:r>
            <a:r>
              <a:rPr lang="ar-DZ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</a:t>
            </a:r>
            <a:r>
              <a:rPr lang="ar-DZ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القروض المصغرة في المساهمة في التشغيل بالجزائر</a:t>
            </a:r>
          </a:p>
          <a:p>
            <a:pPr defTabSz="4703763"/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</a:t>
            </a:r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فرع </a:t>
            </a:r>
            <a:r>
              <a:rPr lang="ar-DZ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ورقلة</a:t>
            </a:r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  </a:t>
            </a:r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ANSEJ </a:t>
            </a:r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دراسة حالة</a:t>
            </a:r>
          </a:p>
          <a:p>
            <a:pPr defTabSz="4703763"/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من إعداد الطالبة:                                             تحت إشراف الأستاذة:</a:t>
            </a:r>
          </a:p>
          <a:p>
            <a:pPr algn="r" defTabSz="4703763" rtl="1"/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                              بن حميدة </a:t>
            </a:r>
            <a:r>
              <a:rPr lang="ar-DZ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فتيحة</a:t>
            </a:r>
            <a:r>
              <a:rPr lang="ar-D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ill Sans" pitchFamily="34" charset="0"/>
              </a:rPr>
              <a:t>                                               مولاي محمد لخضر عبد الرزاق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ill Sans" pitchFamily="34" charset="0"/>
            </a:endParaRPr>
          </a:p>
        </p:txBody>
      </p:sp>
      <p:pic>
        <p:nvPicPr>
          <p:cNvPr id="45" name="صورة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354" y="972994"/>
            <a:ext cx="4855423" cy="401518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14784903" y="17770886"/>
            <a:ext cx="14283558" cy="5381059"/>
          </a:xfrm>
          <a:prstGeom prst="roundRect">
            <a:avLst>
              <a:gd name="adj" fmla="val 28582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defTabSz="4389438" rtl="1" eaLnBrk="0" hangingPunct="0">
              <a:lnSpc>
                <a:spcPct val="95000"/>
              </a:lnSpc>
            </a:pPr>
            <a:r>
              <a:rPr lang="ar-DZ" sz="4400" dirty="0" smtClean="0">
                <a:solidFill>
                  <a:srgbClr val="FF0000"/>
                </a:solidFill>
                <a:latin typeface="+mj-lt"/>
              </a:rPr>
              <a:t>فرضيات الدراسة:</a:t>
            </a:r>
          </a:p>
          <a:p>
            <a:pPr algn="just" rtl="1"/>
            <a:r>
              <a:rPr lang="ar-DZ" sz="4000" dirty="0" smtClean="0">
                <a:latin typeface="+mj-lt"/>
              </a:rPr>
              <a:t>وفي ضوء هذه الإشكالية وللإحاطة بجوانب الموضوع قدمنا الفرضيات التالية:</a:t>
            </a:r>
          </a:p>
          <a:p>
            <a:pPr algn="just" rtl="1">
              <a:buFont typeface="Wingdings" pitchFamily="2" charset="2"/>
              <a:buChar char="ü"/>
            </a:pPr>
            <a:r>
              <a:rPr lang="ar-DZ" sz="4000" b="1" dirty="0" smtClean="0">
                <a:latin typeface="+mj-lt"/>
              </a:rPr>
              <a:t> القرض المصغر هو </a:t>
            </a:r>
            <a:r>
              <a:rPr lang="ar-DZ" sz="4000" b="1" dirty="0" err="1" smtClean="0">
                <a:latin typeface="+mj-lt"/>
              </a:rPr>
              <a:t>سلفة</a:t>
            </a:r>
            <a:r>
              <a:rPr lang="ar-DZ" sz="4000" b="1" dirty="0" smtClean="0">
                <a:latin typeface="+mj-lt"/>
              </a:rPr>
              <a:t> صغيرة الحجم تقدم للأشخاص دون عمل لكن قادرون على القيام بنشاط مصغر؛</a:t>
            </a:r>
            <a:endParaRPr lang="en-US" sz="4000" b="1" dirty="0" smtClean="0">
              <a:latin typeface="+mj-lt"/>
            </a:endParaRPr>
          </a:p>
          <a:p>
            <a:pPr lvl="0" algn="r" rtl="1">
              <a:buFont typeface="Wingdings" pitchFamily="2" charset="2"/>
              <a:buChar char="ü"/>
            </a:pPr>
            <a:r>
              <a:rPr lang="ar-DZ" sz="4000" b="1" dirty="0" smtClean="0">
                <a:latin typeface="+mj-lt"/>
              </a:rPr>
              <a:t> تستفد المؤسسات التي تساهم في خلق مناصب شغل من امتيازات </a:t>
            </a:r>
            <a:r>
              <a:rPr lang="ar-DZ" sz="4000" b="1" dirty="0" err="1" smtClean="0">
                <a:latin typeface="+mj-lt"/>
              </a:rPr>
              <a:t>إستثنائية</a:t>
            </a:r>
            <a:r>
              <a:rPr lang="ar-DZ" sz="4000" b="1" dirty="0" smtClean="0">
                <a:latin typeface="+mj-lt"/>
              </a:rPr>
              <a:t>.</a:t>
            </a:r>
            <a:endParaRPr lang="en-US" sz="4000" b="1" dirty="0" smtClean="0">
              <a:latin typeface="+mj-lt"/>
            </a:endParaRPr>
          </a:p>
          <a:p>
            <a:pPr algn="just" rtl="1"/>
            <a:endParaRPr lang="fr-FR" sz="3200" dirty="0" smtClean="0"/>
          </a:p>
          <a:p>
            <a:pPr algn="r" defTabSz="4389438" rtl="1" eaLnBrk="0" hangingPunct="0">
              <a:lnSpc>
                <a:spcPct val="95000"/>
              </a:lnSpc>
            </a:pPr>
            <a:endParaRPr lang="fr-FR" sz="2800" dirty="0" smtClean="0"/>
          </a:p>
          <a:p>
            <a:pPr algn="r" defTabSz="4389438" rtl="1" eaLnBrk="0" hangingPunct="0">
              <a:lnSpc>
                <a:spcPct val="95000"/>
              </a:lnSpc>
            </a:pPr>
            <a:endParaRPr lang="ar-DZ" sz="2800" b="1" dirty="0" smtClean="0">
              <a:solidFill>
                <a:srgbClr val="0046D2"/>
              </a:solidFill>
              <a:latin typeface="Times New Roman" pitchFamily="18" charset="0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5261019" y="19599688"/>
            <a:ext cx="15103365" cy="16335315"/>
          </a:xfrm>
          <a:prstGeom prst="roundRect">
            <a:avLst>
              <a:gd name="adj" fmla="val 41795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defTabSz="4389438" rtl="1" eaLnBrk="0" hangingPunct="0"/>
            <a:r>
              <a:rPr lang="ar-DZ" sz="4800" b="1" dirty="0" smtClean="0">
                <a:solidFill>
                  <a:srgbClr val="FF0000"/>
                </a:solidFill>
                <a:latin typeface="Times New Roman" pitchFamily="18" charset="0"/>
              </a:rPr>
              <a:t>متغيرات الدراسة:</a:t>
            </a:r>
          </a:p>
          <a:p>
            <a:pPr algn="r" defTabSz="4389438" rtl="1" eaLnBrk="0" hangingPunct="0"/>
            <a:r>
              <a:rPr lang="ar-DZ" sz="4000" b="1" dirty="0" smtClean="0">
                <a:solidFill>
                  <a:srgbClr val="0046D2"/>
                </a:solidFill>
                <a:latin typeface="Times New Roman" pitchFamily="18" charset="0"/>
              </a:rPr>
              <a:t>أولا: القرض المصغر</a:t>
            </a:r>
          </a:p>
          <a:p>
            <a:pPr algn="r" defTabSz="4389438" rtl="1" eaLnBrk="0" hangingPunct="0"/>
            <a:r>
              <a:rPr lang="ar-DZ" sz="4000" dirty="0" smtClean="0"/>
              <a:t>    يعرف على أنه التمويل المصغر هو فتح طريق الوصول إلى الخدمات المالية للأفراد المستبعدين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الفقراء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البطالين </a:t>
            </a:r>
            <a:r>
              <a:rPr lang="ar-DZ" sz="4000" dirty="0" err="1" smtClean="0"/>
              <a:t>و</a:t>
            </a:r>
            <a:r>
              <a:rPr lang="ar-DZ" sz="4000" dirty="0" smtClean="0"/>
              <a:t> تهدف هذه القروض إلى تمويل إنشاء </a:t>
            </a:r>
            <a:r>
              <a:rPr lang="ar-DZ" sz="4000" dirty="0" err="1" smtClean="0"/>
              <a:t>و</a:t>
            </a:r>
            <a:r>
              <a:rPr lang="ar-DZ" sz="4000" dirty="0" smtClean="0"/>
              <a:t> تطوير مشاريع الاستثمار، </a:t>
            </a:r>
            <a:r>
              <a:rPr lang="ar-DZ" sz="4000" dirty="0" err="1" smtClean="0"/>
              <a:t>و</a:t>
            </a:r>
            <a:r>
              <a:rPr lang="ar-DZ" sz="4000" dirty="0" smtClean="0"/>
              <a:t> تعمل الهيئات التي تقدم القروض المصغرة في كثير من الأحيان </a:t>
            </a:r>
            <a:r>
              <a:rPr lang="ar-DZ" sz="4000" dirty="0" err="1" smtClean="0"/>
              <a:t>و</a:t>
            </a:r>
            <a:r>
              <a:rPr lang="ar-DZ" sz="4000" dirty="0" smtClean="0"/>
              <a:t> لكن ليس دائما على توجيه </a:t>
            </a:r>
            <a:r>
              <a:rPr lang="ar-DZ" sz="4000" dirty="0" err="1" smtClean="0"/>
              <a:t>و</a:t>
            </a:r>
            <a:r>
              <a:rPr lang="ar-DZ" sz="4000" dirty="0" smtClean="0"/>
              <a:t> رصد المشاريع الصغيرة التي مولتها. و المخاطر الناجمة عن القروض المصغرة لا يتم تغطيتها تقريبا بضمانات حقيقية.</a:t>
            </a:r>
          </a:p>
          <a:p>
            <a:pPr algn="r" defTabSz="4389438" rtl="1" eaLnBrk="0" hangingPunct="0"/>
            <a:r>
              <a:rPr lang="ar-DZ" sz="4000" b="1" dirty="0" smtClean="0">
                <a:solidFill>
                  <a:srgbClr val="0046D2"/>
                </a:solidFill>
                <a:latin typeface="Times New Roman" pitchFamily="18" charset="0"/>
              </a:rPr>
              <a:t>ثانيا: التشغيل</a:t>
            </a:r>
          </a:p>
          <a:p>
            <a:pPr algn="r" defTabSz="4389438" rtl="1" eaLnBrk="0" hangingPunct="0"/>
            <a:r>
              <a:rPr lang="ar-DZ" sz="4000" dirty="0" smtClean="0"/>
              <a:t>" التشغيل هو الجهد </a:t>
            </a:r>
            <a:r>
              <a:rPr lang="ar-DZ" sz="4000" dirty="0" err="1" smtClean="0"/>
              <a:t>الإيرادي</a:t>
            </a:r>
            <a:r>
              <a:rPr lang="ar-DZ" sz="4000" dirty="0" smtClean="0"/>
              <a:t> الواعي الذي يقوم </a:t>
            </a:r>
            <a:r>
              <a:rPr lang="ar-DZ" sz="4000" dirty="0" err="1" smtClean="0"/>
              <a:t>به</a:t>
            </a:r>
            <a:r>
              <a:rPr lang="ar-DZ" sz="4000" dirty="0" smtClean="0"/>
              <a:t> الفرد يهدف إلى إنتاج ساع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الخدمات لإشباع حاجاته ومن ثم فإن أي مجهود لغير هدف لا يعتبر عملا".</a:t>
            </a:r>
          </a:p>
          <a:p>
            <a:pPr algn="r" defTabSz="4389438" rtl="1" eaLnBrk="0" hangingPunct="0"/>
            <a:r>
              <a:rPr lang="ar-DZ" sz="4000" b="1" dirty="0" smtClean="0">
                <a:solidFill>
                  <a:srgbClr val="0046D2"/>
                </a:solidFill>
                <a:latin typeface="Times New Roman" pitchFamily="18" charset="0"/>
              </a:rPr>
              <a:t>ثالثا:الوكالة الوطنية لدعم </a:t>
            </a:r>
            <a:r>
              <a:rPr lang="ar-DZ" sz="4000" b="1" dirty="0" err="1" smtClean="0">
                <a:solidFill>
                  <a:srgbClr val="0046D2"/>
                </a:solidFill>
                <a:latin typeface="Times New Roman" pitchFamily="18" charset="0"/>
              </a:rPr>
              <a:t>و</a:t>
            </a:r>
            <a:r>
              <a:rPr lang="ar-DZ" sz="4000" b="1" dirty="0" smtClean="0">
                <a:solidFill>
                  <a:srgbClr val="0046D2"/>
                </a:solidFill>
                <a:latin typeface="Times New Roman" pitchFamily="18" charset="0"/>
              </a:rPr>
              <a:t> تشغيل الشباب </a:t>
            </a:r>
            <a:r>
              <a:rPr lang="fr-FR" sz="4000" b="1" dirty="0" smtClean="0">
                <a:solidFill>
                  <a:srgbClr val="0046D2"/>
                </a:solidFill>
                <a:latin typeface="Times New Roman" pitchFamily="18" charset="0"/>
              </a:rPr>
              <a:t>ANSEJ</a:t>
            </a:r>
            <a:r>
              <a:rPr lang="ar-DZ" sz="4000" b="1" dirty="0" smtClean="0">
                <a:solidFill>
                  <a:srgbClr val="0046D2"/>
                </a:solidFill>
                <a:latin typeface="Times New Roman" pitchFamily="18" charset="0"/>
              </a:rPr>
              <a:t> </a:t>
            </a:r>
          </a:p>
          <a:p>
            <a:pPr algn="r" defTabSz="4389438" rtl="1" eaLnBrk="0" hangingPunct="0"/>
            <a:r>
              <a:rPr lang="ar-SA" sz="4000" dirty="0" smtClean="0"/>
              <a:t>أنشئت في 1996 بمقتضى المرسوم </a:t>
            </a:r>
            <a:r>
              <a:rPr lang="ar-SA" sz="4000" dirty="0" err="1" smtClean="0"/>
              <a:t>التنفيدي</a:t>
            </a:r>
            <a:r>
              <a:rPr lang="ar-SA" sz="4000" dirty="0" smtClean="0"/>
              <a:t> رقم 96-296 المؤرخ في 8 سبتمبر 1996 المتضمن إنشاء الوكالة الوطنية لدعم الشباب </a:t>
            </a:r>
            <a:r>
              <a:rPr lang="ar-SA" sz="4000" dirty="0" err="1" smtClean="0"/>
              <a:t>و</a:t>
            </a:r>
            <a:r>
              <a:rPr lang="ar-SA" sz="4000" dirty="0" smtClean="0"/>
              <a:t> تحدد قانونها الأساسي, </a:t>
            </a:r>
            <a:r>
              <a:rPr lang="ar-SA" sz="4000" dirty="0" err="1" smtClean="0"/>
              <a:t>و</a:t>
            </a:r>
            <a:r>
              <a:rPr lang="ar-SA" sz="4000" dirty="0" smtClean="0"/>
              <a:t> هي عبارة عن هيئة وطنية ذات طابع خاص تتمتع بالشخصية المعنوية </a:t>
            </a:r>
            <a:r>
              <a:rPr lang="ar-SA" sz="4000" dirty="0" err="1" smtClean="0"/>
              <a:t>و</a:t>
            </a:r>
            <a:r>
              <a:rPr lang="ar-SA" sz="4000" dirty="0" smtClean="0"/>
              <a:t> الاستقلالية المالي ، </a:t>
            </a:r>
            <a:r>
              <a:rPr lang="ar-SA" sz="4000" dirty="0" err="1" smtClean="0"/>
              <a:t>و</a:t>
            </a:r>
            <a:r>
              <a:rPr lang="ar-SA" sz="4000" dirty="0" smtClean="0"/>
              <a:t> تسعى لتشجيع كل صيغ المبادرات المؤدية لإنعاش قطاع تشغيل الشباب.</a:t>
            </a:r>
            <a:endParaRPr lang="en-US" sz="4000" dirty="0" smtClean="0"/>
          </a:p>
          <a:p>
            <a:pPr algn="r" defTabSz="4389438" rtl="1" eaLnBrk="0" hangingPunct="0">
              <a:lnSpc>
                <a:spcPct val="95000"/>
              </a:lnSpc>
            </a:pPr>
            <a:endParaRPr lang="ar-DZ" sz="4000" b="1" dirty="0" smtClean="0">
              <a:solidFill>
                <a:srgbClr val="0046D2"/>
              </a:solidFill>
              <a:latin typeface="Times New Roman" pitchFamily="18" charset="0"/>
            </a:endParaRPr>
          </a:p>
          <a:p>
            <a:pPr algn="r" defTabSz="4389438" rtl="1" eaLnBrk="0" hangingPunct="0">
              <a:lnSpc>
                <a:spcPct val="95000"/>
              </a:lnSpc>
            </a:pPr>
            <a:endParaRPr lang="ar-DZ" sz="3200" b="1" dirty="0" smtClean="0">
              <a:solidFill>
                <a:srgbClr val="0046D2"/>
              </a:solidFill>
              <a:latin typeface="Times New Roman" pitchFamily="18" charset="0"/>
            </a:endParaRPr>
          </a:p>
          <a:p>
            <a:pPr algn="r" defTabSz="4389438" rtl="1" eaLnBrk="0" hangingPunct="0">
              <a:lnSpc>
                <a:spcPct val="95000"/>
              </a:lnSpc>
            </a:pPr>
            <a:endParaRPr lang="ar-DZ" sz="2800" b="1" dirty="0" smtClean="0">
              <a:solidFill>
                <a:srgbClr val="0046D2"/>
              </a:solidFill>
              <a:latin typeface="Times New Roman" pitchFamily="18" charset="0"/>
            </a:endParaRPr>
          </a:p>
        </p:txBody>
      </p: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15790043" y="26386206"/>
            <a:ext cx="13087350" cy="55504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defTabSz="4389438" rtl="1" eaLnBrk="0" hangingPunct="0">
              <a:lnSpc>
                <a:spcPct val="95000"/>
              </a:lnSpc>
            </a:pPr>
            <a:endParaRPr lang="ar-DZ" sz="2800" b="1" dirty="0" smtClean="0">
              <a:solidFill>
                <a:srgbClr val="0046D2"/>
              </a:solidFill>
              <a:latin typeface="Times New Roman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097280" y="22876193"/>
            <a:ext cx="14062509" cy="4409718"/>
          </a:xfrm>
          <a:prstGeom prst="roundRect">
            <a:avLst/>
          </a:prstGeom>
          <a:solidFill>
            <a:srgbClr val="92D050"/>
          </a:solidFill>
          <a:ln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defTabSz="4389438" rtl="1" eaLnBrk="0" hangingPunct="0">
              <a:lnSpc>
                <a:spcPct val="95000"/>
              </a:lnSpc>
            </a:pPr>
            <a:r>
              <a:rPr lang="ar-DZ" sz="4000" b="1" dirty="0" smtClean="0">
                <a:solidFill>
                  <a:srgbClr val="FF0000"/>
                </a:solidFill>
                <a:latin typeface="Times New Roman" pitchFamily="18" charset="0"/>
              </a:rPr>
              <a:t>النتائج المتوقعة:</a:t>
            </a:r>
          </a:p>
          <a:p>
            <a:pPr algn="just" defTabSz="4389438" rtl="1" eaLnBrk="0" hangingPunct="0">
              <a:lnSpc>
                <a:spcPct val="95000"/>
              </a:lnSpc>
            </a:pPr>
            <a:r>
              <a:rPr lang="ar-DZ" sz="4000" dirty="0" smtClean="0"/>
              <a:t>نتوقع من دراستنا في شقيها النظري والتطبيقي الحصول على النتائج التالية :</a:t>
            </a:r>
          </a:p>
          <a:p>
            <a:pPr algn="r" rtl="1">
              <a:buFont typeface="Wingdings" pitchFamily="2" charset="2"/>
              <a:buChar char="§"/>
            </a:pPr>
            <a:r>
              <a:rPr lang="ar-DZ" sz="4000" dirty="0" smtClean="0"/>
              <a:t> يعتبر القرض المقدم من طرف الوكالة </a:t>
            </a:r>
            <a:r>
              <a:rPr lang="ar-DZ" sz="4000" dirty="0" err="1" smtClean="0"/>
              <a:t>سلفة</a:t>
            </a:r>
            <a:r>
              <a:rPr lang="ar-DZ" sz="4000" dirty="0" smtClean="0"/>
              <a:t> كافية</a:t>
            </a:r>
            <a:r>
              <a:rPr lang="ar-DZ" sz="4000" b="1" u="sng" dirty="0" smtClean="0"/>
              <a:t> </a:t>
            </a:r>
            <a:r>
              <a:rPr lang="ar-DZ" sz="4000" dirty="0" smtClean="0"/>
              <a:t>للقيام بمشروع مصغر يدر عوائد لصاحب؛</a:t>
            </a:r>
            <a:endParaRPr lang="en-US" sz="4000" dirty="0" smtClean="0"/>
          </a:p>
          <a:p>
            <a:pPr lvl="0" algn="r" rtl="1">
              <a:buFont typeface="Wingdings" pitchFamily="2" charset="2"/>
              <a:buChar char="§"/>
            </a:pPr>
            <a:r>
              <a:rPr lang="ar-DZ" sz="4000" dirty="0" smtClean="0"/>
              <a:t> تمنح الوكالة عدة </a:t>
            </a:r>
            <a:r>
              <a:rPr lang="ar-DZ" sz="4000" dirty="0" err="1" smtClean="0"/>
              <a:t>إمتيزات</a:t>
            </a:r>
            <a:r>
              <a:rPr lang="ar-DZ" sz="4000" dirty="0" smtClean="0"/>
              <a:t> تحفيزية إلى خلق</a:t>
            </a:r>
            <a:r>
              <a:rPr lang="ar-DZ" sz="4000" b="1" dirty="0" smtClean="0"/>
              <a:t> </a:t>
            </a:r>
            <a:r>
              <a:rPr lang="ar-DZ" sz="4000" dirty="0" smtClean="0"/>
              <a:t>مناصب شغل جديدة.</a:t>
            </a:r>
            <a:endParaRPr lang="en-US" sz="4000" dirty="0" smtClean="0"/>
          </a:p>
          <a:p>
            <a:pPr algn="just" defTabSz="4389438" rtl="1" eaLnBrk="0" hangingPunct="0">
              <a:lnSpc>
                <a:spcPct val="95000"/>
              </a:lnSpc>
            </a:pPr>
            <a:endParaRPr lang="fr-FR" sz="3200" dirty="0" smtClean="0"/>
          </a:p>
          <a:p>
            <a:pPr algn="r" defTabSz="4389438" rtl="1" eaLnBrk="0" hangingPunct="0">
              <a:lnSpc>
                <a:spcPct val="95000"/>
              </a:lnSpc>
            </a:pPr>
            <a:endParaRPr lang="ar-DZ" sz="2800" b="1" dirty="0" smtClean="0">
              <a:solidFill>
                <a:srgbClr val="0046D2"/>
              </a:solidFill>
              <a:latin typeface="Times New Roman" pitchFamily="18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977463" y="26137553"/>
            <a:ext cx="14630400" cy="11509534"/>
          </a:xfrm>
          <a:prstGeom prst="roundRect">
            <a:avLst/>
          </a:prstGeom>
          <a:ln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defTabSz="4389438" rtl="1" eaLnBrk="0" hangingPunct="0">
              <a:lnSpc>
                <a:spcPct val="95000"/>
              </a:lnSpc>
            </a:pPr>
            <a:r>
              <a:rPr lang="ar-DZ" sz="4000" b="1" dirty="0" smtClean="0">
                <a:solidFill>
                  <a:srgbClr val="FF0000"/>
                </a:solidFill>
                <a:latin typeface="Times New Roman" pitchFamily="18" charset="0"/>
              </a:rPr>
              <a:t>الخاتمة</a:t>
            </a:r>
          </a:p>
          <a:p>
            <a:pPr algn="r" rtl="1"/>
            <a:r>
              <a:rPr lang="ar-DZ" sz="4000" dirty="0" smtClean="0"/>
              <a:t>إن تثمين تجربة القرض المصغر قد سمحت بتشجيع الإدماج </a:t>
            </a:r>
            <a:r>
              <a:rPr lang="ar-DZ" sz="4000" dirty="0" err="1" smtClean="0"/>
              <a:t>الإقتصادي</a:t>
            </a:r>
            <a:r>
              <a:rPr lang="ar-DZ" sz="4000" dirty="0" smtClean="0"/>
              <a:t> </a:t>
            </a:r>
            <a:r>
              <a:rPr lang="ar-DZ" sz="4000" dirty="0" err="1" smtClean="0"/>
              <a:t>والإجتماعي</a:t>
            </a:r>
            <a:r>
              <a:rPr lang="ar-DZ" sz="4000" dirty="0" smtClean="0"/>
              <a:t> لفئة </a:t>
            </a:r>
            <a:r>
              <a:rPr lang="ar-DZ" sz="4000" dirty="0" err="1" smtClean="0"/>
              <a:t>االشباب</a:t>
            </a:r>
            <a:r>
              <a:rPr lang="ar-DZ" sz="4000" dirty="0" smtClean="0"/>
              <a:t> التي تفتقد </a:t>
            </a:r>
            <a:r>
              <a:rPr lang="ar-DZ" sz="4000" dirty="0" err="1" smtClean="0"/>
              <a:t>للمداخيل</a:t>
            </a:r>
            <a:r>
              <a:rPr lang="ar-DZ" sz="4000" dirty="0" smtClean="0"/>
              <a:t> أو ذات </a:t>
            </a:r>
            <a:r>
              <a:rPr lang="ar-DZ" sz="4000" dirty="0" err="1" smtClean="0"/>
              <a:t>مداخيل</a:t>
            </a:r>
            <a:r>
              <a:rPr lang="ar-DZ" sz="4000" dirty="0" smtClean="0"/>
              <a:t> غير ثابتة وغير منتظمة</a:t>
            </a:r>
            <a:r>
              <a:rPr lang="ar-DZ" sz="4000" b="1" dirty="0" smtClean="0"/>
              <a:t>, </a:t>
            </a:r>
            <a:r>
              <a:rPr lang="ar-DZ" sz="4000" dirty="0" smtClean="0"/>
              <a:t>مثلما سمحت على وجه الخصوص بتحقيق الإدماج </a:t>
            </a:r>
            <a:r>
              <a:rPr lang="ar-DZ" sz="4000" dirty="0" err="1" smtClean="0"/>
              <a:t>الإقتصادي</a:t>
            </a:r>
            <a:r>
              <a:rPr lang="ar-DZ" sz="4000" dirty="0" smtClean="0"/>
              <a:t> لفئات غير مؤهلة أصلا </a:t>
            </a:r>
            <a:r>
              <a:rPr lang="ar-DZ" sz="4000" dirty="0" err="1" smtClean="0"/>
              <a:t>للإستفادة</a:t>
            </a:r>
            <a:r>
              <a:rPr lang="ar-DZ" sz="4000" dirty="0" smtClean="0"/>
              <a:t> من نظامها التمويلي وذات مؤهلات بسيطة بالإضافة إلى خريجي الجامعات والمعاهد ومراكز التكوين المهني</a:t>
            </a:r>
            <a:r>
              <a:rPr lang="ar-DZ" sz="4000" b="1" dirty="0" smtClean="0"/>
              <a:t>.</a:t>
            </a:r>
          </a:p>
          <a:p>
            <a:pPr algn="r" rtl="1"/>
            <a:r>
              <a:rPr lang="ar-DZ" sz="3600" b="1" dirty="0" smtClean="0"/>
              <a:t>لقد </a:t>
            </a:r>
            <a:r>
              <a:rPr lang="ar-DZ" sz="3600" b="1" dirty="0" err="1" smtClean="0"/>
              <a:t>إستندنا</a:t>
            </a:r>
            <a:r>
              <a:rPr lang="ar-DZ" sz="3600" b="1" dirty="0" smtClean="0"/>
              <a:t> في هذه الدراسة مراجع مختلفة نذكر في ما يلي أهمها:</a:t>
            </a:r>
          </a:p>
          <a:p>
            <a:pPr algn="r" rtl="1">
              <a:buFont typeface="Wingdings" pitchFamily="2" charset="2"/>
              <a:buChar char="q"/>
            </a:pPr>
            <a:r>
              <a:rPr lang="ar-DZ" sz="3600" dirty="0" smtClean="0"/>
              <a:t> </a:t>
            </a:r>
            <a:r>
              <a:rPr lang="ar-SA" sz="3600" dirty="0" smtClean="0"/>
              <a:t>ماركو </a:t>
            </a:r>
            <a:r>
              <a:rPr lang="ar-SA" sz="3600" dirty="0" err="1" smtClean="0"/>
              <a:t>إليا</a:t>
            </a:r>
            <a:r>
              <a:rPr lang="ar-SA" sz="3600" dirty="0" smtClean="0"/>
              <a:t>, ترجمة فادي قطان, التمويل متناهي الصغر نصوص </a:t>
            </a:r>
            <a:r>
              <a:rPr lang="ar-SA" sz="3600" dirty="0" err="1" smtClean="0"/>
              <a:t>و</a:t>
            </a:r>
            <a:r>
              <a:rPr lang="ar-SA" sz="3600" dirty="0" smtClean="0"/>
              <a:t> </a:t>
            </a:r>
            <a:r>
              <a:rPr lang="ar-SA" sz="3600" dirty="0" err="1" smtClean="0"/>
              <a:t>حلات</a:t>
            </a:r>
            <a:r>
              <a:rPr lang="ar-SA" sz="3600" dirty="0" smtClean="0"/>
              <a:t> دراسية, مشروع </a:t>
            </a:r>
            <a:r>
              <a:rPr lang="ar-SA" sz="3600" dirty="0" err="1" smtClean="0"/>
              <a:t>تمبوس</a:t>
            </a:r>
            <a:r>
              <a:rPr lang="ar-SA" sz="3600" dirty="0" smtClean="0"/>
              <a:t> ميدا التمويل متناهي الصغر في الجامعة, جامعة </a:t>
            </a:r>
            <a:r>
              <a:rPr lang="ar-SA" sz="3600" dirty="0" err="1" smtClean="0"/>
              <a:t>تورينو</a:t>
            </a:r>
            <a:r>
              <a:rPr lang="ar-SA" sz="3600" dirty="0" smtClean="0"/>
              <a:t>, إيطاليا 2006</a:t>
            </a:r>
            <a:r>
              <a:rPr lang="ar-DZ" sz="3600" dirty="0" smtClean="0"/>
              <a:t>.</a:t>
            </a:r>
          </a:p>
          <a:p>
            <a:pPr algn="r" rtl="1">
              <a:buFont typeface="Wingdings" pitchFamily="2" charset="2"/>
              <a:buChar char="q"/>
            </a:pPr>
            <a:r>
              <a:rPr lang="ar-DZ" sz="3600" dirty="0" smtClean="0"/>
              <a:t> ناصر مغني، القرض المصغر كإستراتجية لخلق مناصب شغل في الجزائر، الملتقى الدولي حول إستراتجية الحكومة للقضاء على البطالة </a:t>
            </a:r>
            <a:r>
              <a:rPr lang="ar-DZ" sz="3600" dirty="0" err="1" smtClean="0"/>
              <a:t>و</a:t>
            </a:r>
            <a:r>
              <a:rPr lang="ar-DZ" sz="3600" dirty="0" smtClean="0"/>
              <a:t> تحقيق التنمية المستدامة، جامعة مسيلة، 15- 16 نوفمبر 2010.</a:t>
            </a:r>
          </a:p>
          <a:p>
            <a:pPr algn="r" rtl="1">
              <a:buFont typeface="Wingdings" pitchFamily="2" charset="2"/>
              <a:buChar char="q"/>
            </a:pPr>
            <a:r>
              <a:rPr lang="ar-DZ" sz="3600" dirty="0" smtClean="0"/>
              <a:t> ناصر مغني، القرض المصغر كإستراتجية لخلق مناصب شغل في الجزائر، الملتقى الدولي حول إستراتجية الحكومة للقضاء على البطالة </a:t>
            </a:r>
            <a:r>
              <a:rPr lang="ar-DZ" sz="3600" dirty="0" err="1" smtClean="0"/>
              <a:t>و</a:t>
            </a:r>
            <a:r>
              <a:rPr lang="ar-DZ" sz="3600" dirty="0" smtClean="0"/>
              <a:t> تحقيق التنمية المستدامة، جامعة مسيلة، 15- 16 نوفمبر 2010</a:t>
            </a:r>
            <a:endParaRPr lang="en-US" sz="3600" dirty="0" smtClean="0"/>
          </a:p>
          <a:p>
            <a:pPr algn="r" rtl="1"/>
            <a:r>
              <a:rPr lang="ar-DZ" sz="3600" dirty="0" smtClean="0"/>
              <a:t>المواقع الالكترونية التالية:</a:t>
            </a:r>
            <a:endParaRPr lang="en-US" sz="3600" dirty="0" smtClean="0"/>
          </a:p>
          <a:p>
            <a:pPr algn="r" rtl="1">
              <a:buFont typeface="Wingdings" pitchFamily="2" charset="2"/>
              <a:buChar char="q"/>
            </a:pPr>
            <a:r>
              <a:rPr lang="ar-DZ" sz="3600" dirty="0" smtClean="0"/>
              <a:t> الموقع الرسمي للوكالة الوطنية لتسير القرض المصغر </a:t>
            </a:r>
            <a:r>
              <a:rPr lang="fr-FR" sz="2800" u="sng" dirty="0" smtClean="0">
                <a:hlinkClick r:id="rId4"/>
              </a:rPr>
              <a:t>www.angem.Dz</a:t>
            </a:r>
            <a:endParaRPr lang="en-US" sz="3600" dirty="0" smtClean="0"/>
          </a:p>
          <a:p>
            <a:pPr algn="r" rtl="1">
              <a:buFont typeface="Wingdings" pitchFamily="2" charset="2"/>
              <a:buChar char="q"/>
            </a:pPr>
            <a:r>
              <a:rPr lang="ar-DZ" sz="3600" dirty="0" smtClean="0"/>
              <a:t> الديوان الوطني للإحصائيات </a:t>
            </a:r>
            <a:r>
              <a:rPr lang="fr-FR" sz="2800" u="sng" dirty="0" smtClean="0">
                <a:hlinkClick r:id="rId5"/>
              </a:rPr>
              <a:t>www.ons.dz</a:t>
            </a:r>
            <a:endParaRPr lang="ar-DZ" sz="2800" dirty="0" smtClean="0">
              <a:solidFill>
                <a:srgbClr val="0046D2"/>
              </a:solidFill>
              <a:latin typeface="Times New Roman" pitchFamily="18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5229490" y="15465968"/>
            <a:ext cx="13621407" cy="261610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r" rtl="1"/>
            <a:r>
              <a:rPr lang="ar-DZ" sz="4400" b="1" dirty="0" smtClean="0">
                <a:solidFill>
                  <a:srgbClr val="FF0000"/>
                </a:solidFill>
                <a:latin typeface="Traditional Arabic" pitchFamily="18" charset="-78"/>
              </a:rPr>
              <a:t> </a:t>
            </a:r>
            <a:r>
              <a:rPr lang="ar-DZ" sz="4400" b="1" dirty="0" smtClean="0">
                <a:solidFill>
                  <a:schemeClr val="bg1"/>
                </a:solidFill>
                <a:latin typeface="Traditional Arabic" pitchFamily="18" charset="-78"/>
              </a:rPr>
              <a:t>الإشكالية:</a:t>
            </a:r>
            <a:endParaRPr lang="en-US" sz="4400" b="1" dirty="0" smtClean="0">
              <a:solidFill>
                <a:schemeClr val="bg1"/>
              </a:solidFill>
              <a:latin typeface="Traditional Arabic" pitchFamily="18" charset="-78"/>
            </a:endParaRPr>
          </a:p>
          <a:p>
            <a:pPr algn="r" rtl="1"/>
            <a:r>
              <a:rPr lang="ar-DZ" sz="4400" dirty="0" smtClean="0">
                <a:solidFill>
                  <a:schemeClr val="bg1"/>
                </a:solidFill>
                <a:latin typeface="Traditional Arabic" pitchFamily="18" charset="-78"/>
                <a:cs typeface="Traditional Arabic" pitchFamily="18" charset="-78"/>
              </a:rPr>
              <a:t>    </a:t>
            </a:r>
            <a:r>
              <a:rPr lang="ar-DZ" sz="3600" b="1" dirty="0" smtClean="0">
                <a:solidFill>
                  <a:schemeClr val="bg1"/>
                </a:solidFill>
                <a:latin typeface="Traditional Arabic" pitchFamily="18" charset="-78"/>
              </a:rPr>
              <a:t>مما سبق يمكن صياغة الإشكالية على النحو التالي:</a:t>
            </a:r>
            <a:endParaRPr lang="en-US" sz="3600" b="1" dirty="0" smtClean="0">
              <a:solidFill>
                <a:schemeClr val="bg1"/>
              </a:solidFill>
              <a:latin typeface="Traditional Arabic" pitchFamily="18" charset="-78"/>
            </a:endParaRPr>
          </a:p>
          <a:p>
            <a:pPr algn="r"/>
            <a:r>
              <a:rPr lang="ar-DZ" sz="3600" b="1" dirty="0" smtClean="0">
                <a:solidFill>
                  <a:schemeClr val="bg1"/>
                </a:solidFill>
                <a:latin typeface="Traditional Arabic" pitchFamily="18" charset="-78"/>
              </a:rPr>
              <a:t>     كيف تساهم إستراتجية القروض المصغرة في تفعيل سياسة التشغيل في الجزائر؟ </a:t>
            </a:r>
          </a:p>
          <a:p>
            <a:pPr algn="r"/>
            <a:r>
              <a:rPr lang="ar-DZ" sz="3600" b="1" dirty="0" smtClean="0">
                <a:solidFill>
                  <a:schemeClr val="bg1"/>
                </a:solidFill>
                <a:latin typeface="Traditional Arabic" pitchFamily="18" charset="-78"/>
              </a:rPr>
              <a:t>وهل ساهمت الوكالة الوطنية لدعم </a:t>
            </a:r>
            <a:r>
              <a:rPr lang="ar-DZ" sz="3600" b="1" dirty="0" err="1" smtClean="0">
                <a:solidFill>
                  <a:schemeClr val="bg1"/>
                </a:solidFill>
                <a:latin typeface="Traditional Arabic" pitchFamily="18" charset="-78"/>
              </a:rPr>
              <a:t>و</a:t>
            </a:r>
            <a:r>
              <a:rPr lang="ar-DZ" sz="3600" b="1" dirty="0" smtClean="0">
                <a:solidFill>
                  <a:schemeClr val="bg1"/>
                </a:solidFill>
                <a:latin typeface="Traditional Arabic" pitchFamily="18" charset="-78"/>
              </a:rPr>
              <a:t> تشغيل الشباب في خلق مناصب شغل جديدة</a:t>
            </a:r>
            <a:r>
              <a:rPr lang="ar-DZ" sz="4000" b="1" dirty="0" smtClean="0">
                <a:solidFill>
                  <a:schemeClr val="bg1"/>
                </a:solidFill>
              </a:rPr>
              <a:t>؟</a:t>
            </a:r>
            <a:endParaRPr lang="ar-DZ" sz="4800" b="1" dirty="0">
              <a:solidFill>
                <a:schemeClr val="bg1"/>
              </a:solidFill>
            </a:endParaRPr>
          </a:p>
        </p:txBody>
      </p:sp>
      <p:pic>
        <p:nvPicPr>
          <p:cNvPr id="25" name="صورة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0" y="1030801"/>
            <a:ext cx="4855423" cy="4015189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2" name="ZoneTexte 31"/>
          <p:cNvSpPr txBox="1"/>
          <p:nvPr/>
        </p:nvSpPr>
        <p:spPr>
          <a:xfrm>
            <a:off x="16679917" y="32965689"/>
            <a:ext cx="11855669" cy="87408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أهداف الدراسة:</a:t>
            </a:r>
            <a:endParaRPr lang="en-US" sz="4000" dirty="0" smtClean="0">
              <a:solidFill>
                <a:srgbClr val="FF0000"/>
              </a:solidFill>
            </a:endParaRPr>
          </a:p>
          <a:p>
            <a:pPr lvl="0" algn="r" rtl="1"/>
            <a:r>
              <a:rPr lang="ar-DZ" sz="4000" dirty="0" smtClean="0"/>
              <a:t>إبراز أهمية التمويل </a:t>
            </a:r>
            <a:r>
              <a:rPr lang="ar-DZ" sz="4000" dirty="0" err="1" smtClean="0"/>
              <a:t>و</a:t>
            </a:r>
            <a:r>
              <a:rPr lang="ar-DZ" sz="4000" dirty="0" smtClean="0"/>
              <a:t> دعم المؤسسات الصغيرة لأنه يعتبر المحرك الأساسي لعجلة النشاط؛</a:t>
            </a:r>
            <a:r>
              <a:rPr lang="ar-DZ" sz="4000" b="1" dirty="0" smtClean="0"/>
              <a:t> </a:t>
            </a:r>
            <a:endParaRPr lang="en-US" sz="4000" dirty="0" smtClean="0"/>
          </a:p>
          <a:p>
            <a:pPr lvl="0" algn="r" rtl="1"/>
            <a:r>
              <a:rPr lang="ar-DZ" sz="4000" dirty="0" smtClean="0"/>
              <a:t>أهمية ما قامت </a:t>
            </a:r>
            <a:r>
              <a:rPr lang="ar-DZ" sz="4000" dirty="0" err="1" smtClean="0"/>
              <a:t>به</a:t>
            </a:r>
            <a:r>
              <a:rPr lang="ar-DZ" sz="4000" dirty="0" smtClean="0"/>
              <a:t> الدولة الجزائرية في الإجراءات التحفيزية لتطوير المشاريع المصغرة.</a:t>
            </a:r>
            <a:endParaRPr lang="en-US" sz="4000" dirty="0" smtClean="0"/>
          </a:p>
          <a:p>
            <a:pPr lvl="0" algn="r" rtl="1"/>
            <a:r>
              <a:rPr lang="ar-DZ" sz="4000" dirty="0" smtClean="0"/>
              <a:t>تسليط الضوء على احد أهم آليات التشغيل في الجزائر.</a:t>
            </a:r>
          </a:p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الطرق </a:t>
            </a:r>
            <a:r>
              <a:rPr lang="ar-DZ" sz="4000" b="1" dirty="0" err="1" smtClean="0">
                <a:solidFill>
                  <a:srgbClr val="FF0000"/>
                </a:solidFill>
              </a:rPr>
              <a:t>و</a:t>
            </a:r>
            <a:r>
              <a:rPr lang="ar-DZ" sz="4000" b="1" dirty="0" smtClean="0">
                <a:solidFill>
                  <a:srgbClr val="FF0000"/>
                </a:solidFill>
              </a:rPr>
              <a:t> </a:t>
            </a:r>
            <a:r>
              <a:rPr lang="ar-DZ" sz="4000" b="1" dirty="0" err="1" smtClean="0">
                <a:solidFill>
                  <a:srgbClr val="FF0000"/>
                </a:solidFill>
              </a:rPr>
              <a:t>الأوات</a:t>
            </a:r>
            <a:r>
              <a:rPr lang="ar-DZ" sz="4000" b="1" dirty="0" smtClean="0">
                <a:solidFill>
                  <a:srgbClr val="FF0000"/>
                </a:solidFill>
              </a:rPr>
              <a:t>:</a:t>
            </a:r>
            <a:endParaRPr lang="en-US" sz="4000" dirty="0" smtClean="0">
              <a:solidFill>
                <a:srgbClr val="FF0000"/>
              </a:solidFill>
            </a:endParaRPr>
          </a:p>
          <a:p>
            <a:pPr algn="r"/>
            <a:r>
              <a:rPr lang="ar-DZ" sz="4000" dirty="0" smtClean="0"/>
              <a:t>اعتمدنا في هذه الدراسة على إحصائيات مقدمة من طرف الديوان الوطني للإحصائيات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الوكالة الوطنية لدعم </a:t>
            </a:r>
            <a:r>
              <a:rPr lang="ar-DZ" sz="4000" dirty="0" err="1" smtClean="0"/>
              <a:t>و</a:t>
            </a:r>
            <a:r>
              <a:rPr lang="ar-DZ" sz="4000" dirty="0" smtClean="0"/>
              <a:t> تشغيل الشباب فرع </a:t>
            </a:r>
            <a:r>
              <a:rPr lang="ar-DZ" sz="4000" dirty="0" err="1" smtClean="0"/>
              <a:t>ورقلة</a:t>
            </a:r>
            <a:r>
              <a:rPr lang="ar-DZ" sz="4000" dirty="0" smtClean="0"/>
              <a:t>.و إلى كل من يريد الإطلاع أكثر على كيفية منح القرض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الامتيازات الممنوحة من طرف الهيئات المانحة للقرض المصغر.</a:t>
            </a:r>
          </a:p>
          <a:p>
            <a:pPr algn="r"/>
            <a:endParaRPr lang="en-US" sz="4000" dirty="0" smtClean="0"/>
          </a:p>
          <a:p>
            <a:endParaRPr lang="ar-DZ" dirty="0"/>
          </a:p>
        </p:txBody>
      </p:sp>
      <p:graphicFrame>
        <p:nvGraphicFramePr>
          <p:cNvPr id="36" name="Graphique 35"/>
          <p:cNvGraphicFramePr/>
          <p:nvPr/>
        </p:nvGraphicFramePr>
        <p:xfrm>
          <a:off x="5959365" y="19328525"/>
          <a:ext cx="7567448" cy="3972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8" name="Image 3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1" y="16049297"/>
            <a:ext cx="5454868" cy="3279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" name="Image 46" descr="IMG_20150221_211520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986233" y="28258495"/>
            <a:ext cx="2459421" cy="128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" name="Image 48" descr="IMG_20150221_211711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62153" y="19360055"/>
            <a:ext cx="5328744" cy="40044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" name="Image 50" descr="IMG_20150221_211727.jpg"/>
          <p:cNvPicPr/>
          <p:nvPr/>
        </p:nvPicPr>
        <p:blipFill>
          <a:blip r:embed="rId10"/>
          <a:stretch>
            <a:fillRect/>
          </a:stretch>
        </p:blipFill>
        <p:spPr>
          <a:xfrm>
            <a:off x="4953690" y="15964660"/>
            <a:ext cx="7311882" cy="3416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" name="ZoneTexte 51"/>
          <p:cNvSpPr txBox="1"/>
          <p:nvPr/>
        </p:nvSpPr>
        <p:spPr>
          <a:xfrm>
            <a:off x="735172" y="15008772"/>
            <a:ext cx="10332221" cy="646331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rtl="1"/>
            <a:r>
              <a:rPr lang="ar-DZ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الوكالةالوطنية</a:t>
            </a:r>
            <a:r>
              <a:rPr lang="ar-DZ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لدعم تشغيل الشباب 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ANSEJ</a:t>
            </a:r>
            <a:endParaRPr lang="ar-DZ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2017985" y="41620966"/>
            <a:ext cx="495037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r-FR" sz="24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fatiha.bnhamida@gmail.com</a:t>
            </a:r>
            <a:endParaRPr lang="ar-DZ" sz="24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3279228" y="8986345"/>
            <a:ext cx="6148551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DZ" dirty="0"/>
          </a:p>
        </p:txBody>
      </p:sp>
      <p:graphicFrame>
        <p:nvGraphicFramePr>
          <p:cNvPr id="56" name="Diagramme 55"/>
          <p:cNvGraphicFramePr/>
          <p:nvPr/>
        </p:nvGraphicFramePr>
        <p:xfrm>
          <a:off x="2560320" y="9049408"/>
          <a:ext cx="8475542" cy="5386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785</Words>
  <Application>Microsoft Office PowerPoint</Application>
  <PresentationFormat>Personnalisé</PresentationFormat>
  <Paragraphs>68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Default Design</vt:lpstr>
      <vt:lpstr>Diapositive 1</vt:lpstr>
    </vt:vector>
  </TitlesOfParts>
  <Company>MegaPrint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36x48 Vertical Poster</dc:title>
  <dc:creator>Ethan Shulda</dc:creator>
  <dc:description>©MegaPrint Inc. 2009</dc:description>
  <cp:lastModifiedBy>amir info</cp:lastModifiedBy>
  <cp:revision>126</cp:revision>
  <dcterms:created xsi:type="dcterms:W3CDTF">2008-12-04T00:20:37Z</dcterms:created>
  <dcterms:modified xsi:type="dcterms:W3CDTF">2015-03-05T10:43:15Z</dcterms:modified>
  <cp:category>Research Poster</cp:category>
</cp:coreProperties>
</file>