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32" r:id="rId1"/>
  </p:sldMasterIdLst>
  <p:sldIdLst>
    <p:sldId id="256" r:id="rId2"/>
  </p:sldIdLst>
  <p:sldSz cx="30387925" cy="42629138"/>
  <p:notesSz cx="6858000" cy="9144000"/>
  <p:defaultTextStyle>
    <a:defPPr>
      <a:defRPr lang="ar-DZ"/>
    </a:defPPr>
    <a:lvl1pPr marL="0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6158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2316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58474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44632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30789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16947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03105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89263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85" autoAdjust="0"/>
    <p:restoredTop sz="94615" autoAdjust="0"/>
  </p:normalViewPr>
  <p:slideViewPr>
    <p:cSldViewPr>
      <p:cViewPr>
        <p:scale>
          <a:sx n="19" d="100"/>
          <a:sy n="19" d="100"/>
        </p:scale>
        <p:origin x="-726" y="-126"/>
      </p:cViewPr>
      <p:guideLst>
        <p:guide orient="horz" pos="13427"/>
        <p:guide pos="95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7596981" y="19419940"/>
            <a:ext cx="20511849" cy="1177530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7596981" y="31100511"/>
            <a:ext cx="20511849" cy="8525828"/>
          </a:xfrm>
        </p:spPr>
        <p:txBody>
          <a:bodyPr/>
          <a:lstStyle>
            <a:lvl1pPr marL="0" indent="0" algn="l">
              <a:buNone/>
              <a:defRPr sz="8200" b="1">
                <a:solidFill>
                  <a:schemeClr val="tx2"/>
                </a:solidFill>
              </a:defRPr>
            </a:lvl1pPr>
            <a:lvl2pPr marL="2086158" indent="0" algn="ctr">
              <a:buNone/>
            </a:lvl2pPr>
            <a:lvl3pPr marL="4172316" indent="0" algn="ctr">
              <a:buNone/>
            </a:lvl3pPr>
            <a:lvl4pPr marL="6258474" indent="0" algn="ctr">
              <a:buNone/>
            </a:lvl4pPr>
            <a:lvl5pPr marL="8344632" indent="0" algn="ctr">
              <a:buNone/>
            </a:lvl5pPr>
            <a:lvl6pPr marL="10430789" indent="0" algn="ctr">
              <a:buNone/>
            </a:lvl6pPr>
            <a:lvl7pPr marL="12516947" indent="0" algn="ctr">
              <a:buNone/>
            </a:lvl7pPr>
            <a:lvl8pPr marL="14603105" indent="0" algn="ctr">
              <a:buNone/>
            </a:lvl8pPr>
            <a:lvl9pPr marL="16689263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22497519" y="7849215"/>
            <a:ext cx="14209713" cy="1266164"/>
          </a:xfrm>
        </p:spPr>
        <p:txBody>
          <a:bodyPr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8229447" y="26548608"/>
            <a:ext cx="22735540" cy="1276293"/>
          </a:xfrm>
        </p:spPr>
        <p:txBody>
          <a:bodyPr/>
          <a:lstStyle/>
          <a:p>
            <a:endParaRPr lang="ar-DZ"/>
          </a:p>
        </p:txBody>
      </p:sp>
      <p:sp>
        <p:nvSpPr>
          <p:cNvPr id="10" name="مستطيل 9"/>
          <p:cNvSpPr/>
          <p:nvPr/>
        </p:nvSpPr>
        <p:spPr bwMode="auto">
          <a:xfrm>
            <a:off x="1266163" y="0"/>
            <a:ext cx="2025862" cy="42629138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 bwMode="auto">
          <a:xfrm>
            <a:off x="918337" y="0"/>
            <a:ext cx="347826" cy="42629138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مستطيل 13"/>
          <p:cNvSpPr/>
          <p:nvPr/>
        </p:nvSpPr>
        <p:spPr bwMode="auto">
          <a:xfrm>
            <a:off x="3292025" y="0"/>
            <a:ext cx="604409" cy="42629138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مستطيل 18"/>
          <p:cNvSpPr/>
          <p:nvPr/>
        </p:nvSpPr>
        <p:spPr bwMode="auto">
          <a:xfrm>
            <a:off x="3792908" y="0"/>
            <a:ext cx="765281" cy="42629138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353409" y="0"/>
            <a:ext cx="0" cy="42629138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8" name="رابط مستقيم 17"/>
          <p:cNvSpPr>
            <a:spLocks noChangeShapeType="1"/>
          </p:cNvSpPr>
          <p:nvPr/>
        </p:nvSpPr>
        <p:spPr bwMode="auto">
          <a:xfrm>
            <a:off x="3038793" y="0"/>
            <a:ext cx="0" cy="42629138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20" name="رابط مستقيم 19"/>
          <p:cNvSpPr>
            <a:spLocks noChangeShapeType="1"/>
          </p:cNvSpPr>
          <p:nvPr/>
        </p:nvSpPr>
        <p:spPr bwMode="auto">
          <a:xfrm>
            <a:off x="2838440" y="0"/>
            <a:ext cx="0" cy="42629138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6" name="رابط مستقيم 15"/>
          <p:cNvSpPr>
            <a:spLocks noChangeShapeType="1"/>
          </p:cNvSpPr>
          <p:nvPr/>
        </p:nvSpPr>
        <p:spPr bwMode="auto">
          <a:xfrm>
            <a:off x="5738080" y="0"/>
            <a:ext cx="0" cy="42629138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3545258" y="0"/>
            <a:ext cx="0" cy="42629138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22" name="رابط مستقيم 21"/>
          <p:cNvSpPr>
            <a:spLocks noChangeShapeType="1"/>
          </p:cNvSpPr>
          <p:nvPr/>
        </p:nvSpPr>
        <p:spPr bwMode="auto">
          <a:xfrm>
            <a:off x="30287749" y="0"/>
            <a:ext cx="0" cy="42629138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27" name="مستطيل 26"/>
          <p:cNvSpPr/>
          <p:nvPr/>
        </p:nvSpPr>
        <p:spPr bwMode="auto">
          <a:xfrm>
            <a:off x="4051723" y="0"/>
            <a:ext cx="253233" cy="42629138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شكل بيضاوي 20"/>
          <p:cNvSpPr/>
          <p:nvPr/>
        </p:nvSpPr>
        <p:spPr bwMode="auto">
          <a:xfrm>
            <a:off x="2025862" y="21314569"/>
            <a:ext cx="4304956" cy="8052171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شكل بيضاوي 22"/>
          <p:cNvSpPr/>
          <p:nvPr/>
        </p:nvSpPr>
        <p:spPr bwMode="auto">
          <a:xfrm>
            <a:off x="4352253" y="30251596"/>
            <a:ext cx="2131621" cy="398707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شكل بيضاوي 23"/>
          <p:cNvSpPr/>
          <p:nvPr/>
        </p:nvSpPr>
        <p:spPr bwMode="auto">
          <a:xfrm>
            <a:off x="3625947" y="34191776"/>
            <a:ext cx="455819" cy="852583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شكل بيضاوي 25"/>
          <p:cNvSpPr/>
          <p:nvPr/>
        </p:nvSpPr>
        <p:spPr bwMode="auto">
          <a:xfrm>
            <a:off x="5530602" y="35978992"/>
            <a:ext cx="911638" cy="1705166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شكل بيضاوي 24"/>
          <p:cNvSpPr/>
          <p:nvPr/>
        </p:nvSpPr>
        <p:spPr>
          <a:xfrm>
            <a:off x="6330818" y="27945768"/>
            <a:ext cx="1215517" cy="227355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 bwMode="auto">
          <a:xfrm>
            <a:off x="4405132" y="30636675"/>
            <a:ext cx="2025862" cy="3216915"/>
          </a:xfrm>
        </p:spPr>
        <p:txBody>
          <a:bodyPr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2031245" y="1707152"/>
            <a:ext cx="5571120" cy="36372917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519396" y="1707145"/>
            <a:ext cx="20005384" cy="36372917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1519396" y="9946799"/>
            <a:ext cx="24816805" cy="30295107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D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596981" y="17998969"/>
            <a:ext cx="20511849" cy="12765059"/>
          </a:xfrm>
        </p:spPr>
        <p:txBody>
          <a:bodyPr/>
          <a:lstStyle>
            <a:lvl1pPr algn="l">
              <a:buNone/>
              <a:defRPr sz="13700" b="1" cap="sm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596981" y="31142953"/>
            <a:ext cx="20511849" cy="8525828"/>
          </a:xfrm>
        </p:spPr>
        <p:txBody>
          <a:bodyPr anchor="t"/>
          <a:lstStyle>
            <a:lvl1pPr marL="0" indent="0">
              <a:buNone/>
              <a:defRPr sz="8200" b="1">
                <a:solidFill>
                  <a:schemeClr val="tx2"/>
                </a:solidFill>
              </a:defRPr>
            </a:lvl1pPr>
            <a:lvl2pPr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22492982" y="7826434"/>
            <a:ext cx="14209713" cy="1266164"/>
          </a:xfrm>
        </p:spPr>
        <p:txBody>
          <a:bodyPr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8230069" y="26530824"/>
            <a:ext cx="22735540" cy="1276293"/>
          </a:xfrm>
        </p:spPr>
        <p:txBody>
          <a:bodyPr/>
          <a:lstStyle/>
          <a:p>
            <a:endParaRPr lang="ar-DZ"/>
          </a:p>
        </p:txBody>
      </p:sp>
      <p:sp>
        <p:nvSpPr>
          <p:cNvPr id="9" name="مستطيل 8"/>
          <p:cNvSpPr/>
          <p:nvPr/>
        </p:nvSpPr>
        <p:spPr bwMode="auto">
          <a:xfrm>
            <a:off x="1266163" y="0"/>
            <a:ext cx="2025862" cy="42629138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 bwMode="auto">
          <a:xfrm>
            <a:off x="918337" y="0"/>
            <a:ext cx="347826" cy="42629138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 bwMode="auto">
          <a:xfrm>
            <a:off x="3292025" y="0"/>
            <a:ext cx="604409" cy="42629138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 bwMode="auto">
          <a:xfrm>
            <a:off x="3792908" y="0"/>
            <a:ext cx="765281" cy="42629138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>
            <a:off x="353409" y="0"/>
            <a:ext cx="0" cy="42629138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4" name="رابط مستقيم 13"/>
          <p:cNvSpPr>
            <a:spLocks noChangeShapeType="1"/>
          </p:cNvSpPr>
          <p:nvPr/>
        </p:nvSpPr>
        <p:spPr bwMode="auto">
          <a:xfrm>
            <a:off x="3038793" y="0"/>
            <a:ext cx="0" cy="42629138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2838440" y="0"/>
            <a:ext cx="0" cy="42629138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6" name="رابط مستقيم 15"/>
          <p:cNvSpPr>
            <a:spLocks noChangeShapeType="1"/>
          </p:cNvSpPr>
          <p:nvPr/>
        </p:nvSpPr>
        <p:spPr bwMode="auto">
          <a:xfrm>
            <a:off x="5738080" y="0"/>
            <a:ext cx="0" cy="42629138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7" name="رابط مستقيم 16"/>
          <p:cNvSpPr>
            <a:spLocks noChangeShapeType="1"/>
          </p:cNvSpPr>
          <p:nvPr/>
        </p:nvSpPr>
        <p:spPr bwMode="auto">
          <a:xfrm>
            <a:off x="3545258" y="0"/>
            <a:ext cx="0" cy="42629138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8" name="مستطيل 17"/>
          <p:cNvSpPr/>
          <p:nvPr/>
        </p:nvSpPr>
        <p:spPr bwMode="auto">
          <a:xfrm>
            <a:off x="4051723" y="0"/>
            <a:ext cx="253233" cy="42629138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شكل بيضاوي 18"/>
          <p:cNvSpPr/>
          <p:nvPr/>
        </p:nvSpPr>
        <p:spPr bwMode="auto">
          <a:xfrm>
            <a:off x="2025862" y="21314569"/>
            <a:ext cx="4304956" cy="8052171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شكل بيضاوي 19"/>
          <p:cNvSpPr/>
          <p:nvPr/>
        </p:nvSpPr>
        <p:spPr bwMode="auto">
          <a:xfrm>
            <a:off x="4402341" y="30251596"/>
            <a:ext cx="2131621" cy="398707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شكل بيضاوي 20"/>
          <p:cNvSpPr/>
          <p:nvPr/>
        </p:nvSpPr>
        <p:spPr bwMode="auto">
          <a:xfrm>
            <a:off x="3625947" y="34191776"/>
            <a:ext cx="455819" cy="852583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شكل بيضاوي 21"/>
          <p:cNvSpPr/>
          <p:nvPr/>
        </p:nvSpPr>
        <p:spPr bwMode="auto">
          <a:xfrm>
            <a:off x="5530602" y="35997939"/>
            <a:ext cx="911638" cy="1705166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شكل بيضاوي 22"/>
          <p:cNvSpPr/>
          <p:nvPr/>
        </p:nvSpPr>
        <p:spPr bwMode="auto">
          <a:xfrm>
            <a:off x="6244546" y="27846860"/>
            <a:ext cx="1215517" cy="227355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رابط مستقيم 25"/>
          <p:cNvSpPr>
            <a:spLocks noChangeShapeType="1"/>
          </p:cNvSpPr>
          <p:nvPr/>
        </p:nvSpPr>
        <p:spPr bwMode="auto">
          <a:xfrm>
            <a:off x="30234869" y="0"/>
            <a:ext cx="0" cy="42629138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xfrm>
            <a:off x="4455221" y="30636675"/>
            <a:ext cx="2025862" cy="3216915"/>
          </a:xfrm>
        </p:spPr>
        <p:txBody>
          <a:bodyPr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1519396" y="9946799"/>
            <a:ext cx="12155170" cy="28419425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14191161" y="9946799"/>
            <a:ext cx="12155170" cy="28419425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9396" y="1697271"/>
            <a:ext cx="25070038" cy="7104856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1519396" y="14683370"/>
            <a:ext cx="12155170" cy="2415651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14529227" y="14683370"/>
            <a:ext cx="12155170" cy="2415651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نص 11"/>
          <p:cNvSpPr>
            <a:spLocks noGrp="1"/>
          </p:cNvSpPr>
          <p:nvPr>
            <p:ph type="body" sz="quarter" idx="1"/>
          </p:nvPr>
        </p:nvSpPr>
        <p:spPr>
          <a:xfrm>
            <a:off x="1519396" y="9757336"/>
            <a:ext cx="12155170" cy="409239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91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4" name="عنصر نائب للنص 13"/>
          <p:cNvSpPr>
            <a:spLocks noGrp="1"/>
          </p:cNvSpPr>
          <p:nvPr>
            <p:ph type="body" sz="quarter" idx="3"/>
          </p:nvPr>
        </p:nvSpPr>
        <p:spPr>
          <a:xfrm>
            <a:off x="14434264" y="9757336"/>
            <a:ext cx="12155170" cy="409239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91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6" name="عنصر نائب للتاريخ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D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29121761" y="0"/>
            <a:ext cx="0" cy="42629138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 rot="5400000">
            <a:off x="2079978" y="20554871"/>
            <a:ext cx="39218807" cy="1519396"/>
          </a:xfrm>
        </p:spPr>
        <p:txBody>
          <a:bodyPr anchor="b"/>
          <a:lstStyle>
            <a:lvl1pPr algn="l">
              <a:buNone/>
              <a:defRPr sz="9100" b="1" cap="sm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22639004" y="1705165"/>
            <a:ext cx="5074783" cy="30977174"/>
          </a:xfrm>
        </p:spPr>
        <p:txBody>
          <a:bodyPr/>
          <a:lstStyle>
            <a:lvl1pPr marL="0" indent="0">
              <a:spcBef>
                <a:spcPts val="1825"/>
              </a:spcBef>
              <a:spcAft>
                <a:spcPts val="4563"/>
              </a:spcAft>
              <a:buNone/>
              <a:defRPr sz="5500"/>
            </a:lvl1pPr>
            <a:lvl2pPr>
              <a:buNone/>
              <a:defRPr sz="5500"/>
            </a:lvl2pPr>
            <a:lvl3pPr>
              <a:buNone/>
              <a:defRPr sz="4600"/>
            </a:lvl3pPr>
            <a:lvl4pPr>
              <a:buNone/>
              <a:defRPr sz="4100"/>
            </a:lvl4pPr>
            <a:lvl5pPr>
              <a:buNone/>
              <a:defRPr sz="41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20765082" y="0"/>
            <a:ext cx="0" cy="42629138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20578634" y="0"/>
            <a:ext cx="0" cy="42629138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 dirty="0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29881460" y="0"/>
            <a:ext cx="0" cy="42629138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2" name="مستطيل 11"/>
          <p:cNvSpPr/>
          <p:nvPr/>
        </p:nvSpPr>
        <p:spPr bwMode="auto">
          <a:xfrm>
            <a:off x="29374994" y="0"/>
            <a:ext cx="1012931" cy="42629138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>
            <a:off x="29628227" y="0"/>
            <a:ext cx="0" cy="42629138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27106029" y="35524282"/>
            <a:ext cx="1823276" cy="3410331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عنصر نائب للمحتوى 17"/>
          <p:cNvSpPr>
            <a:spLocks noGrp="1"/>
          </p:cNvSpPr>
          <p:nvPr>
            <p:ph sz="quarter" idx="1"/>
          </p:nvPr>
        </p:nvSpPr>
        <p:spPr>
          <a:xfrm>
            <a:off x="1012931" y="1705165"/>
            <a:ext cx="18739220" cy="39332485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1" name="عنصر نائب للتاريخ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  <p:sp>
        <p:nvSpPr>
          <p:cNvPr id="23" name="عنصر نائب للتذييل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ar-D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29121761" y="0"/>
            <a:ext cx="0" cy="42629138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27106029" y="35524282"/>
            <a:ext cx="1823276" cy="3410331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 rot="5400000">
            <a:off x="2007807" y="20554871"/>
            <a:ext cx="39218807" cy="1519396"/>
          </a:xfrm>
        </p:spPr>
        <p:txBody>
          <a:bodyPr anchor="b"/>
          <a:lstStyle>
            <a:lvl1pPr algn="l">
              <a:buNone/>
              <a:defRPr sz="91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0" y="0"/>
            <a:ext cx="20511849" cy="42629138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14600"/>
            </a:lvl1pPr>
          </a:lstStyle>
          <a:p>
            <a:pPr algn="ctr" eaLnBrk="1" latinLnBrk="0" hangingPunct="1">
              <a:buFontTx/>
              <a:buNone/>
            </a:pPr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2484532" y="1645958"/>
            <a:ext cx="5064654" cy="30806657"/>
          </a:xfrm>
        </p:spPr>
        <p:txBody>
          <a:bodyPr rot="0" spcFirstLastPara="0" vertOverflow="overflow" horzOverflow="overflow" vert="horz" wrap="square" lIns="417232" tIns="208616" rIns="417232" bIns="208616" numCol="1" spcCol="1251695" rtlCol="0" fromWordArt="0" anchor="t" anchorCtr="0" forceAA="0" compatLnSpc="1">
            <a:normAutofit/>
          </a:bodyPr>
          <a:lstStyle>
            <a:lvl1pPr marL="0" indent="0">
              <a:spcBef>
                <a:spcPts val="456"/>
              </a:spcBef>
              <a:spcAft>
                <a:spcPts val="1825"/>
              </a:spcAft>
              <a:buFontTx/>
              <a:buNone/>
              <a:defRPr sz="5500"/>
            </a:lvl1pPr>
            <a:lvl2pPr>
              <a:defRPr sz="5500"/>
            </a:lvl2pPr>
            <a:lvl3pPr>
              <a:defRPr sz="4600"/>
            </a:lvl3pPr>
            <a:lvl4pPr>
              <a:defRPr sz="4100"/>
            </a:lvl4pPr>
            <a:lvl5pPr>
              <a:defRPr sz="41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29881460" y="0"/>
            <a:ext cx="0" cy="4262913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 bwMode="auto">
          <a:xfrm>
            <a:off x="29374994" y="0"/>
            <a:ext cx="1012931" cy="42629138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رابط مستقيم 11"/>
          <p:cNvSpPr>
            <a:spLocks noChangeShapeType="1"/>
          </p:cNvSpPr>
          <p:nvPr/>
        </p:nvSpPr>
        <p:spPr bwMode="auto">
          <a:xfrm>
            <a:off x="29628227" y="0"/>
            <a:ext cx="0" cy="42629138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9" name="رابط مستقيم 18"/>
          <p:cNvSpPr>
            <a:spLocks noChangeShapeType="1"/>
          </p:cNvSpPr>
          <p:nvPr/>
        </p:nvSpPr>
        <p:spPr bwMode="auto">
          <a:xfrm>
            <a:off x="20765082" y="0"/>
            <a:ext cx="0" cy="42629138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 dirty="0"/>
          </a:p>
        </p:txBody>
      </p:sp>
      <p:sp>
        <p:nvSpPr>
          <p:cNvPr id="20" name="رابط مستقيم 19"/>
          <p:cNvSpPr>
            <a:spLocks noChangeShapeType="1"/>
          </p:cNvSpPr>
          <p:nvPr/>
        </p:nvSpPr>
        <p:spPr bwMode="auto">
          <a:xfrm>
            <a:off x="20578634" y="0"/>
            <a:ext cx="0" cy="42629138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 dirty="0"/>
          </a:p>
        </p:txBody>
      </p:sp>
      <p:sp>
        <p:nvSpPr>
          <p:cNvPr id="17" name="عنصر نائب للتاريخ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  <p:sp>
        <p:nvSpPr>
          <p:cNvPr id="21" name="عنصر نائب للتذييل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D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رابط مستقيم 15"/>
          <p:cNvSpPr>
            <a:spLocks noChangeShapeType="1"/>
          </p:cNvSpPr>
          <p:nvPr/>
        </p:nvSpPr>
        <p:spPr bwMode="auto">
          <a:xfrm>
            <a:off x="29121761" y="0"/>
            <a:ext cx="0" cy="42629138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1519396" y="1707142"/>
            <a:ext cx="24816805" cy="7104856"/>
          </a:xfrm>
          <a:prstGeom prst="rect">
            <a:avLst/>
          </a:prstGeom>
        </p:spPr>
        <p:txBody>
          <a:bodyPr vert="horz" lIns="417232" tIns="208616" rIns="417232" bIns="208616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1519396" y="9946799"/>
            <a:ext cx="24816805" cy="30295107"/>
          </a:xfrm>
          <a:prstGeom prst="rect">
            <a:avLst/>
          </a:prstGeom>
        </p:spPr>
        <p:txBody>
          <a:bodyPr vert="horz" lIns="417232" tIns="208616" rIns="417232" bIns="208616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 rot="5400000">
            <a:off x="22312376" y="7280225"/>
            <a:ext cx="12504547" cy="1276293"/>
          </a:xfrm>
          <a:prstGeom prst="rect">
            <a:avLst/>
          </a:prstGeom>
        </p:spPr>
        <p:txBody>
          <a:bodyPr vert="horz" lIns="417232" tIns="208616" rIns="417232" bIns="208616" anchor="ctr" anchorCtr="0"/>
          <a:lstStyle>
            <a:lvl1pPr algn="r" eaLnBrk="1" latinLnBrk="0" hangingPunct="1">
              <a:defRPr kumimoji="0" sz="5500">
                <a:solidFill>
                  <a:schemeClr val="tx2"/>
                </a:solidFill>
              </a:defRPr>
            </a:lvl1pPr>
          </a:lstStyle>
          <a:p>
            <a:fld id="{857EFC97-2F40-448F-AE08-010775E0BFC3}" type="datetimeFigureOut">
              <a:rPr lang="ar-DZ" smtClean="0"/>
              <a:pPr/>
              <a:t>15-05-1436</a:t>
            </a:fld>
            <a:endParaRPr lang="ar-DZ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 rot="5400000">
            <a:off x="18601321" y="23759599"/>
            <a:ext cx="19893598" cy="1215517"/>
          </a:xfrm>
          <a:prstGeom prst="rect">
            <a:avLst/>
          </a:prstGeom>
        </p:spPr>
        <p:txBody>
          <a:bodyPr vert="horz" lIns="417232" tIns="208616" rIns="417232" bIns="208616" anchor="ctr" anchorCtr="0"/>
          <a:lstStyle>
            <a:lvl1pPr algn="l" eaLnBrk="1" latinLnBrk="0" hangingPunct="1">
              <a:defRPr kumimoji="0" sz="5500">
                <a:solidFill>
                  <a:schemeClr val="tx2"/>
                </a:solidFill>
              </a:defRPr>
            </a:lvl1pPr>
          </a:lstStyle>
          <a:p>
            <a:endParaRPr lang="ar-DZ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253233" y="0"/>
            <a:ext cx="0" cy="42629138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29881460" y="0"/>
            <a:ext cx="0" cy="42629138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0" name="مستطيل 9"/>
          <p:cNvSpPr/>
          <p:nvPr/>
        </p:nvSpPr>
        <p:spPr bwMode="auto">
          <a:xfrm>
            <a:off x="29374994" y="0"/>
            <a:ext cx="1012931" cy="42629138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29628227" y="0"/>
            <a:ext cx="0" cy="42629138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232" tIns="208616" rIns="417232" bIns="208616" anchor="t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27106029" y="35524282"/>
            <a:ext cx="1823276" cy="3410331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17232" tIns="208616" rIns="417232" bIns="208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27014865" y="35642696"/>
            <a:ext cx="2025862" cy="3239814"/>
          </a:xfrm>
          <a:prstGeom prst="rect">
            <a:avLst/>
          </a:prstGeom>
        </p:spPr>
        <p:txBody>
          <a:bodyPr vert="horz" lIns="417232" tIns="208616" rIns="417232" bIns="208616" anchor="ctr"/>
          <a:lstStyle>
            <a:lvl1pPr algn="ctr" eaLnBrk="1" latinLnBrk="0" hangingPunct="1">
              <a:defRPr kumimoji="0" sz="6400" b="1">
                <a:solidFill>
                  <a:srgbClr val="FFFFFF"/>
                </a:solidFill>
              </a:defRPr>
            </a:lvl1pPr>
          </a:lstStyle>
          <a:p>
            <a:fld id="{0D8431E9-4EC4-4DBE-9CD0-4EDCFCA15FDC}" type="slidenum">
              <a:rPr lang="ar-DZ" smtClean="0"/>
              <a:pPr/>
              <a:t>‹#›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1" eaLnBrk="1" latinLnBrk="0" hangingPunct="1">
        <a:spcBef>
          <a:spcPct val="0"/>
        </a:spcBef>
        <a:buNone/>
        <a:defRPr kumimoji="0" sz="137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251695" indent="-1251695" algn="r" rtl="1" eaLnBrk="1" latinLnBrk="0" hangingPunct="1">
        <a:spcBef>
          <a:spcPts val="2738"/>
        </a:spcBef>
        <a:buClr>
          <a:schemeClr val="accent1"/>
        </a:buClr>
        <a:buSzPct val="70000"/>
        <a:buFont typeface="Wingdings"/>
        <a:buChar char=""/>
        <a:defRPr kumimoji="0" sz="11000" kern="1200">
          <a:solidFill>
            <a:schemeClr val="tx1"/>
          </a:solidFill>
          <a:latin typeface="+mn-lt"/>
          <a:ea typeface="+mn-ea"/>
          <a:cs typeface="+mn-cs"/>
        </a:defRPr>
      </a:lvl1pPr>
      <a:lvl2pPr marL="2920621" indent="-1251695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9600" kern="1200">
          <a:solidFill>
            <a:schemeClr val="tx1"/>
          </a:solidFill>
          <a:latin typeface="+mn-lt"/>
          <a:ea typeface="+mn-ea"/>
          <a:cs typeface="+mn-cs"/>
        </a:defRPr>
      </a:lvl2pPr>
      <a:lvl3pPr marL="4172316" indent="-834463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5424010" indent="-834463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6675705" indent="-834463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7927400" indent="-834463" algn="r" rtl="1" eaLnBrk="1" latinLnBrk="0" hangingPunct="1">
        <a:spcBef>
          <a:spcPct val="20000"/>
        </a:spcBef>
        <a:buClr>
          <a:schemeClr val="accent1"/>
        </a:buClr>
        <a:buChar char="•"/>
        <a:defRPr kumimoji="0" sz="7300" kern="1200">
          <a:solidFill>
            <a:schemeClr val="tx2"/>
          </a:solidFill>
          <a:latin typeface="+mn-lt"/>
          <a:ea typeface="+mn-ea"/>
          <a:cs typeface="+mn-cs"/>
        </a:defRPr>
      </a:lvl6pPr>
      <a:lvl7pPr marL="9179095" indent="-834463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6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10430789" indent="-834463" algn="r" rtl="1" eaLnBrk="1" latinLnBrk="0" hangingPunct="1">
        <a:spcBef>
          <a:spcPct val="20000"/>
        </a:spcBef>
        <a:buClr>
          <a:schemeClr val="accent2"/>
        </a:buClr>
        <a:buChar char="•"/>
        <a:defRPr kumimoji="0" sz="6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11682484" indent="-834463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6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86158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72316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258474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344632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430789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516947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603105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689263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11925" y="5400801"/>
            <a:ext cx="30276000" cy="35067896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/>
              <a:t/>
            </a:r>
            <a:br>
              <a:rPr lang="en-US" sz="4400" b="1" dirty="0"/>
            </a:br>
            <a:r>
              <a:rPr lang="en-US" sz="4400" b="0" dirty="0" smtClean="0">
                <a:solidFill>
                  <a:schemeClr val="tx1"/>
                </a:solidFill>
              </a:rPr>
              <a:t/>
            </a:r>
            <a:br>
              <a:rPr lang="en-US" sz="4400" b="0" dirty="0" smtClean="0">
                <a:solidFill>
                  <a:schemeClr val="tx1"/>
                </a:solidFill>
              </a:rPr>
            </a:br>
            <a:r>
              <a:rPr lang="en-US" sz="4400" b="0" dirty="0" smtClean="0"/>
              <a:t/>
            </a:r>
            <a:br>
              <a:rPr lang="en-US" sz="4400" b="0" dirty="0" smtClean="0"/>
            </a:br>
            <a:r>
              <a:rPr lang="en-US" sz="9600" b="0" dirty="0" smtClean="0">
                <a:solidFill>
                  <a:schemeClr val="tx1"/>
                </a:solidFill>
              </a:rPr>
              <a:t/>
            </a:r>
            <a:br>
              <a:rPr lang="en-US" sz="9600" b="0" dirty="0" smtClean="0">
                <a:solidFill>
                  <a:schemeClr val="tx1"/>
                </a:solidFill>
              </a:rPr>
            </a:br>
            <a:r>
              <a:rPr lang="en-US" sz="4400" b="0" dirty="0" smtClean="0">
                <a:solidFill>
                  <a:schemeClr val="tx1"/>
                </a:solidFill>
              </a:rPr>
              <a:t/>
            </a:r>
            <a:br>
              <a:rPr lang="en-US" sz="4400" b="0" dirty="0" smtClean="0">
                <a:solidFill>
                  <a:schemeClr val="tx1"/>
                </a:solidFill>
              </a:rPr>
            </a:br>
            <a:r>
              <a:rPr lang="en-US" sz="4400" b="0" dirty="0" smtClean="0">
                <a:solidFill>
                  <a:schemeClr val="tx1"/>
                </a:solidFill>
              </a:rPr>
              <a:t/>
            </a:r>
            <a:br>
              <a:rPr lang="en-US" sz="4400" b="0" dirty="0" smtClean="0">
                <a:solidFill>
                  <a:schemeClr val="tx1"/>
                </a:solidFill>
              </a:rPr>
            </a:br>
            <a:r>
              <a:rPr lang="en-US" sz="4400" b="0" dirty="0" smtClean="0">
                <a:solidFill>
                  <a:schemeClr val="tx1"/>
                </a:solidFill>
              </a:rPr>
              <a:t/>
            </a:r>
            <a:br>
              <a:rPr lang="en-US" sz="4400" b="0" dirty="0" smtClean="0">
                <a:solidFill>
                  <a:schemeClr val="tx1"/>
                </a:solidFill>
              </a:rPr>
            </a:b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>
                <a:solidFill>
                  <a:schemeClr val="tx1"/>
                </a:solidFill>
              </a:rPr>
              <a:t/>
            </a:r>
            <a:br>
              <a:rPr lang="en-US" sz="4400" dirty="0" smtClean="0">
                <a:solidFill>
                  <a:schemeClr val="tx1"/>
                </a:solidFill>
              </a:rPr>
            </a:br>
            <a:endParaRPr lang="ar-DZ" sz="4400" dirty="0"/>
          </a:p>
        </p:txBody>
      </p:sp>
      <p:sp>
        <p:nvSpPr>
          <p:cNvPr id="4" name="مستطيل 3"/>
          <p:cNvSpPr/>
          <p:nvPr/>
        </p:nvSpPr>
        <p:spPr>
          <a:xfrm>
            <a:off x="0" y="0"/>
            <a:ext cx="30387925" cy="51847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DZ" sz="6000" b="1" dirty="0" smtClean="0"/>
              <a:t>العلوم الاقتصادية والتجارية وعلوم التسيير</a:t>
            </a:r>
          </a:p>
          <a:p>
            <a:pPr algn="ctr"/>
            <a:r>
              <a:rPr lang="ar-DZ" sz="6000" b="1" dirty="0" smtClean="0"/>
              <a:t>مذكرة بعنوان</a:t>
            </a:r>
          </a:p>
          <a:p>
            <a:pPr algn="ctr"/>
            <a:r>
              <a:rPr lang="ar-DZ" sz="6000" b="1" dirty="0" smtClean="0"/>
              <a:t>اثر العوامل النوعية على انتاج المؤسسة الاقتصادية</a:t>
            </a:r>
          </a:p>
          <a:p>
            <a:pPr algn="ctr"/>
            <a:r>
              <a:rPr lang="ar-DZ" sz="6000" b="1" dirty="0" smtClean="0"/>
              <a:t>"دراسة ميدانية لمؤسسة انتاجية </a:t>
            </a:r>
            <a:r>
              <a:rPr lang="ar-DZ" sz="6000" b="1" dirty="0" err="1" smtClean="0"/>
              <a:t>بورقلة</a:t>
            </a:r>
            <a:endParaRPr lang="en-US" sz="6000" dirty="0" smtClean="0"/>
          </a:p>
          <a:p>
            <a:pPr algn="ctr"/>
            <a:r>
              <a:rPr lang="ar-DZ" sz="6000" dirty="0" smtClean="0"/>
              <a:t>من اعداد الطالبة </a:t>
            </a:r>
            <a:r>
              <a:rPr lang="ar-DZ" sz="6000" dirty="0" err="1" smtClean="0"/>
              <a:t>بوبكر</a:t>
            </a:r>
            <a:r>
              <a:rPr lang="ar-DZ" sz="6000" dirty="0" smtClean="0"/>
              <a:t> </a:t>
            </a:r>
            <a:r>
              <a:rPr lang="ar-DZ" sz="6000" dirty="0" err="1" smtClean="0"/>
              <a:t>خولة</a:t>
            </a:r>
            <a:r>
              <a:rPr lang="ar-DZ" sz="6000" dirty="0" smtClean="0"/>
              <a:t>           الاستاذ </a:t>
            </a:r>
            <a:r>
              <a:rPr lang="ar-DZ" sz="6000" dirty="0" err="1" smtClean="0"/>
              <a:t>المشرف </a:t>
            </a:r>
            <a:r>
              <a:rPr lang="ar-DZ" sz="6000" dirty="0" smtClean="0"/>
              <a:t>: بن </a:t>
            </a:r>
            <a:r>
              <a:rPr lang="ar-DZ" sz="6000" dirty="0" err="1" smtClean="0"/>
              <a:t>قانة</a:t>
            </a:r>
            <a:r>
              <a:rPr lang="ar-DZ" sz="6000" dirty="0" smtClean="0"/>
              <a:t> اسماعيل</a:t>
            </a:r>
          </a:p>
          <a:p>
            <a:pPr algn="ctr"/>
            <a:endParaRPr lang="ar-DZ" sz="6000" dirty="0"/>
          </a:p>
        </p:txBody>
      </p:sp>
      <p:pic>
        <p:nvPicPr>
          <p:cNvPr id="8" name="صورة 7" descr="dummy variabl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241561"/>
            <a:ext cx="15049946" cy="5617790"/>
          </a:xfrm>
          <a:prstGeom prst="rect">
            <a:avLst/>
          </a:prstGeom>
        </p:spPr>
      </p:pic>
      <p:pic>
        <p:nvPicPr>
          <p:cNvPr id="9" name="صورة 8" descr="imag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322681"/>
            <a:ext cx="16130066" cy="5688632"/>
          </a:xfrm>
          <a:prstGeom prst="rect">
            <a:avLst/>
          </a:prstGeom>
        </p:spPr>
      </p:pic>
      <p:pic>
        <p:nvPicPr>
          <p:cNvPr id="14" name="صورة 13" descr="dumm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13442" y="38308457"/>
            <a:ext cx="18506056" cy="4320681"/>
          </a:xfrm>
          <a:prstGeom prst="rect">
            <a:avLst/>
          </a:prstGeom>
        </p:spPr>
      </p:pic>
      <p:sp>
        <p:nvSpPr>
          <p:cNvPr id="10" name="شكل بيضاوي 9"/>
          <p:cNvSpPr/>
          <p:nvPr/>
        </p:nvSpPr>
        <p:spPr>
          <a:xfrm>
            <a:off x="11953602" y="5184777"/>
            <a:ext cx="6552728" cy="172819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DZ" sz="8800" dirty="0" smtClean="0">
                <a:solidFill>
                  <a:schemeClr val="tx1"/>
                </a:solidFill>
              </a:rPr>
              <a:t>المقدمــــــة</a:t>
            </a:r>
            <a:endParaRPr lang="ar-DZ" dirty="0">
              <a:solidFill>
                <a:schemeClr val="tx1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-1" y="7128993"/>
            <a:ext cx="30387925" cy="3240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 sz="1800" dirty="0"/>
          </a:p>
        </p:txBody>
      </p:sp>
      <p:sp>
        <p:nvSpPr>
          <p:cNvPr id="12" name="مستطيل 11"/>
          <p:cNvSpPr/>
          <p:nvPr/>
        </p:nvSpPr>
        <p:spPr>
          <a:xfrm>
            <a:off x="0" y="7128993"/>
            <a:ext cx="30387925" cy="5328592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solidFill>
                  <a:schemeClr val="tx1"/>
                </a:solidFill>
              </a:rPr>
              <a:t> </a:t>
            </a:r>
            <a:r>
              <a:rPr lang="ar-SA" sz="4800" dirty="0" smtClean="0">
                <a:solidFill>
                  <a:schemeClr val="tx1"/>
                </a:solidFill>
              </a:rPr>
              <a:t>يضطر الاقتصاديون الى ادخال المتغيرات </a:t>
            </a:r>
            <a:r>
              <a:rPr lang="ar-SA" sz="4800" dirty="0" err="1" smtClean="0">
                <a:solidFill>
                  <a:schemeClr val="tx1"/>
                </a:solidFill>
              </a:rPr>
              <a:t>النوعية </a:t>
            </a:r>
            <a:r>
              <a:rPr lang="ar-SA" sz="4800" dirty="0" err="1" smtClean="0">
                <a:solidFill>
                  <a:schemeClr val="tx1"/>
                </a:solidFill>
              </a:rPr>
              <a:t>،</a:t>
            </a:r>
            <a:r>
              <a:rPr lang="ar-DZ" sz="4800" dirty="0" smtClean="0">
                <a:solidFill>
                  <a:schemeClr val="tx1"/>
                </a:solidFill>
              </a:rPr>
              <a:t>الغير </a:t>
            </a:r>
            <a:r>
              <a:rPr lang="ar-SA" sz="4800" dirty="0" smtClean="0">
                <a:solidFill>
                  <a:schemeClr val="tx1"/>
                </a:solidFill>
              </a:rPr>
              <a:t>كمية </a:t>
            </a:r>
            <a:r>
              <a:rPr lang="ar-SA" sz="4800" dirty="0" smtClean="0">
                <a:solidFill>
                  <a:schemeClr val="tx1"/>
                </a:solidFill>
              </a:rPr>
              <a:t>في نماذج الانحدار التي يقومون </a:t>
            </a:r>
            <a:r>
              <a:rPr lang="ar-SA" sz="4800" dirty="0" err="1" smtClean="0">
                <a:solidFill>
                  <a:schemeClr val="tx1"/>
                </a:solidFill>
              </a:rPr>
              <a:t>بتقديرها ،</a:t>
            </a:r>
            <a:r>
              <a:rPr lang="ar-SA" sz="4800" dirty="0" smtClean="0">
                <a:solidFill>
                  <a:schemeClr val="tx1"/>
                </a:solidFill>
              </a:rPr>
              <a:t> </a:t>
            </a:r>
            <a:r>
              <a:rPr lang="ar-DZ" sz="4800" dirty="0" smtClean="0">
                <a:solidFill>
                  <a:schemeClr val="tx1"/>
                </a:solidFill>
              </a:rPr>
              <a:t>والتي</a:t>
            </a:r>
            <a:r>
              <a:rPr lang="ar-SA" sz="4800" dirty="0" smtClean="0">
                <a:solidFill>
                  <a:schemeClr val="tx1"/>
                </a:solidFill>
              </a:rPr>
              <a:t> </a:t>
            </a:r>
            <a:r>
              <a:rPr lang="ar-SA" sz="4800" dirty="0" smtClean="0">
                <a:solidFill>
                  <a:schemeClr val="tx1"/>
                </a:solidFill>
              </a:rPr>
              <a:t>تشمل طائفة واسعة من المتغيرات المهمة المؤثرة على قيمة معلمات الدوال </a:t>
            </a:r>
            <a:r>
              <a:rPr lang="ar-SA" sz="4800" dirty="0" err="1" smtClean="0">
                <a:solidFill>
                  <a:schemeClr val="tx1"/>
                </a:solidFill>
              </a:rPr>
              <a:t>المقدرة </a:t>
            </a:r>
            <a:r>
              <a:rPr lang="ar-SA" sz="4800" dirty="0" smtClean="0">
                <a:solidFill>
                  <a:schemeClr val="tx1"/>
                </a:solidFill>
              </a:rPr>
              <a:t>،وبدون استخدام هذه المتغيرات لا يمكن التوصل الى تقدير معلمات انحدار </a:t>
            </a:r>
            <a:r>
              <a:rPr lang="ar-SA" sz="4800" dirty="0" err="1" smtClean="0">
                <a:solidFill>
                  <a:schemeClr val="tx1"/>
                </a:solidFill>
              </a:rPr>
              <a:t>دقيقة </a:t>
            </a:r>
            <a:r>
              <a:rPr lang="ar-SA" sz="4800" dirty="0" smtClean="0">
                <a:solidFill>
                  <a:schemeClr val="tx1"/>
                </a:solidFill>
              </a:rPr>
              <a:t>، كما تستخدم المتغيّرات </a:t>
            </a:r>
            <a:r>
              <a:rPr lang="ar-DZ" sz="4800" dirty="0" err="1" smtClean="0">
                <a:solidFill>
                  <a:schemeClr val="tx1"/>
                </a:solidFill>
              </a:rPr>
              <a:t>االنوعية</a:t>
            </a:r>
            <a:r>
              <a:rPr lang="ar-DZ" sz="4800" dirty="0" smtClean="0">
                <a:solidFill>
                  <a:schemeClr val="tx1"/>
                </a:solidFill>
              </a:rPr>
              <a:t>  في تحليل </a:t>
            </a:r>
            <a:r>
              <a:rPr lang="ar-SA" sz="4800" dirty="0" smtClean="0">
                <a:solidFill>
                  <a:schemeClr val="tx1"/>
                </a:solidFill>
              </a:rPr>
              <a:t>الانحدار، وذلك لقياس المتغيّرات النوعية و إدخالها في النموذج الاقتصادي،فقد يرغب الباحث في دراسة التأثير </a:t>
            </a:r>
            <a:r>
              <a:rPr lang="ar-SA" sz="4800" dirty="0" err="1" smtClean="0">
                <a:solidFill>
                  <a:schemeClr val="tx1"/>
                </a:solidFill>
              </a:rPr>
              <a:t>المكاني </a:t>
            </a:r>
            <a:r>
              <a:rPr lang="ar-SA" sz="4800" dirty="0" smtClean="0">
                <a:solidFill>
                  <a:schemeClr val="tx1"/>
                </a:solidFill>
              </a:rPr>
              <a:t>، على ظاهرة اقتصادية </a:t>
            </a:r>
            <a:r>
              <a:rPr lang="ar-SA" sz="4800" dirty="0" err="1" smtClean="0">
                <a:solidFill>
                  <a:schemeClr val="tx1"/>
                </a:solidFill>
              </a:rPr>
              <a:t>معيّنة </a:t>
            </a:r>
            <a:r>
              <a:rPr lang="ar-SA" sz="4800" dirty="0" smtClean="0">
                <a:solidFill>
                  <a:schemeClr val="tx1"/>
                </a:solidFill>
              </a:rPr>
              <a:t>، فيستخدم </a:t>
            </a:r>
            <a:r>
              <a:rPr lang="ar-SA" sz="4800" dirty="0" err="1" smtClean="0">
                <a:solidFill>
                  <a:schemeClr val="tx1"/>
                </a:solidFill>
              </a:rPr>
              <a:t>المتغيّرال</a:t>
            </a:r>
            <a:r>
              <a:rPr lang="ar-DZ" sz="4800" dirty="0" smtClean="0">
                <a:solidFill>
                  <a:schemeClr val="tx1"/>
                </a:solidFill>
              </a:rPr>
              <a:t>نوعي </a:t>
            </a:r>
            <a:r>
              <a:rPr lang="ar-SA" sz="4800" dirty="0" smtClean="0">
                <a:solidFill>
                  <a:schemeClr val="tx1"/>
                </a:solidFill>
              </a:rPr>
              <a:t>ومثال </a:t>
            </a:r>
            <a:r>
              <a:rPr lang="ar-SA" sz="4800" dirty="0" smtClean="0">
                <a:solidFill>
                  <a:schemeClr val="tx1"/>
                </a:solidFill>
              </a:rPr>
              <a:t>ذلك مقارنة الاستهلاك في بلدين </a:t>
            </a:r>
            <a:r>
              <a:rPr lang="ar-SA" sz="4800" dirty="0" err="1" smtClean="0">
                <a:solidFill>
                  <a:schemeClr val="tx1"/>
                </a:solidFill>
              </a:rPr>
              <a:t>مختلفين </a:t>
            </a:r>
            <a:r>
              <a:rPr lang="ar-SA" sz="4800" dirty="0" smtClean="0">
                <a:solidFill>
                  <a:schemeClr val="tx1"/>
                </a:solidFill>
              </a:rPr>
              <a:t>، أو مقارنة معاملات دالة الإنتاج لصناعتين مختلفتين</a:t>
            </a:r>
            <a:r>
              <a:rPr lang="fr-FR" sz="4800" dirty="0" smtClean="0">
                <a:solidFill>
                  <a:schemeClr val="tx1"/>
                </a:solidFill>
              </a:rPr>
              <a:t>. </a:t>
            </a:r>
            <a:r>
              <a:rPr lang="ar-SA" sz="4800" dirty="0" smtClean="0">
                <a:solidFill>
                  <a:schemeClr val="tx1"/>
                </a:solidFill>
              </a:rPr>
              <a:t>كما  يرغب  الباحث في دراسة التأثير الزماني على ظاهرة اقتصادية </a:t>
            </a:r>
            <a:r>
              <a:rPr lang="ar-SA" sz="4800" dirty="0" err="1" smtClean="0">
                <a:solidFill>
                  <a:schemeClr val="tx1"/>
                </a:solidFill>
              </a:rPr>
              <a:t>معيّنة </a:t>
            </a:r>
            <a:r>
              <a:rPr lang="ar-SA" sz="4800" dirty="0" smtClean="0">
                <a:solidFill>
                  <a:schemeClr val="tx1"/>
                </a:solidFill>
              </a:rPr>
              <a:t>، فيستخدم المتغيّر </a:t>
            </a:r>
            <a:r>
              <a:rPr lang="ar-SA" sz="4800" dirty="0" err="1" smtClean="0">
                <a:solidFill>
                  <a:schemeClr val="tx1"/>
                </a:solidFill>
              </a:rPr>
              <a:t>الترميزي </a:t>
            </a:r>
            <a:r>
              <a:rPr lang="ar-SA" sz="4800" dirty="0" smtClean="0">
                <a:solidFill>
                  <a:schemeClr val="tx1"/>
                </a:solidFill>
              </a:rPr>
              <a:t>، ومثال ذلك مقارنة دالة الاستهلاك لبلد معين في فترتي الحرب </a:t>
            </a:r>
            <a:r>
              <a:rPr lang="ar-SA" sz="4800" dirty="0" err="1" smtClean="0">
                <a:solidFill>
                  <a:schemeClr val="tx1"/>
                </a:solidFill>
              </a:rPr>
              <a:t>والسلم </a:t>
            </a:r>
            <a:r>
              <a:rPr lang="ar-SA" sz="4800" dirty="0" smtClean="0">
                <a:solidFill>
                  <a:schemeClr val="tx1"/>
                </a:solidFill>
              </a:rPr>
              <a:t>، حيث يُتوقع أن </a:t>
            </a:r>
            <a:r>
              <a:rPr lang="ar-SA" sz="4800" dirty="0" err="1" smtClean="0">
                <a:solidFill>
                  <a:schemeClr val="tx1"/>
                </a:solidFill>
              </a:rPr>
              <a:t>تاثرتاثيرا</a:t>
            </a:r>
            <a:r>
              <a:rPr lang="ar-SA" sz="4800" dirty="0" smtClean="0">
                <a:solidFill>
                  <a:schemeClr val="tx1"/>
                </a:solidFill>
              </a:rPr>
              <a:t> بالغا على اغلب المتغيرات الاقتصادية الكلية كالدخل القومي والناتج القومي والاستهلاك والاستثمار والادخار والتقدم </a:t>
            </a:r>
            <a:r>
              <a:rPr lang="ar-SA" sz="4800" dirty="0" err="1" smtClean="0">
                <a:solidFill>
                  <a:schemeClr val="tx1"/>
                </a:solidFill>
              </a:rPr>
              <a:t>التكنولوجي ....الخ .</a:t>
            </a:r>
            <a:endParaRPr lang="ar-DZ" sz="4800" dirty="0"/>
          </a:p>
        </p:txBody>
      </p:sp>
      <p:sp>
        <p:nvSpPr>
          <p:cNvPr id="13" name="نجمة ذات 5 نقاط 12"/>
          <p:cNvSpPr/>
          <p:nvPr/>
        </p:nvSpPr>
        <p:spPr>
          <a:xfrm>
            <a:off x="15842034" y="11953529"/>
            <a:ext cx="13681520" cy="468052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15" name="مستطيل 14"/>
          <p:cNvSpPr/>
          <p:nvPr/>
        </p:nvSpPr>
        <p:spPr>
          <a:xfrm>
            <a:off x="19888832" y="13825737"/>
            <a:ext cx="53928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8800" dirty="0" smtClean="0"/>
              <a:t>طرح الاشكالية</a:t>
            </a:r>
            <a:endParaRPr lang="ar-DZ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6553002" y="17570153"/>
            <a:ext cx="23186576" cy="66967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DZ" sz="4800" dirty="0" smtClean="0">
                <a:solidFill>
                  <a:schemeClr val="tx1"/>
                </a:solidFill>
              </a:rPr>
              <a:t>هل </a:t>
            </a:r>
            <a:r>
              <a:rPr lang="ar-SA" sz="4800" dirty="0" smtClean="0">
                <a:solidFill>
                  <a:schemeClr val="tx1"/>
                </a:solidFill>
              </a:rPr>
              <a:t>المتغيرات </a:t>
            </a:r>
            <a:r>
              <a:rPr lang="ar-SA" sz="4800" dirty="0" smtClean="0">
                <a:solidFill>
                  <a:schemeClr val="tx1"/>
                </a:solidFill>
              </a:rPr>
              <a:t>النوعية التي </a:t>
            </a:r>
            <a:r>
              <a:rPr lang="ar-SA" sz="4800" dirty="0" smtClean="0">
                <a:solidFill>
                  <a:schemeClr val="tx1"/>
                </a:solidFill>
              </a:rPr>
              <a:t>ت</a:t>
            </a:r>
            <a:r>
              <a:rPr lang="ar-DZ" sz="4800" dirty="0" smtClean="0">
                <a:solidFill>
                  <a:schemeClr val="tx1"/>
                </a:solidFill>
              </a:rPr>
              <a:t>ؤ</a:t>
            </a:r>
            <a:r>
              <a:rPr lang="ar-SA" sz="4800" dirty="0" smtClean="0">
                <a:solidFill>
                  <a:schemeClr val="tx1"/>
                </a:solidFill>
              </a:rPr>
              <a:t>ثر </a:t>
            </a:r>
            <a:r>
              <a:rPr lang="ar-DZ" sz="4800" dirty="0" smtClean="0">
                <a:solidFill>
                  <a:schemeClr val="tx1"/>
                </a:solidFill>
              </a:rPr>
              <a:t>في ا</a:t>
            </a:r>
            <a:r>
              <a:rPr lang="ar-SA" sz="4800" dirty="0" smtClean="0">
                <a:solidFill>
                  <a:schemeClr val="tx1"/>
                </a:solidFill>
              </a:rPr>
              <a:t>نتاج </a:t>
            </a:r>
            <a:r>
              <a:rPr lang="ar-SA" sz="4800" dirty="0" err="1" smtClean="0">
                <a:solidFill>
                  <a:schemeClr val="tx1"/>
                </a:solidFill>
              </a:rPr>
              <a:t>المؤسسة؟</a:t>
            </a:r>
            <a:r>
              <a:rPr lang="ar-SA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SA" sz="4800" dirty="0" smtClean="0">
                <a:solidFill>
                  <a:schemeClr val="tx1"/>
                </a:solidFill>
              </a:rPr>
              <a:t>ومن خلال هذه </a:t>
            </a:r>
            <a:r>
              <a:rPr lang="ar-SA" sz="4800" dirty="0" err="1" smtClean="0">
                <a:solidFill>
                  <a:schemeClr val="tx1"/>
                </a:solidFill>
              </a:rPr>
              <a:t>الإشكالية </a:t>
            </a:r>
            <a:r>
              <a:rPr lang="ar-SA" sz="4800" dirty="0" smtClean="0">
                <a:solidFill>
                  <a:schemeClr val="tx1"/>
                </a:solidFill>
              </a:rPr>
              <a:t>، يمكننا صياغة الاسئلة الفرعية </a:t>
            </a:r>
            <a:r>
              <a:rPr lang="ar-SA" sz="4800" dirty="0" err="1" smtClean="0">
                <a:solidFill>
                  <a:schemeClr val="tx1"/>
                </a:solidFill>
              </a:rPr>
              <a:t>التالية :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SA" sz="4800" dirty="0" smtClean="0">
                <a:solidFill>
                  <a:schemeClr val="tx1"/>
                </a:solidFill>
              </a:rPr>
              <a:t>ما المقصود بالمتغيرات النوعية بصفة </a:t>
            </a:r>
            <a:r>
              <a:rPr lang="ar-SA" sz="4800" dirty="0" err="1" smtClean="0">
                <a:solidFill>
                  <a:schemeClr val="tx1"/>
                </a:solidFill>
              </a:rPr>
              <a:t>عامة ؟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SA" sz="4800" dirty="0" smtClean="0">
                <a:solidFill>
                  <a:schemeClr val="tx1"/>
                </a:solidFill>
              </a:rPr>
              <a:t>كيف يمكن استعمالها ودراسة اثرها على مؤسسة انتاجية مع المتغيرات </a:t>
            </a:r>
            <a:r>
              <a:rPr lang="ar-SA" sz="4800" dirty="0" err="1" smtClean="0">
                <a:solidFill>
                  <a:schemeClr val="tx1"/>
                </a:solidFill>
              </a:rPr>
              <a:t>الكمية ؟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SA" sz="4800" dirty="0" smtClean="0">
                <a:solidFill>
                  <a:schemeClr val="tx1"/>
                </a:solidFill>
              </a:rPr>
              <a:t>وكمحاولة أولية سنضع بعض الفرضيات للتساؤلات المطروحة </a:t>
            </a:r>
            <a:r>
              <a:rPr lang="ar-DZ" sz="4800" dirty="0" err="1" smtClean="0">
                <a:solidFill>
                  <a:schemeClr val="tx1"/>
                </a:solidFill>
              </a:rPr>
              <a:t>:</a:t>
            </a:r>
            <a:r>
              <a:rPr lang="ar-DZ" sz="4800" dirty="0" smtClean="0">
                <a:solidFill>
                  <a:schemeClr val="tx1"/>
                </a:solidFill>
              </a:rPr>
              <a:t>	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DZ" sz="4800" b="1" dirty="0" smtClean="0">
                <a:solidFill>
                  <a:schemeClr val="tx1"/>
                </a:solidFill>
              </a:rPr>
              <a:t>الفرضية </a:t>
            </a:r>
            <a:r>
              <a:rPr lang="ar-DZ" sz="4800" b="1" dirty="0" err="1" smtClean="0">
                <a:solidFill>
                  <a:schemeClr val="tx1"/>
                </a:solidFill>
              </a:rPr>
              <a:t>الأولى:</a:t>
            </a:r>
            <a:r>
              <a:rPr lang="ar-DZ" sz="4800" b="1" dirty="0" smtClean="0">
                <a:solidFill>
                  <a:schemeClr val="tx1"/>
                </a:solidFill>
              </a:rPr>
              <a:t> </a:t>
            </a:r>
            <a:r>
              <a:rPr lang="ar-SA" sz="4800" b="1" dirty="0" smtClean="0">
                <a:solidFill>
                  <a:schemeClr val="tx1"/>
                </a:solidFill>
              </a:rPr>
              <a:t> </a:t>
            </a:r>
            <a:r>
              <a:rPr lang="ar-SA" sz="4800" dirty="0" smtClean="0">
                <a:solidFill>
                  <a:schemeClr val="tx1"/>
                </a:solidFill>
              </a:rPr>
              <a:t>وهو المتغير النوعي الذي يعبر عن صفة معينة مثل: اللون، الجنس، الديانة، الحروب، والمنطقة،كما </a:t>
            </a:r>
            <a:r>
              <a:rPr lang="ar-DZ" sz="4800" dirty="0" smtClean="0">
                <a:solidFill>
                  <a:schemeClr val="tx1"/>
                </a:solidFill>
              </a:rPr>
              <a:t>تعرف بأنها متغيرات </a:t>
            </a:r>
            <a:r>
              <a:rPr lang="ar-DZ" sz="4800" dirty="0" err="1" smtClean="0">
                <a:solidFill>
                  <a:schemeClr val="tx1"/>
                </a:solidFill>
              </a:rPr>
              <a:t>ثنائية </a:t>
            </a:r>
            <a:r>
              <a:rPr lang="ar-DZ" sz="4800" dirty="0" smtClean="0">
                <a:solidFill>
                  <a:schemeClr val="tx1"/>
                </a:solidFill>
              </a:rPr>
              <a:t>(0.1</a:t>
            </a:r>
            <a:r>
              <a:rPr lang="ar-DZ" sz="4800" dirty="0" err="1" smtClean="0">
                <a:solidFill>
                  <a:schemeClr val="tx1"/>
                </a:solidFill>
              </a:rPr>
              <a:t>)  ؛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DZ" sz="4800" b="1" dirty="0" smtClean="0">
                <a:solidFill>
                  <a:schemeClr val="tx1"/>
                </a:solidFill>
              </a:rPr>
              <a:t>الفرضية </a:t>
            </a:r>
            <a:r>
              <a:rPr lang="ar-DZ" sz="4800" b="1" dirty="0" err="1" smtClean="0">
                <a:solidFill>
                  <a:schemeClr val="tx1"/>
                </a:solidFill>
              </a:rPr>
              <a:t>الثانية:</a:t>
            </a:r>
            <a:r>
              <a:rPr lang="ar-DZ" sz="4800" b="1" dirty="0" smtClean="0">
                <a:solidFill>
                  <a:schemeClr val="tx1"/>
                </a:solidFill>
              </a:rPr>
              <a:t> </a:t>
            </a:r>
            <a:r>
              <a:rPr lang="ar-SA" sz="4800" dirty="0" smtClean="0">
                <a:solidFill>
                  <a:schemeClr val="tx1"/>
                </a:solidFill>
              </a:rPr>
              <a:t>من خلال قياس التغيرات الهيكلية للمؤسسة وقياس اثر التقلبات الموسمية</a:t>
            </a:r>
            <a:r>
              <a:rPr lang="ar-SA" sz="4000" dirty="0" smtClean="0">
                <a:solidFill>
                  <a:schemeClr val="tx1"/>
                </a:solidFill>
              </a:rPr>
              <a:t>.</a:t>
            </a:r>
            <a:r>
              <a:rPr lang="en-US" sz="8800" dirty="0" smtClean="0">
                <a:solidFill>
                  <a:schemeClr val="tx1"/>
                </a:solidFill>
              </a:rPr>
              <a:t/>
            </a:r>
            <a:br>
              <a:rPr lang="en-US" sz="8800" dirty="0" smtClean="0">
                <a:solidFill>
                  <a:schemeClr val="tx1"/>
                </a:solidFill>
              </a:rPr>
            </a:br>
            <a:endParaRPr lang="ar-DZ" sz="4000" dirty="0"/>
          </a:p>
        </p:txBody>
      </p:sp>
      <p:sp>
        <p:nvSpPr>
          <p:cNvPr id="17" name="نجمة ذات 5 نقاط 16"/>
          <p:cNvSpPr/>
          <p:nvPr/>
        </p:nvSpPr>
        <p:spPr>
          <a:xfrm>
            <a:off x="17282194" y="24338905"/>
            <a:ext cx="9433048" cy="4392488"/>
          </a:xfrm>
          <a:prstGeom prst="star5">
            <a:avLst>
              <a:gd name="adj" fmla="val 30606"/>
              <a:gd name="hf" fmla="val 105146"/>
              <a:gd name="vf" fmla="val 11055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7200" dirty="0" smtClean="0">
                <a:solidFill>
                  <a:schemeClr val="tx1"/>
                </a:solidFill>
              </a:rPr>
              <a:t/>
            </a:r>
            <a:br>
              <a:rPr lang="en-US" sz="7200" dirty="0" smtClean="0">
                <a:solidFill>
                  <a:schemeClr val="tx1"/>
                </a:solidFill>
              </a:rPr>
            </a:br>
            <a:r>
              <a:rPr lang="ar-DZ" sz="6600" b="1" dirty="0" smtClean="0">
                <a:solidFill>
                  <a:schemeClr val="tx1"/>
                </a:solidFill>
              </a:rPr>
              <a:t>أهداف الدراسة</a:t>
            </a:r>
            <a:endParaRPr lang="ar-DZ" sz="6600" b="1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97218" y="30315569"/>
            <a:ext cx="20162240" cy="684076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YE" sz="4800" dirty="0" smtClean="0">
                <a:solidFill>
                  <a:schemeClr val="tx1"/>
                </a:solidFill>
              </a:rPr>
              <a:t>اما الاهداف التي اصبو اليها من خلال بحثي اختصرها فيما </a:t>
            </a:r>
            <a:r>
              <a:rPr lang="ar-YE" sz="4800" dirty="0" err="1" smtClean="0">
                <a:solidFill>
                  <a:schemeClr val="tx1"/>
                </a:solidFill>
              </a:rPr>
              <a:t>يلي :</a:t>
            </a:r>
            <a:r>
              <a:rPr lang="ar-YE" sz="4800" dirty="0" smtClean="0">
                <a:solidFill>
                  <a:schemeClr val="tx1"/>
                </a:solidFill>
              </a:rPr>
              <a:t>                                     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YE" sz="4800" dirty="0" smtClean="0">
                <a:solidFill>
                  <a:schemeClr val="tx1"/>
                </a:solidFill>
              </a:rPr>
              <a:t>محاولة التعرف على الطرق الممكنة لتقدير الدوال ذات المتغيرات النوعية </a:t>
            </a:r>
            <a:r>
              <a:rPr lang="ar-DZ" sz="4800" dirty="0" err="1" smtClean="0">
                <a:solidFill>
                  <a:schemeClr val="tx1"/>
                </a:solidFill>
              </a:rPr>
              <a:t>؛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YE" sz="4800" dirty="0" err="1" smtClean="0">
                <a:solidFill>
                  <a:schemeClr val="tx1"/>
                </a:solidFill>
              </a:rPr>
              <a:t>اختبارتلك</a:t>
            </a:r>
            <a:r>
              <a:rPr lang="ar-YE" sz="4800" dirty="0" smtClean="0">
                <a:solidFill>
                  <a:schemeClr val="tx1"/>
                </a:solidFill>
              </a:rPr>
              <a:t> الطرق </a:t>
            </a:r>
            <a:r>
              <a:rPr lang="ar-YE" sz="4800" dirty="0" err="1" smtClean="0">
                <a:solidFill>
                  <a:schemeClr val="tx1"/>
                </a:solidFill>
              </a:rPr>
              <a:t>عمليا </a:t>
            </a:r>
            <a:r>
              <a:rPr lang="ar-YE" sz="4800" dirty="0" smtClean="0">
                <a:solidFill>
                  <a:schemeClr val="tx1"/>
                </a:solidFill>
              </a:rPr>
              <a:t>، </a:t>
            </a:r>
            <a:r>
              <a:rPr lang="ar-YE" sz="4800" dirty="0" err="1" smtClean="0">
                <a:solidFill>
                  <a:schemeClr val="tx1"/>
                </a:solidFill>
              </a:rPr>
              <a:t>واظهار</a:t>
            </a:r>
            <a:r>
              <a:rPr lang="ar-YE" sz="4800" dirty="0" smtClean="0">
                <a:solidFill>
                  <a:schemeClr val="tx1"/>
                </a:solidFill>
              </a:rPr>
              <a:t> ما يعرف بالسبب والنتيجة</a:t>
            </a:r>
            <a:r>
              <a:rPr lang="ar-DZ" sz="4800" dirty="0" err="1" smtClean="0">
                <a:solidFill>
                  <a:schemeClr val="tx1"/>
                </a:solidFill>
              </a:rPr>
              <a:t>؛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YE" sz="4800" dirty="0" smtClean="0">
                <a:solidFill>
                  <a:schemeClr val="tx1"/>
                </a:solidFill>
              </a:rPr>
              <a:t>محاولة التمكن من استخدام طريقة قياسية شاملة </a:t>
            </a:r>
            <a:r>
              <a:rPr lang="ar-YE" sz="4800" dirty="0" err="1" smtClean="0">
                <a:solidFill>
                  <a:schemeClr val="tx1"/>
                </a:solidFill>
              </a:rPr>
              <a:t>لانواع</a:t>
            </a:r>
            <a:r>
              <a:rPr lang="ar-YE" sz="4800" dirty="0" smtClean="0">
                <a:solidFill>
                  <a:schemeClr val="tx1"/>
                </a:solidFill>
              </a:rPr>
              <a:t> المتغيرات الاقتصادية الكلية </a:t>
            </a:r>
            <a:r>
              <a:rPr lang="ar-DZ" sz="4800" dirty="0" err="1" smtClean="0">
                <a:solidFill>
                  <a:schemeClr val="tx1"/>
                </a:solidFill>
              </a:rPr>
              <a:t>؛</a:t>
            </a:r>
            <a:r>
              <a:rPr lang="en-US" sz="4800" dirty="0" smtClean="0">
                <a:solidFill>
                  <a:schemeClr val="tx1"/>
                </a:solidFill>
              </a:rPr>
              <a:t/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ar-YE" sz="4800" dirty="0" smtClean="0">
                <a:solidFill>
                  <a:schemeClr val="tx1"/>
                </a:solidFill>
              </a:rPr>
              <a:t>اثبات فرضيات البحث المذكورة اعلاه.</a:t>
            </a:r>
            <a:endParaRPr lang="ar-DZ" sz="4800" dirty="0"/>
          </a:p>
        </p:txBody>
      </p:sp>
      <p:pic>
        <p:nvPicPr>
          <p:cNvPr id="19" name="Image 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38978" y="0"/>
            <a:ext cx="5940997" cy="518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age 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940997" cy="518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شربية">
  <a:themeElements>
    <a:clrScheme name="مشربية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مشربية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شربية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220</TotalTime>
  <Words>200</Words>
  <Application>Microsoft Office PowerPoint</Application>
  <PresentationFormat>مخصص</PresentationFormat>
  <Paragraphs>12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مشربية</vt:lpstr>
      <vt:lpstr>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rouissat</dc:creator>
  <cp:lastModifiedBy>rouissat</cp:lastModifiedBy>
  <cp:revision>34</cp:revision>
  <dcterms:created xsi:type="dcterms:W3CDTF">2015-02-22T14:23:35Z</dcterms:created>
  <dcterms:modified xsi:type="dcterms:W3CDTF">2015-03-05T07:20:11Z</dcterms:modified>
</cp:coreProperties>
</file>