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803600" cy="43205400"/>
  <p:notesSz cx="7099300" cy="10234613"/>
  <p:custDataLst>
    <p:tags r:id="rId5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4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54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265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976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687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608">
          <p15:clr>
            <a:srgbClr val="A4A3A4"/>
          </p15:clr>
        </p15:guide>
        <p15:guide id="2" pos="90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B4B"/>
    <a:srgbClr val="FF2929"/>
    <a:srgbClr val="FF6161"/>
    <a:srgbClr val="A8E0D3"/>
    <a:srgbClr val="EF9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5421" autoAdjust="0"/>
  </p:normalViewPr>
  <p:slideViewPr>
    <p:cSldViewPr>
      <p:cViewPr>
        <p:scale>
          <a:sx n="26" d="100"/>
          <a:sy n="26" d="100"/>
        </p:scale>
        <p:origin x="-1452" y="2016"/>
      </p:cViewPr>
      <p:guideLst>
        <p:guide orient="horz" pos="13608"/>
        <p:guide pos="9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2F0D7B8-2843-4BDA-97CF-7CB734D58F2F}" type="datetimeFigureOut">
              <a:rPr lang="fr-FR"/>
              <a:pPr>
                <a:defRPr/>
              </a:pPr>
              <a:t>03/03/2015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618FFCB-3331-4F21-82C1-05CF901A6DE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9437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 txBox="1">
            <a:spLocks noGrp="1"/>
          </p:cNvSpPr>
          <p:nvPr>
            <p:ph type="hdr" sz="quarter"/>
          </p:nvPr>
        </p:nvSpPr>
        <p:spPr>
          <a:xfrm>
            <a:off x="4022725" y="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>
            <a:lvl1pPr marL="0" marR="0" lvl="0" indent="0" algn="r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Espace réservé de la date 2"/>
          <p:cNvSpPr txBox="1">
            <a:spLocks noGrp="1"/>
          </p:cNvSpPr>
          <p:nvPr>
            <p:ph type="dt" idx="1"/>
          </p:nvPr>
        </p:nvSpPr>
        <p:spPr>
          <a:xfrm>
            <a:off x="1588" y="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>
            <a:lvl1pPr marL="0" marR="0" lvl="0" indent="0" algn="l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fld id="{06CCE1BE-8B3A-41D6-AB29-4E3483EC7AFC}" type="datetime1">
              <a:rPr lang="ar-DZ"/>
              <a:pPr>
                <a:defRPr/>
              </a:pPr>
              <a:t>13-05-1436</a:t>
            </a:fld>
            <a:endParaRPr/>
          </a:p>
        </p:txBody>
      </p:sp>
      <p:sp>
        <p:nvSpPr>
          <p:cNvPr id="12292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2270125" y="768350"/>
            <a:ext cx="2559050" cy="3836988"/>
          </a:xfrm>
          <a:prstGeom prst="rect">
            <a:avLst/>
          </a:prstGeom>
          <a:noFill/>
          <a:ln w="12701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Espace réservé des commentaires 4"/>
          <p:cNvSpPr txBox="1"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US" noProof="0"/>
          </a:p>
        </p:txBody>
      </p:sp>
      <p:sp>
        <p:nvSpPr>
          <p:cNvPr id="6" name="Espace réservé du pied de page 5"/>
          <p:cNvSpPr txBox="1">
            <a:spLocks noGrp="1"/>
          </p:cNvSpPr>
          <p:nvPr>
            <p:ph type="ftr" sz="quarter" idx="4"/>
          </p:nvPr>
        </p:nvSpPr>
        <p:spPr>
          <a:xfrm>
            <a:off x="4022725" y="972185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b" anchorCtr="0" compatLnSpc="1"/>
          <a:lstStyle>
            <a:lvl1pPr marL="0" marR="0" lvl="0" indent="0" algn="r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Espace réservé du numéro de diapositive 6"/>
          <p:cNvSpPr txBox="1">
            <a:spLocks noGrp="1"/>
          </p:cNvSpPr>
          <p:nvPr>
            <p:ph type="sldNum" sz="quarter" idx="5"/>
          </p:nvPr>
        </p:nvSpPr>
        <p:spPr>
          <a:xfrm>
            <a:off x="1588" y="972185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b" anchorCtr="0" compatLnSpc="1"/>
          <a:lstStyle>
            <a:lvl1pPr marL="0" marR="0" lvl="0" indent="0" algn="l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fld id="{7B1FF6FB-FF66-42CF-B6E9-3647C08E5F3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676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1pPr>
    <a:lvl2pPr marL="457110" lvl="1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2pPr>
    <a:lvl3pPr marL="914220" lvl="2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3pPr>
    <a:lvl4pPr marL="1371330" lvl="3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4pPr>
    <a:lvl5pPr marL="1828431" lvl="4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5pPr>
    <a:lvl6pPr marL="228554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74265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19976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365687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70125" y="768350"/>
            <a:ext cx="2559050" cy="3836988"/>
          </a:xfrm>
          <a:ln/>
        </p:spPr>
      </p:sp>
      <p:sp>
        <p:nvSpPr>
          <p:cNvPr id="13315" name="Espace réservé des commentaires 2"/>
          <p:cNvSpPr txBox="1"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numCol="1">
            <a:prstTxWarp prst="textNoShape">
              <a:avLst/>
            </a:prstTxWarp>
          </a:bodyPr>
          <a:lstStyle/>
          <a:p>
            <a:pPr algn="l" rtl="0" eaLnBrk="1"/>
            <a:endParaRPr lang="ar-DZ" smtClean="0">
              <a:latin typeface="Calibri" pitchFamily="34" charset="0"/>
            </a:endParaRPr>
          </a:p>
        </p:txBody>
      </p:sp>
      <p:sp>
        <p:nvSpPr>
          <p:cNvPr id="4" name="Espace réservé du numéro de diapositive 3"/>
          <p:cNvSpPr txBox="1"/>
          <p:nvPr/>
        </p:nvSpPr>
        <p:spPr>
          <a:xfrm>
            <a:off x="1588" y="972185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lIns="94768" tIns="47384" rIns="94768" bIns="47384" anchor="b"/>
          <a:lstStyle/>
          <a:p>
            <a:pPr defTabSz="947684" rtl="1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6B1A438-0D45-474A-91A5-3F69146C3BE8}" type="slidenum">
              <a:rPr kern="0">
                <a:solidFill>
                  <a:srgbClr val="000000"/>
                </a:solidFill>
                <a:latin typeface="+mn-lt"/>
                <a:cs typeface="+mn-cs"/>
              </a:rPr>
              <a:pPr defTabSz="947684" rtl="1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ar-DZ" sz="1200" kern="0" dirty="0">
              <a:solidFill>
                <a:srgbClr val="000000"/>
              </a:solidFill>
              <a:latin typeface="Tahoma" pitchFamily="3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6045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33704386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1200150" y="30576492"/>
            <a:ext cx="26643330" cy="7700963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00150" y="24483060"/>
            <a:ext cx="26643330" cy="5760720"/>
          </a:xfrm>
        </p:spPr>
        <p:txBody>
          <a:bodyPr anchor="b"/>
          <a:lstStyle>
            <a:lvl1pPr marL="0" indent="0" algn="l">
              <a:buNone/>
              <a:defRPr sz="10800">
                <a:solidFill>
                  <a:schemeClr val="tx2">
                    <a:shade val="75000"/>
                  </a:schemeClr>
                </a:solidFill>
              </a:defRPr>
            </a:lvl1pPr>
            <a:lvl2pPr marL="2057400" indent="0" algn="ctr">
              <a:buNone/>
            </a:lvl2pPr>
            <a:lvl3pPr marL="4114800" indent="0" algn="ctr">
              <a:buNone/>
            </a:lvl3pPr>
            <a:lvl4pPr marL="6172200" indent="0" algn="ctr">
              <a:buNone/>
            </a:lvl4pPr>
            <a:lvl5pPr marL="8229600" indent="0" algn="ctr">
              <a:buNone/>
            </a:lvl5pPr>
            <a:lvl6pPr marL="10287000" indent="0" algn="ctr">
              <a:buNone/>
            </a:lvl6pPr>
            <a:lvl7pPr marL="12344400" indent="0" algn="ctr">
              <a:buNone/>
            </a:lvl7pPr>
            <a:lvl8pPr marL="14401800" indent="0" algn="ctr">
              <a:buNone/>
            </a:lvl8pPr>
            <a:lvl9pPr marL="164592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25923240" y="40785898"/>
            <a:ext cx="2390699" cy="1555394"/>
          </a:xfrm>
        </p:spPr>
        <p:txBody>
          <a:bodyPr/>
          <a:lstStyle/>
          <a:p>
            <a:pPr>
              <a:defRPr/>
            </a:pPr>
            <a:fld id="{5998369B-A6EF-43F8-95E5-75D0C38FAAC1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33F9F-9394-40C0-B684-8FA80BC0590D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602700" y="3460442"/>
            <a:ext cx="5760720" cy="36864608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3460442"/>
            <a:ext cx="19682460" cy="36864608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0E905-AE62-4E92-AB62-C68FE6EFA973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 noGrp="1"/>
          </p:cNvSpPr>
          <p:nvPr>
            <p:ph type="title"/>
          </p:nvPr>
        </p:nvSpPr>
        <p:spPr>
          <a:xfrm>
            <a:off x="1439859" y="1839909"/>
            <a:ext cx="25923870" cy="87217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 txBox="1">
            <a:spLocks noGrp="1"/>
          </p:cNvSpPr>
          <p:nvPr>
            <p:ph idx="1"/>
          </p:nvPr>
        </p:nvSpPr>
        <p:spPr>
          <a:xfrm>
            <a:off x="1439859" y="12001500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2"/>
          </p:nvPr>
        </p:nvSpPr>
        <p:spPr>
          <a:xfrm>
            <a:off x="14477996" y="12001500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 txBox="1">
            <a:spLocks noGrp="1"/>
          </p:cNvSpPr>
          <p:nvPr>
            <p:ph idx="3"/>
          </p:nvPr>
        </p:nvSpPr>
        <p:spPr>
          <a:xfrm>
            <a:off x="1439859" y="25039636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 txBox="1">
            <a:spLocks noGrp="1"/>
          </p:cNvSpPr>
          <p:nvPr>
            <p:ph idx="4"/>
          </p:nvPr>
        </p:nvSpPr>
        <p:spPr>
          <a:xfrm>
            <a:off x="14477996" y="25039636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1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Espace réservé du pied de page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2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FDC6-01AC-4F90-AC1C-66A1D1F09E95}" type="slidenum">
              <a:rPr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11281410" y="480063"/>
            <a:ext cx="9121140" cy="182022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25923240" y="40785898"/>
            <a:ext cx="2390699" cy="1555394"/>
          </a:xfrm>
        </p:spPr>
        <p:txBody>
          <a:bodyPr/>
          <a:lstStyle/>
          <a:p>
            <a:pPr>
              <a:defRPr/>
            </a:pPr>
            <a:fld id="{CD22DD83-822A-4458-B54D-F6C19E849AD6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21702886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1200150" y="10561320"/>
            <a:ext cx="26643330" cy="7680960"/>
          </a:xfrm>
        </p:spPr>
        <p:txBody>
          <a:bodyPr anchor="b"/>
          <a:lstStyle>
            <a:lvl1pPr marL="0" indent="0" algn="r">
              <a:buNone/>
              <a:defRPr sz="9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83A91D-B29B-48B7-AFCB-AEF1403C1B0E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68496" y="18566638"/>
            <a:ext cx="27363420" cy="7464398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950519" y="2880360"/>
            <a:ext cx="27363420" cy="529986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960120" y="10081260"/>
            <a:ext cx="13201650" cy="2976372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14641830" y="10081260"/>
            <a:ext cx="13681710" cy="2976372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D7F8C-D0B9-4E1C-845F-F1E829A3BEF6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960120" y="34084260"/>
            <a:ext cx="27123390" cy="556069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886549" y="4200525"/>
            <a:ext cx="13515251" cy="4030501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14631830" y="4200525"/>
            <a:ext cx="13520559" cy="4030501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886549" y="8291036"/>
            <a:ext cx="13515251" cy="2483310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14643500" y="8291036"/>
            <a:ext cx="13508888" cy="2483310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25923240" y="40805100"/>
            <a:ext cx="2400300" cy="1555394"/>
          </a:xfrm>
        </p:spPr>
        <p:txBody>
          <a:bodyPr/>
          <a:lstStyle/>
          <a:p>
            <a:pPr>
              <a:defRPr/>
            </a:pPr>
            <a:fld id="{AD521F33-FD0F-4C65-96E5-BC59B162C37F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620202" y="37924743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950519" y="2880360"/>
            <a:ext cx="27363420" cy="529986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4FF44E-2F55-4665-9AA7-2C9C8519604F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50C5F-7891-4283-8718-228137E765B6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620202" y="36849440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1440180" y="34564320"/>
            <a:ext cx="26643330" cy="3280410"/>
          </a:xfrm>
        </p:spPr>
        <p:txBody>
          <a:bodyPr anchor="ctr"/>
          <a:lstStyle>
            <a:lvl1pPr algn="l">
              <a:buNone/>
              <a:defRPr sz="9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1440182" y="3840480"/>
            <a:ext cx="9476186" cy="30243780"/>
          </a:xfrm>
        </p:spPr>
        <p:txBody>
          <a:bodyPr/>
          <a:lstStyle>
            <a:lvl1pPr marL="0" indent="0">
              <a:buNone/>
              <a:defRPr sz="6300"/>
            </a:lvl1pPr>
            <a:lvl2pPr>
              <a:buNone/>
              <a:defRPr sz="5400"/>
            </a:lvl2pPr>
            <a:lvl3pPr>
              <a:buNone/>
              <a:defRPr sz="4500"/>
            </a:lvl3pPr>
            <a:lvl4pPr>
              <a:buNone/>
              <a:defRPr sz="4100"/>
            </a:lvl4pPr>
            <a:lvl5pPr>
              <a:buNone/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11261407" y="3840480"/>
            <a:ext cx="16822103" cy="30243780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BFC409-5C0D-4F4F-B1EA-92DFE8CC3C4D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11041380" y="3884794"/>
            <a:ext cx="15841980" cy="2304288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144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DD6B3-DE42-45A2-A527-B993F55AC13A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1200150" y="31460688"/>
            <a:ext cx="18482310" cy="3290414"/>
          </a:xfrm>
        </p:spPr>
        <p:txBody>
          <a:bodyPr anchor="ctr"/>
          <a:lstStyle>
            <a:lvl1pPr algn="l">
              <a:buNone/>
              <a:defRPr sz="9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1200150" y="34859273"/>
            <a:ext cx="18482310" cy="4840605"/>
          </a:xfrm>
        </p:spPr>
        <p:txBody>
          <a:bodyPr lIns="493776" tIns="0"/>
          <a:lstStyle>
            <a:lvl1pPr marL="0" indent="0">
              <a:buNone/>
              <a:defRPr sz="6300"/>
            </a:lvl1pPr>
            <a:lvl2pPr>
              <a:defRPr sz="54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6620661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960120" y="9791224"/>
            <a:ext cx="27363420" cy="28513567"/>
          </a:xfrm>
          <a:prstGeom prst="rect">
            <a:avLst/>
          </a:prstGeom>
        </p:spPr>
        <p:txBody>
          <a:bodyPr vert="horz" lIns="411480" tIns="205740" rIns="411480" bIns="205740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20402550" y="480063"/>
            <a:ext cx="7920990" cy="1820228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l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9841230" y="480063"/>
            <a:ext cx="10561320" cy="1820228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r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25923240" y="40805103"/>
            <a:ext cx="2400300" cy="1540193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r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014CD5F-2915-4A8F-8678-4A81C212C2F1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960120" y="2880360"/>
            <a:ext cx="27363420" cy="5280660"/>
          </a:xfrm>
          <a:prstGeom prst="rect">
            <a:avLst/>
          </a:prstGeom>
        </p:spPr>
        <p:txBody>
          <a:bodyPr vert="horz" lIns="411480" tIns="205740" rIns="411480" bIns="205740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620202" y="6620661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1620202" y="6665315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xStyles>
    <p:titleStyle>
      <a:lvl1pPr algn="l" rtl="1" eaLnBrk="1" latinLnBrk="0" hangingPunct="1">
        <a:spcBef>
          <a:spcPct val="0"/>
        </a:spcBef>
        <a:buNone/>
        <a:defRPr kumimoji="0" sz="162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1543050" indent="-15430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14400" kern="1200">
          <a:solidFill>
            <a:schemeClr val="tx2"/>
          </a:solidFill>
          <a:latin typeface="+mn-lt"/>
          <a:ea typeface="+mn-ea"/>
          <a:cs typeface="+mn-cs"/>
        </a:defRPr>
      </a:lvl1pPr>
      <a:lvl2pPr marL="3343275" indent="-1285875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12600" kern="1200">
          <a:solidFill>
            <a:schemeClr val="tx2"/>
          </a:solidFill>
          <a:latin typeface="+mn-lt"/>
          <a:ea typeface="+mn-ea"/>
          <a:cs typeface="+mn-cs"/>
        </a:defRPr>
      </a:lvl2pPr>
      <a:lvl3pPr marL="5143500" indent="-10287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10800" kern="1200">
          <a:solidFill>
            <a:schemeClr val="tx2"/>
          </a:solidFill>
          <a:latin typeface="+mn-lt"/>
          <a:ea typeface="+mn-ea"/>
          <a:cs typeface="+mn-cs"/>
        </a:defRPr>
      </a:lvl3pPr>
      <a:lvl4pPr marL="7200900" indent="-10287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9000" kern="1200">
          <a:solidFill>
            <a:schemeClr val="tx2"/>
          </a:solidFill>
          <a:latin typeface="+mn-lt"/>
          <a:ea typeface="+mn-ea"/>
          <a:cs typeface="+mn-cs"/>
        </a:defRPr>
      </a:lvl4pPr>
      <a:lvl5pPr marL="92583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5pPr>
      <a:lvl6pPr marL="113157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6pPr>
      <a:lvl7pPr marL="133731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7200" kern="1200">
          <a:solidFill>
            <a:schemeClr val="tx2"/>
          </a:solidFill>
          <a:latin typeface="+mn-lt"/>
          <a:ea typeface="+mn-ea"/>
          <a:cs typeface="+mn-cs"/>
        </a:defRPr>
      </a:lvl7pPr>
      <a:lvl8pPr marL="154305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72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174879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63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172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459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1"/>
          <p:cNvSpPr/>
          <p:nvPr/>
        </p:nvSpPr>
        <p:spPr>
          <a:xfrm>
            <a:off x="3079366" y="602285"/>
            <a:ext cx="23288788" cy="3354763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22" tIns="45711" rIns="91422" bIns="45711" anchorCtr="1">
            <a:prstTxWarp prst="textPlain">
              <a:avLst>
                <a:gd name="adj" fmla="val 5052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41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كلية العلوم الاقتصادية والتجارية وعلوم التسيير </a:t>
            </a: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41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قسم العلوم الاقتصادية </a:t>
            </a: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41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العنوان :دور التكوين في تحسين أداء العاملين في الشركات البترولية دراسة حالة الشركة الوطنية للاشغال في الابار </a:t>
            </a:r>
            <a:r>
              <a:rPr lang="fr-FR" sz="41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ENTP</a:t>
            </a:r>
            <a:endParaRPr lang="en-US" sz="41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pic>
        <p:nvPicPr>
          <p:cNvPr id="29" name="Picture 193" descr="Univ-Sigl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7560" y="1427576"/>
            <a:ext cx="2341559" cy="2500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270" name="Rectangle 30"/>
          <p:cNvSpPr>
            <a:spLocks noChangeArrowheads="1"/>
          </p:cNvSpPr>
          <p:nvPr/>
        </p:nvSpPr>
        <p:spPr bwMode="auto">
          <a:xfrm>
            <a:off x="55316" y="3957048"/>
            <a:ext cx="2686049" cy="1569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 anchorCtr="1">
            <a:spAutoFit/>
          </a:bodyPr>
          <a:lstStyle/>
          <a:p>
            <a:pPr algn="ctr"/>
            <a:r>
              <a:rPr lang="ar-DZ" sz="4800" b="1" dirty="0">
                <a:solidFill>
                  <a:srgbClr val="0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جامعة قاصدي </a:t>
            </a:r>
            <a:r>
              <a:rPr lang="ar-DZ" sz="4800" b="1" dirty="0" err="1">
                <a:solidFill>
                  <a:srgbClr val="0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مرباح</a:t>
            </a:r>
            <a:r>
              <a:rPr lang="ar-DZ" sz="4800" b="1" dirty="0">
                <a:solidFill>
                  <a:srgbClr val="0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 </a:t>
            </a:r>
            <a:r>
              <a:rPr lang="ar-DZ" sz="4800" b="1" dirty="0" err="1">
                <a:solidFill>
                  <a:srgbClr val="0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ورقلة</a:t>
            </a:r>
            <a:endParaRPr lang="ar-DZ" sz="4800" b="1" dirty="0">
              <a:solidFill>
                <a:srgbClr val="000000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2" name="Rectangle à coins arrondis 1"/>
          <p:cNvSpPr/>
          <p:nvPr/>
        </p:nvSpPr>
        <p:spPr>
          <a:xfrm>
            <a:off x="3079366" y="4101065"/>
            <a:ext cx="10977860" cy="25769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DZ" sz="5400" b="1" u="sng" dirty="0">
                <a:latin typeface="Traditional Arabic" pitchFamily="18" charset="-78"/>
                <a:cs typeface="Traditional Arabic" pitchFamily="18" charset="-78"/>
              </a:rPr>
              <a:t>بوشليق الأمين</a:t>
            </a:r>
            <a:endParaRPr lang="en-US" sz="5400" b="1" dirty="0">
              <a:latin typeface="Traditional Arabic" pitchFamily="18" charset="-78"/>
              <a:cs typeface="Traditional Arabic" pitchFamily="18" charset="-78"/>
            </a:endParaRPr>
          </a:p>
          <a:p>
            <a:pPr algn="r"/>
            <a:r>
              <a:rPr lang="fr-FR" sz="4800" b="1" dirty="0">
                <a:latin typeface="Traditional Arabic" pitchFamily="18" charset="-78"/>
                <a:cs typeface="Traditional Arabic" pitchFamily="18" charset="-78"/>
              </a:rPr>
              <a:t>Gmail</a:t>
            </a:r>
            <a:r>
              <a:rPr lang="ar-DZ" sz="4800" b="1" dirty="0">
                <a:latin typeface="Traditional Arabic" pitchFamily="18" charset="-78"/>
                <a:cs typeface="Traditional Arabic" pitchFamily="18" charset="-78"/>
              </a:rPr>
              <a:t>:</a:t>
            </a:r>
            <a:r>
              <a:rPr lang="fr-FR" sz="4800" b="1" dirty="0" err="1">
                <a:latin typeface="Traditional Arabic" pitchFamily="18" charset="-78"/>
                <a:cs typeface="Traditional Arabic" pitchFamily="18" charset="-78"/>
              </a:rPr>
              <a:t>bouelamine@gmail</a:t>
            </a:r>
            <a:r>
              <a:rPr lang="ar-DZ" sz="4800" b="1" dirty="0">
                <a:latin typeface="Traditional Arabic" pitchFamily="18" charset="-78"/>
                <a:cs typeface="Traditional Arabic" pitchFamily="18" charset="-78"/>
              </a:rPr>
              <a:t>.</a:t>
            </a:r>
            <a:r>
              <a:rPr lang="fr-FR" sz="4800" b="1" dirty="0" err="1">
                <a:latin typeface="Traditional Arabic" pitchFamily="18" charset="-78"/>
                <a:cs typeface="Traditional Arabic" pitchFamily="18" charset="-78"/>
              </a:rPr>
              <a:t>com</a:t>
            </a:r>
            <a:endParaRPr lang="en-US" sz="4800" dirty="0"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22" name="Picture 193" descr="Univ-Sigl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80646" y="1328391"/>
            <a:ext cx="2341559" cy="2500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3"/>
          <p:cNvSpPr/>
          <p:nvPr/>
        </p:nvSpPr>
        <p:spPr>
          <a:xfrm>
            <a:off x="25923080" y="4101065"/>
            <a:ext cx="32988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4800" b="1" dirty="0" smtClean="0">
                <a:solidFill>
                  <a:srgbClr val="0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جامعة قاصدي </a:t>
            </a:r>
            <a:r>
              <a:rPr lang="ar-DZ" sz="4800" b="1" dirty="0">
                <a:solidFill>
                  <a:srgbClr val="0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مرباح ورقلة</a:t>
            </a:r>
          </a:p>
        </p:txBody>
      </p:sp>
      <p:sp>
        <p:nvSpPr>
          <p:cNvPr id="8" name="Ellipse 7"/>
          <p:cNvSpPr/>
          <p:nvPr/>
        </p:nvSpPr>
        <p:spPr>
          <a:xfrm>
            <a:off x="227560" y="7434133"/>
            <a:ext cx="28576040" cy="824195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ar-SA" sz="5400" b="1" dirty="0">
                <a:latin typeface="Traditional Arabic" pitchFamily="18" charset="-78"/>
                <a:cs typeface="Traditional Arabic" pitchFamily="18" charset="-78"/>
              </a:rPr>
              <a:t>يعتبر ال</a:t>
            </a:r>
            <a:r>
              <a:rPr lang="ar-DZ" sz="5400" b="1" dirty="0">
                <a:latin typeface="Traditional Arabic" pitchFamily="18" charset="-78"/>
                <a:cs typeface="Traditional Arabic" pitchFamily="18" charset="-78"/>
              </a:rPr>
              <a:t>م</a:t>
            </a:r>
            <a:r>
              <a:rPr lang="ar-SA" sz="5400" b="1" dirty="0">
                <a:latin typeface="Traditional Arabic" pitchFamily="18" charset="-78"/>
                <a:cs typeface="Traditional Arabic" pitchFamily="18" charset="-78"/>
              </a:rPr>
              <a:t>ورد البشري المتمثل في الأفراد وجماعات العمل أساس النشاط الإنتاجي والاقتصادي وأهم عناصر العمل والإنتاج، فبالرغم من أن جميع الموارد المادية ( رأس المال، التجهيزات...الخ ) ذات أهمية كبيرة بالنسبةللمؤسسات الاقتصادية، إلا أن الموارد البشرية تعتبر أهمها لأنها هي التي تقوم بعملية الإبداع والابتكار، و هي  المسؤولة عن وضع الأهداف والخطط و البرامج والإستراتيجيات و تنفيذها و الاستثمار في رأس المال، كما أنها  العنصر الحاسم في تحسين أداء المؤسسة و  اتخاذ القرارات التي تهيئ لذا فرص النجاح و  الانطلاق أو  تسبب مشكلات  ينتج عنها خسائر و  احتمالات الفشل و  الانهيار، و هكذا يكون من البديهي القول بأن نجاح المؤسسات أو فشلها  في تحقيق غاياتها </a:t>
            </a:r>
            <a:r>
              <a:rPr lang="fr-FR" sz="5400" b="1" dirty="0" smtClean="0">
                <a:latin typeface="Traditional Arabic" pitchFamily="18" charset="-78"/>
                <a:cs typeface="Traditional Arabic" pitchFamily="18" charset="-78"/>
              </a:rPr>
              <a:t> .</a:t>
            </a:r>
            <a:r>
              <a:rPr lang="ar-SA" sz="5400" b="1" dirty="0" smtClean="0">
                <a:latin typeface="Traditional Arabic" pitchFamily="18" charset="-78"/>
                <a:cs typeface="Traditional Arabic" pitchFamily="18" charset="-78"/>
              </a:rPr>
              <a:t>الأساسية </a:t>
            </a:r>
            <a:r>
              <a:rPr lang="ar-SA" sz="5400" b="1" dirty="0">
                <a:latin typeface="Traditional Arabic" pitchFamily="18" charset="-78"/>
                <a:cs typeface="Traditional Arabic" pitchFamily="18" charset="-78"/>
              </a:rPr>
              <a:t>مرتبط بنوعية القوى العاملة فيها و على الاستخدام الفاعل لها</a:t>
            </a:r>
            <a:endParaRPr lang="en-US" sz="5400" b="1" dirty="0"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20720522" y="6678049"/>
            <a:ext cx="5552887" cy="1512168"/>
          </a:xfrm>
          <a:prstGeom prst="wedgeEllipseCallout">
            <a:avLst>
              <a:gd name="adj1" fmla="val -42403"/>
              <a:gd name="adj2" fmla="val 55477"/>
            </a:avLst>
          </a:prstGeom>
          <a:solidFill>
            <a:srgbClr val="FFFFFF"/>
          </a:solidFill>
          <a:ln w="63500" cmpd="thickThin" algn="ctr">
            <a:solidFill>
              <a:srgbClr val="4BACC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المقدمة</a:t>
            </a:r>
            <a:endParaRPr kumimoji="0" lang="ar-DZ" sz="5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104441" y="14977964"/>
            <a:ext cx="15990249" cy="11089232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63500">
            <a:solidFill>
              <a:srgbClr val="8064A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di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الاشكالـية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م</a:t>
            </a: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امدى مساهمة  التكوين في تحسين أداء العاملين في الشركات لبترولية ؟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وبالتالي تتفرع عنه أسئلة فرعية تدور حول النقاط التالية</a:t>
            </a:r>
            <a:r>
              <a:rPr kumimoji="0" lang="en-US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:</a:t>
            </a:r>
          </a:p>
          <a:p>
            <a:pPr marR="1714500" lvl="0" algn="r" rtl="1">
              <a:spcAft>
                <a:spcPts val="1000"/>
              </a:spcAft>
            </a:pP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1-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كيف يؤثر برامج التكوين على نجاح عملية التكوين ؟</a:t>
            </a:r>
            <a:endParaRPr kumimoji="0" lang="en-US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lvl="0" algn="r" rtl="1">
              <a:spcAft>
                <a:spcPts val="1000"/>
              </a:spcAft>
            </a:pP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2-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كيف 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يساهم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التكوين 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في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تحسين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أداء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العاملين ؟</a:t>
            </a:r>
            <a:endParaRPr kumimoji="0" lang="ar-SA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marR="571500" lvl="0" algn="r" rtl="1">
              <a:spcAft>
                <a:spcPts val="1000"/>
              </a:spcAft>
            </a:pP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3-   كيف يساهم التكوين في </a:t>
            </a:r>
            <a:r>
              <a:rPr lang="ar-DZ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تحسين أداء العاملين </a:t>
            </a:r>
            <a:r>
              <a:rPr lang="ar-DZ" sz="5400" dirty="0" smtClean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في ال</a:t>
            </a: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شركة </a:t>
            </a:r>
            <a:r>
              <a:rPr kumimoji="0" lang="ar-SA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الوطنية للأشغال في الأبار </a:t>
            </a:r>
            <a:r>
              <a:rPr kumimoji="0" lang="en-US" sz="5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ENTP</a:t>
            </a:r>
            <a:r>
              <a:rPr kumimoji="0" lang="ar-SA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؟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6540976" y="16274108"/>
            <a:ext cx="11974392" cy="849694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algn="r" rtl="1">
              <a:spcAft>
                <a:spcPts val="1000"/>
              </a:spcAft>
            </a:pP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الفرضية الأولى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: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يؤثر برامج التكوين على نجاح عملية التكوين </a:t>
            </a:r>
            <a:r>
              <a:rPr lang="ar-DZ" sz="5400" b="1" dirty="0" smtClean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الفرضية </a:t>
            </a: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الثانية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:  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يساهم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التكوين 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في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تحسين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أداء</a:t>
            </a:r>
            <a:r>
              <a:rPr lang="en-US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  <a:r>
              <a:rPr lang="ar-SA" sz="5400" dirty="0"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العاملين .</a:t>
            </a:r>
            <a:endParaRPr lang="en-US" sz="5400"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lvl="0" algn="r" rtl="1">
              <a:spcAft>
                <a:spcPts val="1000"/>
              </a:spcAft>
            </a:pPr>
            <a:r>
              <a:rPr kumimoji="0" lang="ar-SA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.</a:t>
            </a: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                                                             </a:t>
            </a: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الفرضية الثالثة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:</a:t>
            </a:r>
            <a:r>
              <a:rPr kumimoji="0" lang="ar-SA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   يساهم التكوين في تحقيق أهداف شركة الوطنية للأشغال في الأبار 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ENTP  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وذلك في تحسين أداء العاملين 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marL="0" marR="57150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itchFamily="2" charset="-78"/>
              <a:ea typeface="Arial" pitchFamily="34" charset="0"/>
              <a:cs typeface="Sakkal Majalla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1427205" y="15265996"/>
            <a:ext cx="6584105" cy="1373930"/>
          </a:xfrm>
          <a:prstGeom prst="wedgeEllipseCallout">
            <a:avLst>
              <a:gd name="adj1" fmla="val -42403"/>
              <a:gd name="adj2" fmla="val 55477"/>
            </a:avLst>
          </a:prstGeom>
          <a:solidFill>
            <a:srgbClr val="FFFFFF"/>
          </a:solidFill>
          <a:ln w="63500" cmpd="thickThin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الفرضيات :</a:t>
            </a:r>
            <a:endParaRPr kumimoji="0" lang="ar-DZ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10873408" y="25059084"/>
            <a:ext cx="17641960" cy="8568952"/>
          </a:xfrm>
          <a:prstGeom prst="wedgeEllipseCallout">
            <a:avLst>
              <a:gd name="adj1" fmla="val -16032"/>
              <a:gd name="adj2" fmla="val 3419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الأهــــداف</a:t>
            </a:r>
          </a:p>
          <a:p>
            <a:pPr marL="685800" marR="1143000" lvl="0" indent="-6858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-"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يهدف البحث الى تسليط الضوء على  موضوع هام</a:t>
            </a:r>
            <a:r>
              <a:rPr kumimoji="0" lang="ar-DZ" sz="5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</a:t>
            </a:r>
          </a:p>
          <a:p>
            <a:pPr marR="1143000" lvl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وفعال في نجاح المؤسسات 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- الغرض منه المساهمة في تحقيق التنمية وذلك بتكوين جيد وفعال 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-  معرفة مدى مساهمة التكوين في تحسين أداء العاملين في الشركات البترولية.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6588400" y="25029781"/>
            <a:ext cx="6418909" cy="963613"/>
          </a:xfrm>
          <a:prstGeom prst="wedgeEllipseCallout">
            <a:avLst>
              <a:gd name="adj1" fmla="val -42403"/>
              <a:gd name="adj2" fmla="val 5547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منهج الدراسة :</a:t>
            </a:r>
            <a:endParaRPr kumimoji="0" lang="ar-DZ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38"/>
          <p:cNvSpPr>
            <a:spLocks noChangeArrowheads="1"/>
          </p:cNvSpPr>
          <p:nvPr/>
        </p:nvSpPr>
        <p:spPr bwMode="auto">
          <a:xfrm>
            <a:off x="104441" y="26067196"/>
            <a:ext cx="10120895" cy="71287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لقد تم تقسيم هذه الدراسة الى فصلين، واخترنا عنوانا للفصل الأول بما يعرف " مفاهيم عامة حول التكوين ودوره في تحسين أداء العاملين"، أما بالنسبة للفصل الثاني كان تحت عنوان "الدراسة الميدانية والتطبيقية للشركة الوطنية للأشغال في الأبار 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ENTP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.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3331360" y="33678587"/>
            <a:ext cx="4679950" cy="962025"/>
          </a:xfrm>
          <a:prstGeom prst="wedgeEllipseCallout">
            <a:avLst>
              <a:gd name="adj1" fmla="val -42403"/>
              <a:gd name="adj2" fmla="val 5547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منهج :</a:t>
            </a:r>
            <a:endParaRPr kumimoji="0" lang="ar-DZ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16094690" y="34852172"/>
            <a:ext cx="12420678" cy="496855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المنهج الوصفي التحليل؛                       منهج المقابلة؛                         منهج الاستبيان؛         - الإعتماد على التقارير الداخلية للمؤسسة محل الدراسة                          </a:t>
            </a:r>
            <a:endParaRPr kumimoji="0" lang="ar-DZ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>
            <a:off x="11139887" y="32552311"/>
            <a:ext cx="5834677" cy="963612"/>
          </a:xfrm>
          <a:prstGeom prst="wedgeEllipseCallout">
            <a:avLst>
              <a:gd name="adj1" fmla="val -42403"/>
              <a:gd name="adj2" fmla="val 5547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الدراسات السابقة :</a:t>
            </a:r>
            <a:endParaRPr kumimoji="0" lang="ar-DZ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443584" y="33628036"/>
            <a:ext cx="15542392" cy="89504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114300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Simplified Arabic" pitchFamily="18" charset="-78"/>
              <a:buChar char="-"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طاطاي كمال. دور التكوين في رفع انتاجية المؤسسات _ دراسة حالة لمؤسسة الوطنية مركب السيارات الصناعية _</a:t>
            </a:r>
            <a:r>
              <a:rPr kumimoji="0" lang="fr-FR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CVI </a:t>
            </a: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_ بالرويبة . مذكرة ماجيستر جامعة الجزائر _2002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Simplified Arabic" pitchFamily="18" charset="-78"/>
              <a:buChar char="-"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بن قايد فاطمة الزهراء . دور الادارة الاسترتيجية للموارد البشرية في تنمية الميزة التنافسية للمؤسسات الاقتصادية الجزائر _دراسة حالة مركب السيارات الصناعية برويبة 2008-2012 </a:t>
            </a:r>
            <a:r>
              <a:rPr kumimoji="0" lang="fr-FR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SNVI 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 2011.2010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Simplified Arabic" pitchFamily="18" charset="-78"/>
              <a:buChar char="-"/>
              <a:tabLst/>
            </a:pPr>
            <a:r>
              <a:rPr kumimoji="0" lang="ar-DZ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سراج وهيبة . استراتيجية تنمية الموارد البشرية كمدخل لتحسن الاداء المستدام في المؤسسة الاقتصادية _دراسة حالةشركة تصنيع اللواحق الصناعية والصحية بعين الكبيرة _</a:t>
            </a:r>
            <a:r>
              <a:rPr kumimoji="0" lang="fr-FR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SANIAK Groupe BCR</a:t>
            </a: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_2012.2011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Arial" pitchFamily="34" charset="0"/>
              <a:cs typeface="Traditional Arabic" pitchFamily="18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Arial" pitchFamily="34" charset="0"/>
                <a:cs typeface="Traditional Arabic" pitchFamily="18" charset="-78"/>
              </a:rPr>
              <a:t>-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Diapositive 1&quot;/&gt;&lt;property id=&quot;20307&quot; value=&quot;256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Origin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399</TotalTime>
  <Words>467</Words>
  <Application>Microsoft Office PowerPoint</Application>
  <PresentationFormat>Custom</PresentationFormat>
  <Paragraphs>37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Promenade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hp</dc:creator>
  <cp:lastModifiedBy>lamin</cp:lastModifiedBy>
  <cp:revision>56</cp:revision>
  <dcterms:created xsi:type="dcterms:W3CDTF">2014-04-16T09:22:23Z</dcterms:created>
  <dcterms:modified xsi:type="dcterms:W3CDTF">2015-03-03T08:38:39Z</dcterms:modified>
</cp:coreProperties>
</file>