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30" d="100"/>
          <a:sy n="30" d="100"/>
        </p:scale>
        <p:origin x="-762" y="-90"/>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3/5/2015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7395566"/>
          </a:xfrm>
        </p:spPr>
        <p:txBody>
          <a:bodyPr/>
          <a:lstStyle/>
          <a:p>
            <a:pPr algn="r" rtl="1"/>
            <a:r>
              <a:rPr lang="ar-DZ" sz="4800" dirty="0" smtClean="0">
                <a:cs typeface="Traditional Arabic" pitchFamily="2" charset="-78"/>
              </a:rPr>
              <a:t>      بغية الوصول إلى الأهداف المرجوة وللإجابة على إشكالية البحث المطروحة سنعتمد على أحد المناهج المعتمدة في الدراسات المالية والاقتصادية. فسنستخدم المنهج الوصفي وهذا باستخلاص الجانب النظري لأهم الدارسات والأطروحات والمقالات العلمية التي تناولت الموضوع .</a:t>
            </a:r>
            <a:endParaRPr lang="fr-FR" sz="4800" dirty="0" smtClean="0">
              <a:cs typeface="Traditional Arabic" pitchFamily="2" charset="-78"/>
            </a:endParaRPr>
          </a:p>
          <a:p>
            <a:pPr algn="r" rtl="1"/>
            <a:r>
              <a:rPr lang="ar-DZ" sz="4800" dirty="0" smtClean="0">
                <a:cs typeface="Traditional Arabic" pitchFamily="2" charset="-78"/>
              </a:rPr>
              <a:t> </a:t>
            </a:r>
            <a:endParaRPr lang="fr-FR" sz="4800" dirty="0" smtClean="0">
              <a:cs typeface="Traditional Arabic" pitchFamily="2" charset="-78"/>
            </a:endParaRPr>
          </a:p>
          <a:p>
            <a:pPr lvl="0" algn="r" rtl="1"/>
            <a:r>
              <a:rPr lang="ar-DZ" sz="4800" dirty="0" smtClean="0">
                <a:cs typeface="Traditional Arabic" pitchFamily="2" charset="-78"/>
              </a:rPr>
              <a:t>    وكما سنعتمد على أسلوب </a:t>
            </a:r>
            <a:r>
              <a:rPr lang="ar-SA" sz="4800" dirty="0" err="1" smtClean="0">
                <a:cs typeface="Traditional Arabic" pitchFamily="2" charset="-78"/>
              </a:rPr>
              <a:t>ال</a:t>
            </a:r>
            <a:r>
              <a:rPr lang="ar-DZ" sz="4800" dirty="0" smtClean="0">
                <a:cs typeface="Traditional Arabic" pitchFamily="2" charset="-78"/>
              </a:rPr>
              <a:t>دراسة </a:t>
            </a:r>
            <a:r>
              <a:rPr lang="ar-SA" sz="4800" dirty="0" smtClean="0">
                <a:cs typeface="Traditional Arabic" pitchFamily="2" charset="-78"/>
              </a:rPr>
              <a:t>القياسية </a:t>
            </a:r>
            <a:r>
              <a:rPr lang="ar-DZ" sz="4800" dirty="0" smtClean="0">
                <a:cs typeface="Traditional Arabic" pitchFamily="2" charset="-78"/>
              </a:rPr>
              <a:t>في الجانب التطبيقي في دراسة</a:t>
            </a:r>
            <a:r>
              <a:rPr lang="ar-SA" sz="4800" dirty="0" smtClean="0">
                <a:cs typeface="Traditional Arabic" pitchFamily="2" charset="-78"/>
              </a:rPr>
              <a:t> عينة من شركات التامين الجزائرية</a:t>
            </a:r>
            <a:r>
              <a:rPr lang="ar-DZ" sz="4800" dirty="0" smtClean="0">
                <a:cs typeface="Traditional Arabic" pitchFamily="2" charset="-78"/>
              </a:rPr>
              <a:t>، والبيانات مأخوذة من تقارير السنوية .</a:t>
            </a:r>
            <a:r>
              <a:rPr lang="ar-SA" sz="4800" dirty="0" smtClean="0">
                <a:cs typeface="Traditional Arabic" pitchFamily="2" charset="-78"/>
              </a:rPr>
              <a:t>للقوائم المالية </a:t>
            </a:r>
            <a:r>
              <a:rPr lang="ar-DZ" sz="4800" dirty="0" smtClean="0">
                <a:cs typeface="Traditional Arabic" pitchFamily="2" charset="-78"/>
              </a:rPr>
              <a:t>. خلال فترة </a:t>
            </a:r>
            <a:r>
              <a:rPr lang="en-US" sz="4800" dirty="0" smtClean="0">
                <a:cs typeface="Traditional Arabic" pitchFamily="2" charset="-78"/>
              </a:rPr>
              <a:t>2009 </a:t>
            </a:r>
            <a:r>
              <a:rPr lang="ar-DZ" sz="4800" dirty="0" smtClean="0">
                <a:cs typeface="Traditional Arabic" pitchFamily="2" charset="-78"/>
              </a:rPr>
              <a:t>– </a:t>
            </a:r>
            <a:r>
              <a:rPr lang="en-US" sz="4800" dirty="0" smtClean="0">
                <a:cs typeface="Traditional Arabic" pitchFamily="2" charset="-78"/>
              </a:rPr>
              <a:t>2013</a:t>
            </a:r>
            <a:r>
              <a:rPr lang="ar-DZ" sz="4800" dirty="0" smtClean="0">
                <a:cs typeface="Traditional Arabic" pitchFamily="2" charset="-78"/>
              </a:rPr>
              <a:t> .</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69009" y="2063564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fr-FR" sz="5400" dirty="0" smtClean="0">
                <a:cs typeface="Traditional Arabic" pitchFamily="2" charset="-78"/>
              </a:rPr>
              <a:t>Abstract</a:t>
            </a:r>
            <a:r>
              <a:rPr lang="fr-FR" sz="6000" dirty="0" smtClean="0">
                <a:cs typeface="Traditional Arabic" pitchFamily="2" charset="-78"/>
              </a:rPr>
              <a:t> :</a:t>
            </a:r>
          </a:p>
        </p:txBody>
      </p:sp>
      <p:sp>
        <p:nvSpPr>
          <p:cNvPr id="340" name="Text Placeholder 339"/>
          <p:cNvSpPr>
            <a:spLocks noGrp="1"/>
          </p:cNvSpPr>
          <p:nvPr>
            <p:ph type="body" sz="quarter" idx="26"/>
          </p:nvPr>
        </p:nvSpPr>
        <p:spPr>
          <a:xfrm>
            <a:off x="15357254" y="8026699"/>
            <a:ext cx="14287682" cy="8109607"/>
          </a:xfrm>
        </p:spPr>
        <p:txBody>
          <a:bodyPr/>
          <a:lstStyle/>
          <a:p>
            <a:r>
              <a:rPr lang="en-US" sz="4000" dirty="0" smtClean="0"/>
              <a:t>The main objective of this study is to determine the risks faced by the insurance companies are exposed to the Algerian and how to manage these risks, as well as the relationship between risk and profitability of insurance through the study of the impact indicators: insurance premiums, compensation and investments on the profitability of insurance companies</a:t>
            </a:r>
            <a:r>
              <a:rPr lang="en-US" sz="4000" b="1" dirty="0" smtClean="0"/>
              <a:t>.</a:t>
            </a:r>
          </a:p>
          <a:p>
            <a:endParaRPr lang="en-US" sz="5400" b="1" dirty="0" smtClean="0"/>
          </a:p>
          <a:p>
            <a:r>
              <a:rPr lang="en-US" sz="5400" b="1" dirty="0" smtClean="0"/>
              <a:t>Key words</a:t>
            </a:r>
            <a:r>
              <a:rPr lang="en-US" sz="4000" dirty="0" smtClean="0"/>
              <a:t>:</a:t>
            </a:r>
          </a:p>
          <a:p>
            <a:r>
              <a:rPr lang="en-US" sz="4000" dirty="0" smtClean="0"/>
              <a:t>Risk Management  / Profitability / Premiums / </a:t>
            </a:r>
            <a:br>
              <a:rPr lang="en-US" sz="4000" dirty="0" smtClean="0"/>
            </a:br>
            <a:r>
              <a:rPr lang="en-US" sz="4000" dirty="0" smtClean="0"/>
              <a:t>Compensation /  Investments.</a:t>
            </a:r>
            <a:endParaRPr lang="en-US" sz="4000" dirty="0"/>
          </a:p>
        </p:txBody>
      </p:sp>
      <p:sp>
        <p:nvSpPr>
          <p:cNvPr id="341" name="Text Placeholder 340"/>
          <p:cNvSpPr>
            <a:spLocks noGrp="1"/>
          </p:cNvSpPr>
          <p:nvPr>
            <p:ph type="body" sz="quarter" idx="27"/>
          </p:nvPr>
        </p:nvSpPr>
        <p:spPr>
          <a:xfrm>
            <a:off x="636213" y="6922518"/>
            <a:ext cx="14283756" cy="1681155"/>
          </a:xfrm>
        </p:spPr>
        <p:txBody>
          <a:bodyPr/>
          <a:lstStyle/>
          <a:p>
            <a:r>
              <a:rPr lang="ar-DZ" sz="6000" dirty="0" smtClean="0">
                <a:cs typeface="Traditional Arabic" pitchFamily="2" charset="-78"/>
              </a:rPr>
              <a:t>فرضيات الدراسة </a:t>
            </a:r>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algn="r" rtl="1"/>
            <a:r>
              <a:rPr lang="ar-DZ" sz="21600" b="1" dirty="0" smtClean="0"/>
              <a:t>من إعداد الطالبة : </a:t>
            </a:r>
            <a:r>
              <a:rPr lang="ar-SA" sz="21600" b="1" dirty="0" smtClean="0"/>
              <a:t>فتني </a:t>
            </a:r>
            <a:r>
              <a:rPr lang="ar-SA" sz="21600" b="1" dirty="0" err="1" smtClean="0"/>
              <a:t>وريدة</a:t>
            </a:r>
            <a:r>
              <a:rPr lang="ar-SA" sz="21600" b="1" dirty="0" smtClean="0"/>
              <a:t> فريال</a:t>
            </a:r>
            <a:endParaRPr lang="fr-FR" sz="21600" b="1" dirty="0" smtClean="0"/>
          </a:p>
          <a:p>
            <a:pPr algn="r" rtl="1"/>
            <a:r>
              <a:rPr lang="ar-SA" sz="21600" b="1" dirty="0" smtClean="0"/>
              <a:t> </a:t>
            </a:r>
            <a:r>
              <a:rPr lang="ar-DZ" sz="21600" b="1" dirty="0" smtClean="0"/>
              <a:t>تحت إشراف  :</a:t>
            </a:r>
            <a:r>
              <a:rPr lang="ar-SA" sz="21600" b="1" smtClean="0"/>
              <a:t> الأستاذ </a:t>
            </a:r>
            <a:r>
              <a:rPr lang="ar-SA" sz="21600" b="1" dirty="0" smtClean="0"/>
              <a:t>د - سليمان ناصر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DZ" b="1" dirty="0" smtClean="0"/>
              <a:t>إدارة المخــاطر</a:t>
            </a:r>
            <a:r>
              <a:rPr lang="ar-SA" b="1" dirty="0" smtClean="0"/>
              <a:t> التأمينية </a:t>
            </a:r>
            <a:r>
              <a:rPr lang="ar-SA" b="1" dirty="0" err="1" smtClean="0"/>
              <a:t>و</a:t>
            </a:r>
            <a:r>
              <a:rPr lang="ar-SA" b="1" dirty="0" smtClean="0"/>
              <a:t> أثرها على مرد ودية شركات التامين </a:t>
            </a:r>
            <a:endParaRPr lang="fr-FR" dirty="0" smtClean="0"/>
          </a:p>
          <a:p>
            <a:pPr rtl="1"/>
            <a:r>
              <a:rPr lang="ar-DZ" b="1" dirty="0" smtClean="0"/>
              <a:t> ( دراسـة</a:t>
            </a:r>
            <a:r>
              <a:rPr lang="ar-SA" b="1" dirty="0" smtClean="0"/>
              <a:t> قياسية لعينة من شركات التامين </a:t>
            </a:r>
            <a:r>
              <a:rPr lang="ar-DZ" b="1" dirty="0" smtClean="0"/>
              <a:t>)</a:t>
            </a:r>
            <a:endParaRPr lang="fr-FR" dirty="0" smtClean="0"/>
          </a:p>
          <a:p>
            <a:endParaRPr lang="en-US" dirty="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556488" y="13306763"/>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5" y="18381786"/>
            <a:ext cx="14276605" cy="1541462"/>
          </a:xfrm>
        </p:spPr>
        <p:txBody>
          <a:bodyPr/>
          <a:lstStyle/>
          <a:p>
            <a:r>
              <a:rPr lang="ar-SA" sz="6000" dirty="0" smtClean="0">
                <a:cs typeface="Traditional Arabic" pitchFamily="2" charset="-78"/>
              </a:rPr>
              <a:t>إشكالية البحث:</a:t>
            </a:r>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357253" y="19923247"/>
            <a:ext cx="13935777" cy="18475522"/>
          </a:xfrm>
        </p:spPr>
        <p:txBody>
          <a:bodyPr/>
          <a:lstStyle/>
          <a:p>
            <a:pPr algn="r" rtl="1"/>
            <a:r>
              <a:rPr lang="ar-SA" sz="4800" dirty="0" smtClean="0">
                <a:latin typeface="Traditional Arabic" pitchFamily="18" charset="-78"/>
                <a:cs typeface="Traditional Arabic" pitchFamily="18" charset="-78"/>
              </a:rPr>
              <a:t>يعتبر قطاع التامين من أهم القطاعات التي تقوم عليها اقتصاديات الدول المتقدمة لما له من أهمية بالغة في التنمية الاقتصادية </a:t>
            </a:r>
            <a:r>
              <a:rPr lang="ar-SA" sz="4800" dirty="0" err="1" smtClean="0">
                <a:latin typeface="Traditional Arabic" pitchFamily="18" charset="-78"/>
                <a:cs typeface="Traditional Arabic" pitchFamily="18" charset="-78"/>
              </a:rPr>
              <a:t>و</a:t>
            </a:r>
            <a:r>
              <a:rPr lang="ar-SA" sz="4800" dirty="0" smtClean="0">
                <a:latin typeface="Traditional Arabic" pitchFamily="18" charset="-78"/>
                <a:cs typeface="Traditional Arabic" pitchFamily="18" charset="-78"/>
              </a:rPr>
              <a:t> الاجتماعية لما يمثل إنتاجه من نسبة معتبرة في الناتج الداخلي الخام لهذه الدول.</a:t>
            </a:r>
            <a:endParaRPr lang="fr-FR"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حيث بدأت دول العالم تباعا تدرك مكانة </a:t>
            </a:r>
            <a:r>
              <a:rPr lang="ar-SA" sz="4800" dirty="0" err="1" smtClean="0">
                <a:latin typeface="Traditional Arabic" pitchFamily="18" charset="-78"/>
                <a:cs typeface="Traditional Arabic" pitchFamily="18" charset="-78"/>
              </a:rPr>
              <a:t>و</a:t>
            </a:r>
            <a:r>
              <a:rPr lang="ar-SA" sz="4800" dirty="0" smtClean="0">
                <a:latin typeface="Traditional Arabic" pitchFamily="18" charset="-78"/>
                <a:cs typeface="Traditional Arabic" pitchFamily="18" charset="-78"/>
              </a:rPr>
              <a:t> أهمية نظام التامين في اقتصادياتها مما جعلها تشرف على الشركات الممارسة له من خلال سنها لمختلف القوانين التشريعية </a:t>
            </a:r>
            <a:r>
              <a:rPr lang="ar-SA" sz="4800" dirty="0" err="1" smtClean="0">
                <a:latin typeface="Traditional Arabic" pitchFamily="18" charset="-78"/>
                <a:cs typeface="Traditional Arabic" pitchFamily="18" charset="-78"/>
              </a:rPr>
              <a:t>و</a:t>
            </a:r>
            <a:r>
              <a:rPr lang="ar-SA" sz="4800" dirty="0" smtClean="0">
                <a:latin typeface="Traditional Arabic" pitchFamily="18" charset="-78"/>
                <a:cs typeface="Traditional Arabic" pitchFamily="18" charset="-78"/>
              </a:rPr>
              <a:t> التنظيمية وهذا بغية حماية مصالح المؤمن لهم من جهة وضمان بقاء شركات التامين من جهة أخرى. ونجد أن نشاط التامين قد ولد لدى شركات التامين نشاطا أخر مكملا له إلا وهو النشاط المالي الذي جعل من شركات التامين منشات مالية فاعلة في النظام المالي، حيث تقوم هذه الأخيرة بتلقي الأقساط </a:t>
            </a:r>
            <a:r>
              <a:rPr lang="ar-SA" sz="4800" dirty="0" err="1" smtClean="0">
                <a:latin typeface="Traditional Arabic" pitchFamily="18" charset="-78"/>
                <a:cs typeface="Traditional Arabic" pitchFamily="18" charset="-78"/>
              </a:rPr>
              <a:t>او</a:t>
            </a:r>
            <a:r>
              <a:rPr lang="ar-SA" sz="4800" dirty="0" smtClean="0">
                <a:latin typeface="Traditional Arabic" pitchFamily="18" charset="-78"/>
                <a:cs typeface="Traditional Arabic" pitchFamily="18" charset="-78"/>
              </a:rPr>
              <a:t> الاشتراكات من المؤمن لهم ثم توظيفها في أوجه الاستثمار المختلفة وهذا بحكم الفارق الزمني بين تحصيل هذه الأقساط </a:t>
            </a:r>
            <a:r>
              <a:rPr lang="ar-SA" sz="4800" dirty="0" err="1" smtClean="0">
                <a:latin typeface="Traditional Arabic" pitchFamily="18" charset="-78"/>
                <a:cs typeface="Traditional Arabic" pitchFamily="18" charset="-78"/>
              </a:rPr>
              <a:t>او</a:t>
            </a:r>
            <a:r>
              <a:rPr lang="ar-SA" sz="4800" dirty="0" smtClean="0">
                <a:latin typeface="Traditional Arabic" pitchFamily="18" charset="-78"/>
                <a:cs typeface="Traditional Arabic" pitchFamily="18" charset="-78"/>
              </a:rPr>
              <a:t> الاشتراكات ودفع التعويضات للمؤمن لهم حالة تحقق الخطر ومن هنا يبرز دور شركات التامين في تمويل الاقتصاد.</a:t>
            </a:r>
            <a:endParaRPr lang="fr-FR"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ونتيجة لطبيعة نشاطها التأميني و المالي تواجه شركات التامين مخاطر مختلفة حيث تكون مصادر هذه المخاطر على مستوى الشركة نفسها </a:t>
            </a:r>
            <a:r>
              <a:rPr lang="ar-SA" sz="4800" dirty="0" err="1" smtClean="0">
                <a:latin typeface="Traditional Arabic" pitchFamily="18" charset="-78"/>
                <a:cs typeface="Traditional Arabic" pitchFamily="18" charset="-78"/>
              </a:rPr>
              <a:t>او</a:t>
            </a:r>
            <a:r>
              <a:rPr lang="ar-SA" sz="4800" dirty="0" smtClean="0">
                <a:latin typeface="Traditional Arabic" pitchFamily="18" charset="-78"/>
                <a:cs typeface="Traditional Arabic" pitchFamily="18" charset="-78"/>
              </a:rPr>
              <a:t> على مستوى القطاع التأميني </a:t>
            </a:r>
            <a:r>
              <a:rPr lang="ar-SA" sz="4800" dirty="0" err="1" smtClean="0">
                <a:latin typeface="Traditional Arabic" pitchFamily="18" charset="-78"/>
                <a:cs typeface="Traditional Arabic" pitchFamily="18" charset="-78"/>
              </a:rPr>
              <a:t>او</a:t>
            </a:r>
            <a:r>
              <a:rPr lang="ar-SA" sz="4800" dirty="0" smtClean="0">
                <a:latin typeface="Traditional Arabic" pitchFamily="18" charset="-78"/>
                <a:cs typeface="Traditional Arabic" pitchFamily="18" charset="-78"/>
              </a:rPr>
              <a:t> على المستوى الاقتصادي الكلي، ومن شان هذه المخاطر </a:t>
            </a:r>
            <a:r>
              <a:rPr lang="ar-SA" sz="4800" dirty="0" err="1" smtClean="0">
                <a:latin typeface="Traditional Arabic" pitchFamily="18" charset="-78"/>
                <a:cs typeface="Traditional Arabic" pitchFamily="18" charset="-78"/>
              </a:rPr>
              <a:t>ان</a:t>
            </a:r>
            <a:r>
              <a:rPr lang="ar-SA" sz="4800" dirty="0" smtClean="0">
                <a:latin typeface="Traditional Arabic" pitchFamily="18" charset="-78"/>
                <a:cs typeface="Traditional Arabic" pitchFamily="18" charset="-78"/>
              </a:rPr>
              <a:t> تؤثر بطريقة مباشرة </a:t>
            </a:r>
            <a:r>
              <a:rPr lang="ar-SA" sz="4800" dirty="0" err="1" smtClean="0">
                <a:latin typeface="Traditional Arabic" pitchFamily="18" charset="-78"/>
                <a:cs typeface="Traditional Arabic" pitchFamily="18" charset="-78"/>
              </a:rPr>
              <a:t>او</a:t>
            </a:r>
            <a:r>
              <a:rPr lang="ar-SA" sz="4800" dirty="0" smtClean="0">
                <a:latin typeface="Traditional Arabic" pitchFamily="18" charset="-78"/>
                <a:cs typeface="Traditional Arabic" pitchFamily="18" charset="-78"/>
              </a:rPr>
              <a:t> غير مباشرة على أدائها و مرد ودية هذه الشركات</a:t>
            </a:r>
            <a:r>
              <a:rPr lang="ar-SA" sz="4800" dirty="0" smtClean="0"/>
              <a:t>. </a:t>
            </a:r>
            <a:endParaRPr lang="fr-FR" sz="4800" dirty="0" smtClean="0">
              <a:cs typeface="Traditional Arabic" pitchFamily="2" charset="-78"/>
            </a:endParaRPr>
          </a:p>
          <a:p>
            <a:pPr algn="r" rtl="1"/>
            <a:r>
              <a:rPr lang="ar-DZ" sz="4800" dirty="0" smtClean="0">
                <a:cs typeface="Traditional Arabic" pitchFamily="2" charset="-78"/>
              </a:rPr>
              <a:t>وفي ظل ما سبق ذكره تتجلى معالم الإشكالية الأساسية لهذا البحث، والتي يمكن صياغتها على النحو التالي:</a:t>
            </a:r>
          </a:p>
          <a:p>
            <a:pPr algn="r" rtl="1"/>
            <a:endParaRPr lang="fr-FR" sz="4800" dirty="0" smtClean="0">
              <a:cs typeface="Traditional Arabic" pitchFamily="2" charset="-78"/>
            </a:endParaRPr>
          </a:p>
          <a:p>
            <a:pPr algn="r" rtl="1"/>
            <a:r>
              <a:rPr lang="ar-DZ" sz="4800" dirty="0" smtClean="0">
                <a:cs typeface="Traditional Arabic" pitchFamily="2" charset="-78"/>
              </a:rPr>
              <a:t>     </a:t>
            </a:r>
            <a:r>
              <a:rPr lang="ar-DZ" sz="4800" b="1" u="sng" dirty="0" smtClean="0">
                <a:cs typeface="Traditional Arabic" pitchFamily="2" charset="-78"/>
              </a:rPr>
              <a:t>هنا يوضع نص إشكالية البحث المراد مناقشتها؟</a:t>
            </a:r>
            <a:endParaRPr lang="ar-SA" sz="4800" b="1" u="sng" dirty="0" smtClean="0">
              <a:cs typeface="Traditional Arabic" pitchFamily="2" charset="-78"/>
            </a:endParaRPr>
          </a:p>
          <a:p>
            <a:pPr algn="r" rtl="1"/>
            <a:r>
              <a:rPr lang="ar-SA" sz="4800" b="1" u="sng" dirty="0" smtClean="0">
                <a:cs typeface="Traditional Arabic" pitchFamily="2" charset="-78"/>
              </a:rPr>
              <a:t>إلى أي مدى تؤثر المخاطر التأمينية على مرد ودية شركات التامين؟ وكيف تتم إدارة هذه المخاطر؟</a:t>
            </a:r>
            <a:endParaRPr lang="fr-FR" sz="4800" dirty="0" smtClean="0">
              <a:cs typeface="Traditional Arabic" pitchFamily="2" charset="-78"/>
            </a:endParaRPr>
          </a:p>
          <a:p>
            <a:endParaRPr lang="fr-FR" sz="4800" dirty="0"/>
          </a:p>
        </p:txBody>
      </p:sp>
      <p:cxnSp>
        <p:nvCxnSpPr>
          <p:cNvPr id="26" name="Connecteur droit avec flèche 25"/>
          <p:cNvCxnSpPr>
            <a:stCxn id="346" idx="0"/>
          </p:cNvCxnSpPr>
          <p:nvPr/>
        </p:nvCxnSpPr>
        <p:spPr>
          <a:xfrm rot="16200000" flipH="1">
            <a:off x="8816371" y="13301255"/>
            <a:ext cx="1212994" cy="3432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2327563" y="10352108"/>
            <a:ext cx="4028553" cy="29546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SA" sz="2800" dirty="0" smtClean="0">
                <a:cs typeface="Traditional Arabic" pitchFamily="2" charset="-78"/>
              </a:rPr>
              <a:t>- </a:t>
            </a:r>
            <a:r>
              <a:rPr lang="ar-SA" sz="3600" b="1" dirty="0" smtClean="0">
                <a:cs typeface="Traditional Arabic" pitchFamily="2" charset="-78"/>
              </a:rPr>
              <a:t>يوجد </a:t>
            </a:r>
            <a:r>
              <a:rPr lang="ar-SA" sz="3600" b="1" dirty="0" smtClean="0">
                <a:cs typeface="Traditional Arabic" pitchFamily="2" charset="-78"/>
              </a:rPr>
              <a:t>اثر </a:t>
            </a:r>
            <a:r>
              <a:rPr lang="ar-SA" sz="3600" b="1" dirty="0" smtClean="0">
                <a:cs typeface="Traditional Arabic" pitchFamily="2" charset="-78"/>
              </a:rPr>
              <a:t>ب</a:t>
            </a:r>
            <a:r>
              <a:rPr lang="ar-SA" sz="3600" b="1" dirty="0" smtClean="0">
                <a:cs typeface="Traditional Arabic" pitchFamily="2" charset="-78"/>
              </a:rPr>
              <a:t>ي</a:t>
            </a:r>
            <a:r>
              <a:rPr lang="ar-SA" sz="3600" b="1" dirty="0" smtClean="0">
                <a:cs typeface="Traditional Arabic" pitchFamily="2" charset="-78"/>
              </a:rPr>
              <a:t>ن </a:t>
            </a:r>
            <a:r>
              <a:rPr lang="ar-SA" sz="3600" b="1" dirty="0" err="1" smtClean="0">
                <a:cs typeface="Traditional Arabic" pitchFamily="2" charset="-78"/>
              </a:rPr>
              <a:t>ادارة</a:t>
            </a:r>
            <a:r>
              <a:rPr lang="ar-SA" sz="3600" b="1" dirty="0" smtClean="0">
                <a:cs typeface="Traditional Arabic" pitchFamily="2" charset="-78"/>
              </a:rPr>
              <a:t> المخاطر </a:t>
            </a:r>
            <a:r>
              <a:rPr lang="ar-SA" sz="3600" b="1" dirty="0" err="1" smtClean="0">
                <a:cs typeface="Traditional Arabic" pitchFamily="2" charset="-78"/>
              </a:rPr>
              <a:t>التامينية</a:t>
            </a:r>
            <a:r>
              <a:rPr lang="ar-SA" sz="3600" b="1" dirty="0" smtClean="0">
                <a:cs typeface="Traditional Arabic" pitchFamily="2" charset="-78"/>
              </a:rPr>
              <a:t> و  </a:t>
            </a:r>
            <a:r>
              <a:rPr lang="ar-SA" sz="3600" b="1" dirty="0" err="1" smtClean="0">
                <a:cs typeface="Traditional Arabic" pitchFamily="2" charset="-78"/>
              </a:rPr>
              <a:t>مردودية</a:t>
            </a:r>
            <a:r>
              <a:rPr lang="ar-SA" sz="3600" b="1" dirty="0" smtClean="0">
                <a:cs typeface="Traditional Arabic" pitchFamily="2" charset="-78"/>
              </a:rPr>
              <a:t> شركات التامين  </a:t>
            </a:r>
            <a:endParaRPr lang="fr-FR" sz="3600" b="1" dirty="0">
              <a:cs typeface="Traditional Arabic" pitchFamily="2" charset="-78"/>
            </a:endParaRPr>
          </a:p>
        </p:txBody>
      </p:sp>
      <p:sp>
        <p:nvSpPr>
          <p:cNvPr id="30" name="Ellipse 29"/>
          <p:cNvSpPr/>
          <p:nvPr/>
        </p:nvSpPr>
        <p:spPr>
          <a:xfrm>
            <a:off x="556488" y="156239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cs typeface="Traditional Arabic" pitchFamily="2" charset="-78"/>
              </a:rPr>
              <a:t>-...</a:t>
            </a:r>
            <a:r>
              <a:rPr lang="ar-SA" sz="3200" dirty="0" smtClean="0">
                <a:cs typeface="Traditional Arabic" pitchFamily="2" charset="-78"/>
              </a:rPr>
              <a:t>قياس  </a:t>
            </a:r>
            <a:r>
              <a:rPr lang="ar-SA" sz="3200" dirty="0" smtClean="0">
                <a:cs typeface="Traditional Arabic" pitchFamily="2" charset="-78"/>
              </a:rPr>
              <a:t>اثر </a:t>
            </a:r>
            <a:r>
              <a:rPr lang="ar-SA" sz="3200" dirty="0" smtClean="0">
                <a:cs typeface="Traditional Arabic" pitchFamily="2" charset="-78"/>
              </a:rPr>
              <a:t> </a:t>
            </a:r>
            <a:r>
              <a:rPr lang="ar-SA" sz="3200" dirty="0" smtClean="0">
                <a:cs typeface="Traditional Arabic" pitchFamily="2" charset="-78"/>
              </a:rPr>
              <a:t>المخاطر </a:t>
            </a:r>
            <a:r>
              <a:rPr lang="ar-SA" sz="3200" dirty="0" err="1" smtClean="0">
                <a:cs typeface="Traditional Arabic" pitchFamily="2" charset="-78"/>
              </a:rPr>
              <a:t>التامينية</a:t>
            </a:r>
            <a:r>
              <a:rPr lang="ar-SA" sz="3200" dirty="0" smtClean="0">
                <a:cs typeface="Traditional Arabic" pitchFamily="2" charset="-78"/>
              </a:rPr>
              <a:t> على </a:t>
            </a:r>
            <a:r>
              <a:rPr lang="ar-SA" sz="3200" dirty="0" err="1" smtClean="0">
                <a:cs typeface="Traditional Arabic" pitchFamily="2" charset="-78"/>
              </a:rPr>
              <a:t>المردودية</a:t>
            </a:r>
            <a:r>
              <a:rPr lang="ar-SA" sz="3200" dirty="0" smtClean="0">
                <a:cs typeface="Traditional Arabic" pitchFamily="2" charset="-78"/>
              </a:rPr>
              <a:t> في </a:t>
            </a:r>
            <a:r>
              <a:rPr lang="ar-SA" sz="3200" smtClean="0">
                <a:cs typeface="Traditional Arabic" pitchFamily="2" charset="-78"/>
              </a:rPr>
              <a:t>شركات التامين</a:t>
            </a:r>
            <a:r>
              <a:rPr lang="ar-DZ" sz="3200" dirty="0" smtClean="0">
                <a:cs typeface="Traditional Arabic" pitchFamily="2" charset="-78"/>
              </a:rPr>
              <a:t>..................</a:t>
            </a:r>
            <a:endParaRPr lang="fr-FR" sz="3200" dirty="0" smtClean="0">
              <a:cs typeface="Traditional Arabic" pitchFamily="2" charset="-78"/>
            </a:endParaRPr>
          </a:p>
        </p:txBody>
      </p:sp>
      <p:sp>
        <p:nvSpPr>
          <p:cNvPr id="31" name="Ellipse 30"/>
          <p:cNvSpPr/>
          <p:nvPr/>
        </p:nvSpPr>
        <p:spPr>
          <a:xfrm>
            <a:off x="9990138" y="156239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cs typeface="Traditional Arabic" pitchFamily="2" charset="-78"/>
              </a:rPr>
              <a:t>محاولة فهم وتحليل كيفية</a:t>
            </a:r>
            <a:r>
              <a:rPr lang="ar-SA" sz="3200" dirty="0" smtClean="0">
                <a:cs typeface="Traditional Arabic" pitchFamily="2" charset="-78"/>
              </a:rPr>
              <a:t> </a:t>
            </a:r>
            <a:r>
              <a:rPr lang="ar-SA" sz="3200" dirty="0" err="1" smtClean="0">
                <a:cs typeface="Traditional Arabic" pitchFamily="2" charset="-78"/>
              </a:rPr>
              <a:t>ادارة</a:t>
            </a:r>
            <a:r>
              <a:rPr lang="fr-FR" sz="3200" dirty="0" smtClean="0">
                <a:cs typeface="Traditional Arabic" pitchFamily="2" charset="-78"/>
              </a:rPr>
              <a:t>J</a:t>
            </a:r>
            <a:r>
              <a:rPr lang="ar-SA" sz="3200" dirty="0" smtClean="0">
                <a:cs typeface="Traditional Arabic" pitchFamily="2" charset="-78"/>
              </a:rPr>
              <a:t> المخاطر </a:t>
            </a:r>
            <a:r>
              <a:rPr lang="ar-SA" sz="3200" dirty="0" err="1" smtClean="0">
                <a:cs typeface="Traditional Arabic" pitchFamily="2" charset="-78"/>
              </a:rPr>
              <a:t>التامينية</a:t>
            </a:r>
            <a:r>
              <a:rPr lang="ar-SA" sz="3200" dirty="0" smtClean="0">
                <a:cs typeface="Traditional Arabic" pitchFamily="2" charset="-78"/>
              </a:rPr>
              <a:t> في شركات التامين</a:t>
            </a:r>
            <a:r>
              <a:rPr lang="ar-DZ" sz="3200" dirty="0" smtClean="0">
                <a:cs typeface="Traditional Arabic" pitchFamily="2" charset="-78"/>
              </a:rPr>
              <a:t>.</a:t>
            </a:r>
          </a:p>
        </p:txBody>
      </p:sp>
      <p:cxnSp>
        <p:nvCxnSpPr>
          <p:cNvPr id="35" name="Connecteur droit avec flèche 34"/>
          <p:cNvCxnSpPr>
            <a:stCxn id="27" idx="2"/>
          </p:cNvCxnSpPr>
          <p:nvPr/>
        </p:nvCxnSpPr>
        <p:spPr>
          <a:xfrm rot="5400000">
            <a:off x="7095670" y="15017441"/>
            <a:ext cx="12129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7" idx="2"/>
          </p:cNvCxnSpPr>
          <p:nvPr/>
        </p:nvCxnSpPr>
        <p:spPr>
          <a:xfrm rot="5400000">
            <a:off x="4803223" y="12724994"/>
            <a:ext cx="1212994" cy="45848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9990138" y="10320577"/>
            <a:ext cx="3780914" cy="27982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dirty="0" smtClean="0">
                <a:cs typeface="Traditional Arabic" pitchFamily="2" charset="-78"/>
              </a:rPr>
              <a:t>-</a:t>
            </a:r>
            <a:r>
              <a:rPr lang="ar-SA" sz="3600" b="1" dirty="0" smtClean="0">
                <a:cs typeface="Traditional Arabic" pitchFamily="2" charset="-78"/>
              </a:rPr>
              <a:t> </a:t>
            </a:r>
            <a:r>
              <a:rPr lang="ar-SA" sz="3600" b="1" dirty="0" smtClean="0">
                <a:cs typeface="Traditional Arabic" pitchFamily="2" charset="-78"/>
              </a:rPr>
              <a:t>توجد علاقة ارتباط بين </a:t>
            </a:r>
            <a:r>
              <a:rPr lang="ar-SA" sz="3600" b="1" dirty="0" err="1" smtClean="0">
                <a:cs typeface="Traditional Arabic" pitchFamily="2" charset="-78"/>
              </a:rPr>
              <a:t>ابعاد</a:t>
            </a:r>
            <a:r>
              <a:rPr lang="ar-SA" sz="3600" b="1" dirty="0" smtClean="0">
                <a:cs typeface="Traditional Arabic" pitchFamily="2" charset="-78"/>
              </a:rPr>
              <a:t> المخاطر </a:t>
            </a:r>
            <a:r>
              <a:rPr lang="ar-SA" sz="3600" b="1" dirty="0" err="1" smtClean="0">
                <a:cs typeface="Traditional Arabic" pitchFamily="2" charset="-78"/>
              </a:rPr>
              <a:t>التامينية</a:t>
            </a:r>
            <a:r>
              <a:rPr lang="ar-SA" sz="3600" b="1" dirty="0" smtClean="0">
                <a:cs typeface="Traditional Arabic" pitchFamily="2" charset="-78"/>
              </a:rPr>
              <a:t> و </a:t>
            </a:r>
            <a:r>
              <a:rPr lang="ar-SA" sz="4800" b="1" dirty="0" err="1" smtClean="0">
                <a:cs typeface="Traditional Arabic" pitchFamily="2" charset="-78"/>
              </a:rPr>
              <a:t>المردودية</a:t>
            </a:r>
            <a:endParaRPr lang="fr-FR" sz="4800" b="1" dirty="0" smtClean="0">
              <a:cs typeface="Traditional Arabic" pitchFamily="2" charset="-78"/>
            </a:endParaRPr>
          </a:p>
        </p:txBody>
      </p:sp>
      <p:sp>
        <p:nvSpPr>
          <p:cNvPr id="40" name="Ellipse 39"/>
          <p:cNvSpPr/>
          <p:nvPr/>
        </p:nvSpPr>
        <p:spPr>
          <a:xfrm>
            <a:off x="5324358" y="157763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SA" sz="3200" dirty="0" smtClean="0">
                <a:cs typeface="Traditional Arabic" pitchFamily="2" charset="-78"/>
              </a:rPr>
              <a:t>اختبار العلاقة بين المخاطر التأمينية و أبعادها(متغير مستقل) و </a:t>
            </a:r>
            <a:r>
              <a:rPr lang="ar-SA" sz="3200" dirty="0" err="1" smtClean="0">
                <a:cs typeface="Traditional Arabic" pitchFamily="2" charset="-78"/>
              </a:rPr>
              <a:t>المردودية</a:t>
            </a:r>
            <a:r>
              <a:rPr lang="ar-SA" sz="3200" dirty="0" smtClean="0">
                <a:cs typeface="Traditional Arabic" pitchFamily="2" charset="-78"/>
              </a:rPr>
              <a:t> (متغير تابع)</a:t>
            </a:r>
            <a:endParaRPr lang="ar-DZ" sz="3200" dirty="0" smtClean="0">
              <a:cs typeface="Traditional Arabic" pitchFamily="2" charset="-78"/>
            </a:endParaRPr>
          </a:p>
        </p:txBody>
      </p:sp>
      <p:cxnSp>
        <p:nvCxnSpPr>
          <p:cNvPr id="42" name="Connecteur droit avec flèche 41"/>
          <p:cNvCxnSpPr>
            <a:stCxn id="341" idx="2"/>
          </p:cNvCxnSpPr>
          <p:nvPr/>
        </p:nvCxnSpPr>
        <p:spPr>
          <a:xfrm rot="16200000" flipH="1">
            <a:off x="8584356" y="7797407"/>
            <a:ext cx="1748434" cy="33609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a:stCxn id="341" idx="2"/>
          </p:cNvCxnSpPr>
          <p:nvPr/>
        </p:nvCxnSpPr>
        <p:spPr>
          <a:xfrm rot="5400000">
            <a:off x="5558290" y="8132308"/>
            <a:ext cx="1748436" cy="2691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4563344"/>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36" name="ZoneTexte 35"/>
          <p:cNvSpPr txBox="1"/>
          <p:nvPr/>
        </p:nvSpPr>
        <p:spPr>
          <a:xfrm>
            <a:off x="1797269" y="30463383"/>
            <a:ext cx="11973783" cy="8771632"/>
          </a:xfrm>
          <a:prstGeom prst="rect">
            <a:avLst/>
          </a:prstGeom>
          <a:noFill/>
        </p:spPr>
        <p:txBody>
          <a:bodyPr wrap="square" rtlCol="0">
            <a:spAutoFit/>
          </a:bodyPr>
          <a:lstStyle/>
          <a:p>
            <a:pPr algn="r" rtl="1"/>
            <a:r>
              <a:rPr lang="ar-DZ" sz="4800" dirty="0" smtClean="0">
                <a:latin typeface="Traditional Arabic" pitchFamily="18" charset="-78"/>
                <a:cs typeface="Traditional Arabic" pitchFamily="18" charset="-78"/>
              </a:rPr>
              <a:t>هنا نضع عناوين أهم دراستين أو ثلاث دراسات التي يتم العمل </a:t>
            </a:r>
            <a:r>
              <a:rPr lang="ar-DZ" sz="4800" dirty="0" err="1" smtClean="0">
                <a:latin typeface="Traditional Arabic" pitchFamily="18" charset="-78"/>
                <a:cs typeface="Traditional Arabic" pitchFamily="18" charset="-78"/>
              </a:rPr>
              <a:t>بها</a:t>
            </a:r>
            <a:r>
              <a:rPr lang="ar-DZ" sz="4800" dirty="0" smtClean="0">
                <a:latin typeface="Traditional Arabic" pitchFamily="18" charset="-78"/>
                <a:cs typeface="Traditional Arabic" pitchFamily="18" charset="-78"/>
              </a:rPr>
              <a:t>،</a:t>
            </a:r>
            <a:endParaRPr lang="en-US"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الدراسة </a:t>
            </a:r>
            <a:r>
              <a:rPr lang="ar-SA" sz="4800" dirty="0" err="1" smtClean="0">
                <a:latin typeface="Traditional Arabic" pitchFamily="18" charset="-78"/>
                <a:cs typeface="Traditional Arabic" pitchFamily="18" charset="-78"/>
              </a:rPr>
              <a:t>الاولى</a:t>
            </a:r>
            <a:r>
              <a:rPr lang="ar-SA" sz="4800" dirty="0" smtClean="0">
                <a:latin typeface="Traditional Arabic" pitchFamily="18" charset="-78"/>
                <a:cs typeface="Traditional Arabic" pitchFamily="18" charset="-78"/>
              </a:rPr>
              <a:t>: اثر </a:t>
            </a:r>
            <a:r>
              <a:rPr lang="ar-SA" sz="4800" dirty="0" err="1" smtClean="0">
                <a:latin typeface="Traditional Arabic" pitchFamily="18" charset="-78"/>
                <a:cs typeface="Traditional Arabic" pitchFamily="18" charset="-78"/>
              </a:rPr>
              <a:t>اقساط</a:t>
            </a:r>
            <a:r>
              <a:rPr lang="ar-SA" sz="4800" dirty="0" smtClean="0">
                <a:latin typeface="Traditional Arabic" pitchFamily="18" charset="-78"/>
                <a:cs typeface="Traditional Arabic" pitchFamily="18" charset="-78"/>
              </a:rPr>
              <a:t> التامين </a:t>
            </a:r>
            <a:r>
              <a:rPr lang="ar-SA" sz="4800" dirty="0" err="1" smtClean="0">
                <a:latin typeface="Traditional Arabic" pitchFamily="18" charset="-78"/>
                <a:cs typeface="Traditional Arabic" pitchFamily="18" charset="-78"/>
              </a:rPr>
              <a:t>و</a:t>
            </a:r>
            <a:r>
              <a:rPr lang="ar-SA" sz="4800" dirty="0" smtClean="0">
                <a:latin typeface="Traditional Arabic" pitchFamily="18" charset="-78"/>
                <a:cs typeface="Traditional Arabic" pitchFamily="18" charset="-78"/>
              </a:rPr>
              <a:t> التعويضات على ملاءة شركات التامين </a:t>
            </a:r>
          </a:p>
          <a:p>
            <a:pPr algn="r" rtl="1"/>
            <a:r>
              <a:rPr lang="ar-SA" sz="4800" dirty="0" smtClean="0">
                <a:latin typeface="Traditional Arabic" pitchFamily="18" charset="-78"/>
                <a:cs typeface="Traditional Arabic" pitchFamily="18" charset="-78"/>
              </a:rPr>
              <a:t>الدراسة الثانية: اثر تنوع الاستراتيجيات على فاعلية </a:t>
            </a:r>
            <a:r>
              <a:rPr lang="ar-SA" sz="4800" dirty="0" err="1" smtClean="0">
                <a:latin typeface="Traditional Arabic" pitchFamily="18" charset="-78"/>
                <a:cs typeface="Traditional Arabic" pitchFamily="18" charset="-78"/>
              </a:rPr>
              <a:t>ادارة</a:t>
            </a:r>
            <a:r>
              <a:rPr lang="ar-SA" sz="4800" dirty="0" smtClean="0">
                <a:latin typeface="Traditional Arabic" pitchFamily="18" charset="-78"/>
                <a:cs typeface="Traditional Arabic" pitchFamily="18" charset="-78"/>
              </a:rPr>
              <a:t> المخاطر في شركات التامين </a:t>
            </a:r>
            <a:r>
              <a:rPr lang="ar-SA" sz="4800" dirty="0" err="1" smtClean="0">
                <a:latin typeface="Traditional Arabic" pitchFamily="18" charset="-78"/>
                <a:cs typeface="Traditional Arabic" pitchFamily="18" charset="-78"/>
              </a:rPr>
              <a:t>الاردنية</a:t>
            </a:r>
            <a:endParaRPr lang="ar-SA"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الدراسة الثالثة: تحليل </a:t>
            </a:r>
            <a:r>
              <a:rPr lang="ar-SA" sz="4800" dirty="0" err="1" smtClean="0">
                <a:latin typeface="Traditional Arabic" pitchFamily="18" charset="-78"/>
                <a:cs typeface="Traditional Arabic" pitchFamily="18" charset="-78"/>
              </a:rPr>
              <a:t>ملاءو</a:t>
            </a:r>
            <a:r>
              <a:rPr lang="ar-SA" sz="4800" dirty="0" smtClean="0">
                <a:latin typeface="Traditional Arabic" pitchFamily="18" charset="-78"/>
                <a:cs typeface="Traditional Arabic" pitchFamily="18" charset="-78"/>
              </a:rPr>
              <a:t> و </a:t>
            </a:r>
            <a:r>
              <a:rPr lang="ar-SA" sz="4800" dirty="0" err="1" smtClean="0">
                <a:latin typeface="Traditional Arabic" pitchFamily="18" charset="-78"/>
                <a:cs typeface="Traditional Arabic" pitchFamily="18" charset="-78"/>
              </a:rPr>
              <a:t>مردودية</a:t>
            </a:r>
            <a:r>
              <a:rPr lang="ar-SA" sz="4800" dirty="0" smtClean="0">
                <a:latin typeface="Traditional Arabic" pitchFamily="18" charset="-78"/>
                <a:cs typeface="Traditional Arabic" pitchFamily="18" charset="-78"/>
              </a:rPr>
              <a:t> شركات التامين </a:t>
            </a:r>
          </a:p>
          <a:p>
            <a:pPr algn="r" rtl="1"/>
            <a:endParaRPr lang="ar-DZ" sz="3600" dirty="0" smtClean="0"/>
          </a:p>
          <a:p>
            <a:pPr algn="r" rtl="1"/>
            <a:r>
              <a:rPr lang="ar-DZ" sz="3600" dirty="0" err="1" smtClean="0"/>
              <a:t>اضافة</a:t>
            </a:r>
            <a:r>
              <a:rPr lang="ar-DZ" sz="3600" dirty="0" smtClean="0"/>
              <a:t> لمعلومات الطالب الباحث (</a:t>
            </a:r>
            <a:r>
              <a:rPr lang="fr-FR" sz="3600" dirty="0" smtClean="0"/>
              <a:t>email</a:t>
            </a:r>
            <a:r>
              <a:rPr lang="ar-DZ" sz="3600" dirty="0" smtClean="0"/>
              <a:t>)</a:t>
            </a:r>
            <a:r>
              <a:rPr lang="ar-DZ" sz="8800" dirty="0" smtClean="0"/>
              <a:t> </a:t>
            </a:r>
            <a:endParaRPr lang="fr-FR" sz="8800" dirty="0" smtClean="0"/>
          </a:p>
          <a:p>
            <a:pPr algn="r" rtl="1"/>
            <a:r>
              <a:rPr lang="fr-FR" sz="4800" dirty="0" smtClean="0"/>
              <a:t>ferielfetni@yahoo.com</a:t>
            </a:r>
          </a:p>
          <a:p>
            <a:pPr algn="r" rtl="1"/>
            <a:endParaRPr lang="ar-SA" sz="4800" dirty="0" smtClean="0">
              <a:latin typeface="Traditional Arabic" pitchFamily="18" charset="-78"/>
              <a:cs typeface="Traditional Arabic" pitchFamily="18" charset="-78"/>
            </a:endParaRPr>
          </a:p>
          <a:p>
            <a:pPr algn="r" rtl="1"/>
            <a:endParaRPr lang="ar-SA" sz="8800" dirty="0" smtClean="0"/>
          </a:p>
          <a:p>
            <a:pPr algn="r" rtl="1"/>
            <a:endParaRPr lang="fr-FR" sz="1600" dirty="0"/>
          </a:p>
        </p:txBody>
      </p: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1712</TotalTime>
  <Words>535</Words>
  <Application>Microsoft Office PowerPoint</Application>
  <PresentationFormat>Personnalisé</PresentationFormat>
  <Paragraphs>44</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dell</cp:lastModifiedBy>
  <cp:revision>177</cp:revision>
  <dcterms:created xsi:type="dcterms:W3CDTF">2012-02-10T00:21:22Z</dcterms:created>
  <dcterms:modified xsi:type="dcterms:W3CDTF">2015-03-05T08:14:03Z</dcterms:modified>
</cp:coreProperties>
</file>