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30172025" cy="41578213"/>
  <p:notesSz cx="29456063" cy="41121013"/>
  <p:defaultTextStyle>
    <a:defPPr>
      <a:defRPr lang="fr-FR"/>
    </a:defPPr>
    <a:lvl1pPr algn="l" rtl="0" fontAlgn="base">
      <a:spcBef>
        <a:spcPct val="0"/>
      </a:spcBef>
      <a:spcAft>
        <a:spcPct val="0"/>
      </a:spcAft>
      <a:defRPr sz="8800" kern="1200">
        <a:solidFill>
          <a:schemeClr val="tx1"/>
        </a:solidFill>
        <a:latin typeface="Arial" charset="0"/>
        <a:ea typeface="+mn-ea"/>
        <a:cs typeface="Arial" charset="0"/>
      </a:defRPr>
    </a:lvl1pPr>
    <a:lvl2pPr marL="457200" algn="l" rtl="0" fontAlgn="base">
      <a:spcBef>
        <a:spcPct val="0"/>
      </a:spcBef>
      <a:spcAft>
        <a:spcPct val="0"/>
      </a:spcAft>
      <a:defRPr sz="8800" kern="1200">
        <a:solidFill>
          <a:schemeClr val="tx1"/>
        </a:solidFill>
        <a:latin typeface="Arial" charset="0"/>
        <a:ea typeface="+mn-ea"/>
        <a:cs typeface="Arial" charset="0"/>
      </a:defRPr>
    </a:lvl2pPr>
    <a:lvl3pPr marL="914400" algn="l" rtl="0" fontAlgn="base">
      <a:spcBef>
        <a:spcPct val="0"/>
      </a:spcBef>
      <a:spcAft>
        <a:spcPct val="0"/>
      </a:spcAft>
      <a:defRPr sz="8800" kern="1200">
        <a:solidFill>
          <a:schemeClr val="tx1"/>
        </a:solidFill>
        <a:latin typeface="Arial" charset="0"/>
        <a:ea typeface="+mn-ea"/>
        <a:cs typeface="Arial" charset="0"/>
      </a:defRPr>
    </a:lvl3pPr>
    <a:lvl4pPr marL="1371600" algn="l" rtl="0" fontAlgn="base">
      <a:spcBef>
        <a:spcPct val="0"/>
      </a:spcBef>
      <a:spcAft>
        <a:spcPct val="0"/>
      </a:spcAft>
      <a:defRPr sz="8800" kern="1200">
        <a:solidFill>
          <a:schemeClr val="tx1"/>
        </a:solidFill>
        <a:latin typeface="Arial" charset="0"/>
        <a:ea typeface="+mn-ea"/>
        <a:cs typeface="Arial" charset="0"/>
      </a:defRPr>
    </a:lvl4pPr>
    <a:lvl5pPr marL="1828800" algn="l" rtl="0" fontAlgn="base">
      <a:spcBef>
        <a:spcPct val="0"/>
      </a:spcBef>
      <a:spcAft>
        <a:spcPct val="0"/>
      </a:spcAft>
      <a:defRPr sz="8800" kern="1200">
        <a:solidFill>
          <a:schemeClr val="tx1"/>
        </a:solidFill>
        <a:latin typeface="Arial" charset="0"/>
        <a:ea typeface="+mn-ea"/>
        <a:cs typeface="Arial" charset="0"/>
      </a:defRPr>
    </a:lvl5pPr>
    <a:lvl6pPr marL="2286000" algn="l" defTabSz="914400" rtl="0" eaLnBrk="1" latinLnBrk="0" hangingPunct="1">
      <a:defRPr sz="8800" kern="1200">
        <a:solidFill>
          <a:schemeClr val="tx1"/>
        </a:solidFill>
        <a:latin typeface="Arial" charset="0"/>
        <a:ea typeface="+mn-ea"/>
        <a:cs typeface="Arial" charset="0"/>
      </a:defRPr>
    </a:lvl6pPr>
    <a:lvl7pPr marL="2743200" algn="l" defTabSz="914400" rtl="0" eaLnBrk="1" latinLnBrk="0" hangingPunct="1">
      <a:defRPr sz="8800" kern="1200">
        <a:solidFill>
          <a:schemeClr val="tx1"/>
        </a:solidFill>
        <a:latin typeface="Arial" charset="0"/>
        <a:ea typeface="+mn-ea"/>
        <a:cs typeface="Arial" charset="0"/>
      </a:defRPr>
    </a:lvl7pPr>
    <a:lvl8pPr marL="3200400" algn="l" defTabSz="914400" rtl="0" eaLnBrk="1" latinLnBrk="0" hangingPunct="1">
      <a:defRPr sz="8800" kern="1200">
        <a:solidFill>
          <a:schemeClr val="tx1"/>
        </a:solidFill>
        <a:latin typeface="Arial" charset="0"/>
        <a:ea typeface="+mn-ea"/>
        <a:cs typeface="Arial" charset="0"/>
      </a:defRPr>
    </a:lvl8pPr>
    <a:lvl9pPr marL="3657600" algn="l" defTabSz="914400" rtl="0" eaLnBrk="1" latinLnBrk="0" hangingPunct="1">
      <a:defRPr sz="88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7681"/>
    <a:srgbClr val="10C7DA"/>
    <a:srgbClr val="F58393"/>
    <a:srgbClr val="CC3300"/>
    <a:srgbClr val="FFCAB9"/>
    <a:srgbClr val="FFFF00"/>
    <a:srgbClr val="0099FF"/>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37" autoAdjust="0"/>
    <p:restoredTop sz="97494" autoAdjust="0"/>
  </p:normalViewPr>
  <p:slideViewPr>
    <p:cSldViewPr>
      <p:cViewPr>
        <p:scale>
          <a:sx n="33" d="100"/>
          <a:sy n="33" d="100"/>
        </p:scale>
        <p:origin x="-642" y="5112"/>
      </p:cViewPr>
      <p:guideLst>
        <p:guide orient="horz" pos="13096"/>
        <p:guide pos="9503"/>
      </p:guideLst>
    </p:cSldViewPr>
  </p:slideViewPr>
  <p:notesTextViewPr>
    <p:cViewPr>
      <p:scale>
        <a:sx n="100" d="100"/>
        <a:sy n="100" d="100"/>
      </p:scale>
      <p:origin x="0" y="0"/>
    </p:cViewPr>
  </p:notesTextViewPr>
  <p:sorterViewPr>
    <p:cViewPr>
      <p:scale>
        <a:sx n="25" d="100"/>
        <a:sy n="2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19" name="Rectangle 3"/>
          <p:cNvSpPr>
            <a:spLocks noGrp="1" noChangeArrowheads="1"/>
          </p:cNvSpPr>
          <p:nvPr>
            <p:ph type="dt" sz="quarter" idx="1"/>
          </p:nvPr>
        </p:nvSpPr>
        <p:spPr bwMode="auto">
          <a:xfrm>
            <a:off x="16683038"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r">
              <a:defRPr sz="1200">
                <a:latin typeface="Arial" charset="0"/>
                <a:cs typeface="Arial" charset="0"/>
              </a:defRPr>
            </a:lvl1pPr>
          </a:lstStyle>
          <a:p>
            <a:pPr>
              <a:defRPr/>
            </a:pPr>
            <a:endParaRPr lang="fr-FR"/>
          </a:p>
        </p:txBody>
      </p:sp>
      <p:sp>
        <p:nvSpPr>
          <p:cNvPr id="9220" name="Rectangle 4"/>
          <p:cNvSpPr>
            <a:spLocks noGrp="1" noChangeArrowheads="1"/>
          </p:cNvSpPr>
          <p:nvPr>
            <p:ph type="ftr" sz="quarter" idx="2"/>
          </p:nvPr>
        </p:nvSpPr>
        <p:spPr bwMode="auto">
          <a:xfrm>
            <a:off x="0"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21" name="Rectangle 5"/>
          <p:cNvSpPr>
            <a:spLocks noGrp="1" noChangeArrowheads="1"/>
          </p:cNvSpPr>
          <p:nvPr>
            <p:ph type="sldNum" sz="quarter" idx="3"/>
          </p:nvPr>
        </p:nvSpPr>
        <p:spPr bwMode="auto">
          <a:xfrm>
            <a:off x="16683038"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r">
              <a:defRPr sz="1200">
                <a:latin typeface="Arial" charset="0"/>
                <a:cs typeface="Arial" charset="0"/>
              </a:defRPr>
            </a:lvl1pPr>
          </a:lstStyle>
          <a:p>
            <a:pPr>
              <a:defRPr/>
            </a:pPr>
            <a:fld id="{631E7291-726A-45E4-BB0E-CEB22A516487}" type="slidenum">
              <a:rPr lang="ar-DZ"/>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5" name="Rectangle 3"/>
          <p:cNvSpPr>
            <a:spLocks noGrp="1" noChangeArrowheads="1"/>
          </p:cNvSpPr>
          <p:nvPr>
            <p:ph type="dt" idx="1"/>
          </p:nvPr>
        </p:nvSpPr>
        <p:spPr bwMode="auto">
          <a:xfrm>
            <a:off x="16683038"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r" defTabSz="4033838">
              <a:defRPr sz="5300">
                <a:latin typeface="Arial" charset="0"/>
                <a:cs typeface="Arial"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9136063" y="3084513"/>
            <a:ext cx="11190287" cy="1542097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2946400" y="19534188"/>
            <a:ext cx="23563263" cy="18502312"/>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3078" name="Rectangle 6"/>
          <p:cNvSpPr>
            <a:spLocks noGrp="1" noChangeArrowheads="1"/>
          </p:cNvSpPr>
          <p:nvPr>
            <p:ph type="ftr" sz="quarter" idx="4"/>
          </p:nvPr>
        </p:nvSpPr>
        <p:spPr bwMode="auto">
          <a:xfrm>
            <a:off x="0"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9" name="Rectangle 7"/>
          <p:cNvSpPr>
            <a:spLocks noGrp="1" noChangeArrowheads="1"/>
          </p:cNvSpPr>
          <p:nvPr>
            <p:ph type="sldNum" sz="quarter" idx="5"/>
          </p:nvPr>
        </p:nvSpPr>
        <p:spPr bwMode="auto">
          <a:xfrm>
            <a:off x="16683038"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r" defTabSz="4033838">
              <a:defRPr sz="5300">
                <a:latin typeface="Arial" charset="0"/>
                <a:cs typeface="Arial" charset="0"/>
              </a:defRPr>
            </a:lvl1pPr>
          </a:lstStyle>
          <a:p>
            <a:pPr>
              <a:defRPr/>
            </a:pPr>
            <a:fld id="{8ADDA700-D42C-4361-8765-A5C75155579C}" type="slidenum">
              <a:rPr lang="ar-DZ"/>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14E3250A-D8F9-4A90-AB93-2917B2078783}" type="slidenum">
              <a:rPr lang="ar-DZ" smtClean="0"/>
              <a:pPr/>
              <a:t>1</a:t>
            </a:fld>
            <a:endParaRPr lang="fr-FR" smtClean="0"/>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2188" y="12915900"/>
            <a:ext cx="25647650" cy="89122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25963" y="23561675"/>
            <a:ext cx="21120100" cy="1062513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EB58E942-2265-472E-AA30-6016EC487754}" type="slidenum">
              <a:rPr lang="ar-DZ"/>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70C0AD8F-87F8-496D-B23E-20BB9E4A7353}" type="slidenum">
              <a:rPr lang="ar-DZ"/>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875750" y="842963"/>
            <a:ext cx="6788150" cy="3629818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08125" y="842963"/>
            <a:ext cx="20215225" cy="3629818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0D8B813C-6E0A-4A94-875E-4B72B1BAFF01}" type="slidenum">
              <a:rPr lang="ar-DZ"/>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5D7CC7C8-F117-4E50-8561-952413EC95AE}" type="slidenum">
              <a:rPr lang="ar-DZ"/>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2838" y="26717625"/>
            <a:ext cx="25646062" cy="82581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2838" y="17622838"/>
            <a:ext cx="25646062" cy="90947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0CE9BBB-04E0-46B1-9913-E873932A3D99}" type="slidenum">
              <a:rPr lang="ar-DZ"/>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08125" y="9702800"/>
            <a:ext cx="13501688"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162213" y="9702800"/>
            <a:ext cx="13501687"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C577503B-407F-4A6E-B2AC-373584803955}" type="slidenum">
              <a:rPr lang="ar-DZ"/>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08125" y="1665288"/>
            <a:ext cx="27155775" cy="6929437"/>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08125" y="9307513"/>
            <a:ext cx="13331825"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08125" y="13185775"/>
            <a:ext cx="13331825"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27313" y="9307513"/>
            <a:ext cx="13336587"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27313" y="13185775"/>
            <a:ext cx="13336587"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6707AD32-C5CA-48E3-8B2C-D5D7DD408E94}" type="slidenum">
              <a:rPr lang="ar-DZ"/>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784B8FE3-5CCB-4B5F-B984-4BA5C0B077B5}" type="slidenum">
              <a:rPr lang="ar-DZ"/>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24D68728-6A40-404B-B19E-365784B6BBDD}" type="slidenum">
              <a:rPr lang="ar-DZ"/>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08125" y="1655763"/>
            <a:ext cx="9926638" cy="7045325"/>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796713" y="1655763"/>
            <a:ext cx="16867187" cy="35485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08125" y="8701088"/>
            <a:ext cx="9926638" cy="284400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34CF4EDF-D1C1-4C5C-ACB6-4EE96EE0487F}" type="slidenum">
              <a:rPr lang="ar-DZ"/>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13438" y="29105225"/>
            <a:ext cx="18103850" cy="3435350"/>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13438" y="3714750"/>
            <a:ext cx="18103850" cy="249475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913438" y="32540575"/>
            <a:ext cx="18103850" cy="48799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62972CB-0A2A-449D-8F7D-F26BB0596234}" type="slidenum">
              <a:rPr lang="ar-DZ"/>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08125" y="842963"/>
            <a:ext cx="27155775" cy="762000"/>
          </a:xfrm>
          <a:prstGeom prst="rect">
            <a:avLst/>
          </a:prstGeom>
          <a:noFill/>
          <a:ln w="9525">
            <a:noFill/>
            <a:miter lim="800000"/>
            <a:headEnd/>
            <a:tailEnd/>
          </a:ln>
        </p:spPr>
        <p:txBody>
          <a:bodyPr vert="horz" wrap="square" lIns="408149" tIns="204074" rIns="408149" bIns="204074" numCol="1" anchor="ctr" anchorCtr="0" compatLnSpc="1">
            <a:prstTxWarp prst="textNoShape">
              <a:avLst/>
            </a:prstTxWarp>
          </a:bodyPr>
          <a:lstStyle/>
          <a:p>
            <a:pPr lvl="0"/>
            <a:r>
              <a:rPr lang="fr-FR" smtClean="0"/>
              <a:t>journées d’étude et de sensibilisation sur la quantification du sable en transit éolien et sur la lutte contre l’ensablement </a:t>
            </a:r>
          </a:p>
        </p:txBody>
      </p:sp>
      <p:sp>
        <p:nvSpPr>
          <p:cNvPr id="1027" name="Rectangle 3"/>
          <p:cNvSpPr>
            <a:spLocks noGrp="1" noChangeArrowheads="1"/>
          </p:cNvSpPr>
          <p:nvPr>
            <p:ph type="body" idx="1"/>
          </p:nvPr>
        </p:nvSpPr>
        <p:spPr bwMode="auto">
          <a:xfrm>
            <a:off x="1508125" y="9702800"/>
            <a:ext cx="27155775" cy="27438350"/>
          </a:xfrm>
          <a:prstGeom prst="rect">
            <a:avLst/>
          </a:prstGeom>
          <a:noFill/>
          <a:ln w="9525">
            <a:noFill/>
            <a:miter lim="800000"/>
            <a:headEnd/>
            <a:tailEnd/>
          </a:ln>
        </p:spPr>
        <p:txBody>
          <a:bodyPr vert="horz" wrap="square" lIns="408149" tIns="204074" rIns="408149" bIns="204074"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1508125" y="37863463"/>
            <a:ext cx="7040563"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l">
              <a:defRPr sz="6300">
                <a:latin typeface="Arial" charset="0"/>
                <a:cs typeface="Arial" charset="0"/>
              </a:defRPr>
            </a:lvl1pPr>
          </a:lstStyle>
          <a:p>
            <a:pPr>
              <a:defRPr/>
            </a:pPr>
            <a:endParaRPr lang="fr-FR"/>
          </a:p>
        </p:txBody>
      </p:sp>
      <p:sp>
        <p:nvSpPr>
          <p:cNvPr id="1029" name="Rectangle 5"/>
          <p:cNvSpPr>
            <a:spLocks noGrp="1" noChangeArrowheads="1"/>
          </p:cNvSpPr>
          <p:nvPr>
            <p:ph type="ftr" sz="quarter" idx="3"/>
          </p:nvPr>
        </p:nvSpPr>
        <p:spPr bwMode="auto">
          <a:xfrm>
            <a:off x="10306050" y="37863463"/>
            <a:ext cx="9559925"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ctr">
              <a:defRPr sz="6300">
                <a:latin typeface="Arial" charset="0"/>
                <a:cs typeface="Arial" charset="0"/>
              </a:defRPr>
            </a:lvl1pPr>
          </a:lstStyle>
          <a:p>
            <a:pPr>
              <a:defRPr/>
            </a:pPr>
            <a:endParaRPr lang="fr-FR"/>
          </a:p>
        </p:txBody>
      </p:sp>
      <p:sp>
        <p:nvSpPr>
          <p:cNvPr id="1030" name="Rectangle 6"/>
          <p:cNvSpPr>
            <a:spLocks noGrp="1" noChangeArrowheads="1"/>
          </p:cNvSpPr>
          <p:nvPr>
            <p:ph type="sldNum" sz="quarter" idx="4"/>
          </p:nvPr>
        </p:nvSpPr>
        <p:spPr bwMode="auto">
          <a:xfrm>
            <a:off x="21623338" y="37863463"/>
            <a:ext cx="7040562"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r">
              <a:defRPr sz="6300">
                <a:latin typeface="Arial" charset="0"/>
                <a:cs typeface="Arial" charset="0"/>
              </a:defRPr>
            </a:lvl1pPr>
          </a:lstStyle>
          <a:p>
            <a:pPr>
              <a:defRPr/>
            </a:pPr>
            <a:fld id="{3B002AFD-CB64-4756-9FF0-10CBA61E7624}" type="slidenum">
              <a:rPr lang="ar-DZ"/>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081463" rtl="0" eaLnBrk="0" fontAlgn="base" hangingPunct="0">
        <a:spcBef>
          <a:spcPct val="0"/>
        </a:spcBef>
        <a:spcAft>
          <a:spcPct val="0"/>
        </a:spcAft>
        <a:defRPr sz="3200">
          <a:solidFill>
            <a:srgbClr val="000000"/>
          </a:solidFill>
          <a:latin typeface="+mj-lt"/>
          <a:ea typeface="+mj-ea"/>
          <a:cs typeface="+mj-cs"/>
        </a:defRPr>
      </a:lvl1pPr>
      <a:lvl2pPr algn="ctr" defTabSz="4081463" rtl="0" eaLnBrk="0" fontAlgn="base" hangingPunct="0">
        <a:spcBef>
          <a:spcPct val="0"/>
        </a:spcBef>
        <a:spcAft>
          <a:spcPct val="0"/>
        </a:spcAft>
        <a:defRPr sz="3200">
          <a:solidFill>
            <a:srgbClr val="000000"/>
          </a:solidFill>
          <a:latin typeface="Arial" charset="0"/>
          <a:cs typeface="Arial" charset="0"/>
        </a:defRPr>
      </a:lvl2pPr>
      <a:lvl3pPr algn="ctr" defTabSz="4081463" rtl="0" eaLnBrk="0" fontAlgn="base" hangingPunct="0">
        <a:spcBef>
          <a:spcPct val="0"/>
        </a:spcBef>
        <a:spcAft>
          <a:spcPct val="0"/>
        </a:spcAft>
        <a:defRPr sz="3200">
          <a:solidFill>
            <a:srgbClr val="000000"/>
          </a:solidFill>
          <a:latin typeface="Arial" charset="0"/>
          <a:cs typeface="Arial" charset="0"/>
        </a:defRPr>
      </a:lvl3pPr>
      <a:lvl4pPr algn="ctr" defTabSz="4081463" rtl="0" eaLnBrk="0" fontAlgn="base" hangingPunct="0">
        <a:spcBef>
          <a:spcPct val="0"/>
        </a:spcBef>
        <a:spcAft>
          <a:spcPct val="0"/>
        </a:spcAft>
        <a:defRPr sz="3200">
          <a:solidFill>
            <a:srgbClr val="000000"/>
          </a:solidFill>
          <a:latin typeface="Arial" charset="0"/>
          <a:cs typeface="Arial" charset="0"/>
        </a:defRPr>
      </a:lvl4pPr>
      <a:lvl5pPr algn="ctr" defTabSz="4081463" rtl="0" eaLnBrk="0" fontAlgn="base" hangingPunct="0">
        <a:spcBef>
          <a:spcPct val="0"/>
        </a:spcBef>
        <a:spcAft>
          <a:spcPct val="0"/>
        </a:spcAft>
        <a:defRPr sz="3200">
          <a:solidFill>
            <a:srgbClr val="000000"/>
          </a:solidFill>
          <a:latin typeface="Arial" charset="0"/>
          <a:cs typeface="Arial" charset="0"/>
        </a:defRPr>
      </a:lvl5pPr>
      <a:lvl6pPr marL="457200" algn="ctr" defTabSz="4081463" rtl="0" fontAlgn="base">
        <a:spcBef>
          <a:spcPct val="0"/>
        </a:spcBef>
        <a:spcAft>
          <a:spcPct val="0"/>
        </a:spcAft>
        <a:defRPr sz="3200">
          <a:solidFill>
            <a:srgbClr val="000000"/>
          </a:solidFill>
          <a:latin typeface="Arial" charset="0"/>
          <a:cs typeface="Arial" charset="0"/>
        </a:defRPr>
      </a:lvl6pPr>
      <a:lvl7pPr marL="914400" algn="ctr" defTabSz="4081463" rtl="0" fontAlgn="base">
        <a:spcBef>
          <a:spcPct val="0"/>
        </a:spcBef>
        <a:spcAft>
          <a:spcPct val="0"/>
        </a:spcAft>
        <a:defRPr sz="3200">
          <a:solidFill>
            <a:srgbClr val="000000"/>
          </a:solidFill>
          <a:latin typeface="Arial" charset="0"/>
          <a:cs typeface="Arial" charset="0"/>
        </a:defRPr>
      </a:lvl7pPr>
      <a:lvl8pPr marL="1371600" algn="ctr" defTabSz="4081463" rtl="0" fontAlgn="base">
        <a:spcBef>
          <a:spcPct val="0"/>
        </a:spcBef>
        <a:spcAft>
          <a:spcPct val="0"/>
        </a:spcAft>
        <a:defRPr sz="3200">
          <a:solidFill>
            <a:srgbClr val="000000"/>
          </a:solidFill>
          <a:latin typeface="Arial" charset="0"/>
          <a:cs typeface="Arial" charset="0"/>
        </a:defRPr>
      </a:lvl8pPr>
      <a:lvl9pPr marL="1828800" algn="ctr" defTabSz="4081463" rtl="0" fontAlgn="base">
        <a:spcBef>
          <a:spcPct val="0"/>
        </a:spcBef>
        <a:spcAft>
          <a:spcPct val="0"/>
        </a:spcAft>
        <a:defRPr sz="3200">
          <a:solidFill>
            <a:srgbClr val="000000"/>
          </a:solidFill>
          <a:latin typeface="Arial" charset="0"/>
          <a:cs typeface="Arial" charset="0"/>
        </a:defRPr>
      </a:lvl9pPr>
    </p:titleStyle>
    <p:bodyStyle>
      <a:lvl1pPr marL="1531938" indent="-1531938" algn="l" defTabSz="4081463" rtl="0" eaLnBrk="0" fontAlgn="base" hangingPunct="0">
        <a:spcBef>
          <a:spcPct val="20000"/>
        </a:spcBef>
        <a:spcAft>
          <a:spcPct val="0"/>
        </a:spcAft>
        <a:buChar char="•"/>
        <a:defRPr sz="14200">
          <a:solidFill>
            <a:schemeClr val="tx1"/>
          </a:solidFill>
          <a:latin typeface="+mn-lt"/>
          <a:ea typeface="+mn-ea"/>
          <a:cs typeface="+mn-cs"/>
        </a:defRPr>
      </a:lvl1pPr>
      <a:lvl2pPr marL="3314700" indent="-1273175" algn="l" defTabSz="4081463" rtl="0" eaLnBrk="0" fontAlgn="base" hangingPunct="0">
        <a:spcBef>
          <a:spcPct val="20000"/>
        </a:spcBef>
        <a:spcAft>
          <a:spcPct val="0"/>
        </a:spcAft>
        <a:buChar char="–"/>
        <a:defRPr sz="12500">
          <a:solidFill>
            <a:schemeClr val="tx1"/>
          </a:solidFill>
          <a:latin typeface="+mn-lt"/>
          <a:cs typeface="+mn-cs"/>
        </a:defRPr>
      </a:lvl2pPr>
      <a:lvl3pPr marL="5102225" indent="-1020763" algn="l" defTabSz="4081463" rtl="0" eaLnBrk="0" fontAlgn="base" hangingPunct="0">
        <a:spcBef>
          <a:spcPct val="20000"/>
        </a:spcBef>
        <a:spcAft>
          <a:spcPct val="0"/>
        </a:spcAft>
        <a:buChar char="•"/>
        <a:defRPr sz="10700">
          <a:solidFill>
            <a:schemeClr val="tx1"/>
          </a:solidFill>
          <a:latin typeface="+mn-lt"/>
          <a:cs typeface="+mn-cs"/>
        </a:defRPr>
      </a:lvl3pPr>
      <a:lvl4pPr marL="7145338" indent="-1022350" algn="l" defTabSz="4081463" rtl="0" eaLnBrk="0" fontAlgn="base" hangingPunct="0">
        <a:spcBef>
          <a:spcPct val="20000"/>
        </a:spcBef>
        <a:spcAft>
          <a:spcPct val="0"/>
        </a:spcAft>
        <a:buChar char="–"/>
        <a:defRPr sz="9000">
          <a:solidFill>
            <a:schemeClr val="tx1"/>
          </a:solidFill>
          <a:latin typeface="+mn-lt"/>
          <a:cs typeface="+mn-cs"/>
        </a:defRPr>
      </a:lvl4pPr>
      <a:lvl5pPr marL="9183688" indent="-1020763" algn="l" defTabSz="4081463" rtl="0" eaLnBrk="0" fontAlgn="base" hangingPunct="0">
        <a:spcBef>
          <a:spcPct val="20000"/>
        </a:spcBef>
        <a:spcAft>
          <a:spcPct val="0"/>
        </a:spcAft>
        <a:buChar char="»"/>
        <a:defRPr sz="9000">
          <a:solidFill>
            <a:schemeClr val="tx1"/>
          </a:solidFill>
          <a:latin typeface="+mn-lt"/>
          <a:cs typeface="+mn-cs"/>
        </a:defRPr>
      </a:lvl5pPr>
      <a:lvl6pPr marL="9640888" indent="-1020763" algn="l" defTabSz="4081463" rtl="0" fontAlgn="base">
        <a:spcBef>
          <a:spcPct val="20000"/>
        </a:spcBef>
        <a:spcAft>
          <a:spcPct val="0"/>
        </a:spcAft>
        <a:buChar char="»"/>
        <a:defRPr sz="9000">
          <a:solidFill>
            <a:schemeClr val="tx1"/>
          </a:solidFill>
          <a:latin typeface="+mn-lt"/>
          <a:cs typeface="+mn-cs"/>
        </a:defRPr>
      </a:lvl6pPr>
      <a:lvl7pPr marL="10098088" indent="-1020763" algn="l" defTabSz="4081463" rtl="0" fontAlgn="base">
        <a:spcBef>
          <a:spcPct val="20000"/>
        </a:spcBef>
        <a:spcAft>
          <a:spcPct val="0"/>
        </a:spcAft>
        <a:buChar char="»"/>
        <a:defRPr sz="9000">
          <a:solidFill>
            <a:schemeClr val="tx1"/>
          </a:solidFill>
          <a:latin typeface="+mn-lt"/>
          <a:cs typeface="+mn-cs"/>
        </a:defRPr>
      </a:lvl7pPr>
      <a:lvl8pPr marL="10555288" indent="-1020763" algn="l" defTabSz="4081463" rtl="0" fontAlgn="base">
        <a:spcBef>
          <a:spcPct val="20000"/>
        </a:spcBef>
        <a:spcAft>
          <a:spcPct val="0"/>
        </a:spcAft>
        <a:buChar char="»"/>
        <a:defRPr sz="9000">
          <a:solidFill>
            <a:schemeClr val="tx1"/>
          </a:solidFill>
          <a:latin typeface="+mn-lt"/>
          <a:cs typeface="+mn-cs"/>
        </a:defRPr>
      </a:lvl8pPr>
      <a:lvl9pPr marL="11012488" indent="-1020763" algn="l" defTabSz="4081463" rtl="0"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44"/>
          <p:cNvSpPr txBox="1">
            <a:spLocks noChangeArrowheads="1"/>
          </p:cNvSpPr>
          <p:nvPr/>
        </p:nvSpPr>
        <p:spPr bwMode="auto">
          <a:xfrm>
            <a:off x="9128125" y="4302125"/>
            <a:ext cx="12822238" cy="1295400"/>
          </a:xfrm>
          <a:prstGeom prst="rect">
            <a:avLst/>
          </a:prstGeom>
          <a:noFill/>
          <a:ln w="9525" algn="ctr">
            <a:noFill/>
            <a:miter lim="800000"/>
            <a:headEnd/>
            <a:tailEnd/>
          </a:ln>
        </p:spPr>
        <p:txBody>
          <a:bodyPr>
            <a:spAutoFit/>
          </a:bodyPr>
          <a:lstStyle/>
          <a:p>
            <a:pPr algn="ctr" defTabSz="4081463"/>
            <a:endParaRPr lang="en-US" sz="7900"/>
          </a:p>
        </p:txBody>
      </p:sp>
      <p:sp>
        <p:nvSpPr>
          <p:cNvPr id="2052" name="Rectangle 4"/>
          <p:cNvSpPr>
            <a:spLocks noChangeArrowheads="1"/>
          </p:cNvSpPr>
          <p:nvPr/>
        </p:nvSpPr>
        <p:spPr bwMode="auto">
          <a:xfrm>
            <a:off x="584200" y="3217863"/>
            <a:ext cx="28695650" cy="2706687"/>
          </a:xfrm>
          <a:prstGeom prst="rect">
            <a:avLst/>
          </a:prstGeom>
          <a:gradFill>
            <a:gsLst>
              <a:gs pos="0">
                <a:srgbClr val="10C7DA"/>
              </a:gs>
              <a:gs pos="100000">
                <a:srgbClr val="FFFFFF"/>
              </a:gs>
            </a:gsLst>
            <a:lin ang="0" scaled="1"/>
          </a:gradFill>
          <a:ln w="76200" cmpd="tri">
            <a:noFill/>
            <a:miter lim="800000"/>
            <a:headEnd/>
            <a:tailEnd/>
          </a:ln>
          <a:effectLst>
            <a:prstShdw prst="shdw17" dist="17961" dir="2700000">
              <a:srgbClr val="FFE2C5">
                <a:gamma/>
                <a:shade val="60000"/>
                <a:invGamma/>
              </a:srgbClr>
            </a:prstShdw>
          </a:effectLst>
        </p:spPr>
        <p:txBody>
          <a:bodyPr lIns="91432" tIns="45717" rIns="91432" bIns="45717" anchor="ctr">
            <a:spAutoFit/>
          </a:bodyPr>
          <a:lstStyle/>
          <a:p>
            <a:pPr algn="ctr">
              <a:defRPr/>
            </a:pPr>
            <a:r>
              <a:rPr lang="fr-FR" sz="4400" dirty="0"/>
              <a:t>Chaine de traitement des eaux potables de Touggourt , caractérisation, refroidissement</a:t>
            </a:r>
            <a:endParaRPr lang="fr-FR" sz="4000" dirty="0"/>
          </a:p>
          <a:p>
            <a:pPr algn="ctr">
              <a:defRPr/>
            </a:pPr>
            <a:endParaRPr lang="fr-FR" sz="4000" dirty="0"/>
          </a:p>
          <a:p>
            <a:pPr algn="ctr" rtl="1">
              <a:spcBef>
                <a:spcPct val="30000"/>
              </a:spcBef>
              <a:spcAft>
                <a:spcPct val="30000"/>
              </a:spcAft>
              <a:tabLst>
                <a:tab pos="514350" algn="l"/>
              </a:tabLst>
              <a:defRPr/>
            </a:pPr>
            <a:endParaRPr lang="fr-FR" sz="6600" b="1" i="1" dirty="0">
              <a:solidFill>
                <a:srgbClr val="0000FF"/>
              </a:solidFill>
              <a:effectLst>
                <a:outerShdw blurRad="38100" dist="38100" dir="2700000" algn="tl">
                  <a:srgbClr val="000000"/>
                </a:outerShdw>
              </a:effectLst>
            </a:endParaRPr>
          </a:p>
        </p:txBody>
      </p:sp>
      <p:sp>
        <p:nvSpPr>
          <p:cNvPr id="2" name="Text Box 145"/>
          <p:cNvSpPr txBox="1">
            <a:spLocks noChangeArrowheads="1"/>
          </p:cNvSpPr>
          <p:nvPr/>
        </p:nvSpPr>
        <p:spPr bwMode="auto">
          <a:xfrm>
            <a:off x="5656263" y="3929063"/>
            <a:ext cx="19797712" cy="2185987"/>
          </a:xfrm>
          <a:prstGeom prst="rect">
            <a:avLst/>
          </a:prstGeom>
          <a:noFill/>
          <a:ln w="9525" algn="ctr">
            <a:noFill/>
            <a:miter lim="800000"/>
            <a:headEnd/>
            <a:tailEnd/>
          </a:ln>
        </p:spPr>
        <p:txBody>
          <a:bodyPr>
            <a:spAutoFit/>
          </a:bodyPr>
          <a:lstStyle/>
          <a:p>
            <a:pPr algn="ctr"/>
            <a:endParaRPr lang="fr-FR" sz="3200" b="1"/>
          </a:p>
          <a:p>
            <a:pPr algn="ctr"/>
            <a:r>
              <a:rPr lang="fr-FR" sz="3200" b="1">
                <a:solidFill>
                  <a:schemeClr val="tx2"/>
                </a:solidFill>
              </a:rPr>
              <a:t>DJEGHBALA OUANISSA ET LASSOUED LARBI</a:t>
            </a:r>
          </a:p>
          <a:p>
            <a:pPr algn="ctr"/>
            <a:r>
              <a:rPr lang="fr-FR" sz="3200" b="1">
                <a:solidFill>
                  <a:schemeClr val="tx2"/>
                </a:solidFill>
              </a:rPr>
              <a:t>Encadrés par H ZEGGANE ET MS BOUNOUIOUA</a:t>
            </a:r>
          </a:p>
          <a:p>
            <a:pPr algn="ctr"/>
            <a:endParaRPr lang="fr-FR" sz="4000" b="1" u="sng">
              <a:solidFill>
                <a:srgbClr val="0000FF"/>
              </a:solidFill>
              <a:latin typeface="Times New Roman" pitchFamily="18" charset="0"/>
              <a:cs typeface="Times New Roman" pitchFamily="18" charset="0"/>
            </a:endParaRPr>
          </a:p>
        </p:txBody>
      </p:sp>
      <p:sp>
        <p:nvSpPr>
          <p:cNvPr id="2053" name="Text Box 827"/>
          <p:cNvSpPr txBox="1">
            <a:spLocks noChangeArrowheads="1"/>
          </p:cNvSpPr>
          <p:nvPr/>
        </p:nvSpPr>
        <p:spPr bwMode="auto">
          <a:xfrm>
            <a:off x="15446375" y="11355388"/>
            <a:ext cx="12788900" cy="442912"/>
          </a:xfrm>
          <a:prstGeom prst="rect">
            <a:avLst/>
          </a:prstGeom>
          <a:noFill/>
          <a:ln w="9525" algn="ctr">
            <a:noFill/>
            <a:miter lim="800000"/>
            <a:headEnd/>
            <a:tailEnd/>
          </a:ln>
        </p:spPr>
        <p:txBody>
          <a:bodyPr>
            <a:spAutoFit/>
          </a:bodyPr>
          <a:lstStyle/>
          <a:p>
            <a:pPr algn="just" defTabSz="4081463"/>
            <a:endParaRPr lang="en-US" sz="2300"/>
          </a:p>
        </p:txBody>
      </p:sp>
      <p:sp>
        <p:nvSpPr>
          <p:cNvPr id="2054" name="Text Box 1130"/>
          <p:cNvSpPr txBox="1">
            <a:spLocks noChangeArrowheads="1"/>
          </p:cNvSpPr>
          <p:nvPr/>
        </p:nvSpPr>
        <p:spPr bwMode="auto">
          <a:xfrm>
            <a:off x="2413000" y="7938"/>
            <a:ext cx="27060525" cy="892175"/>
          </a:xfrm>
          <a:prstGeom prst="rect">
            <a:avLst/>
          </a:prstGeom>
          <a:noFill/>
          <a:ln w="9525" algn="ctr">
            <a:noFill/>
            <a:miter lim="800000"/>
            <a:headEnd/>
            <a:tailEnd/>
          </a:ln>
        </p:spPr>
        <p:txBody>
          <a:bodyPr lIns="0">
            <a:spAutoFit/>
          </a:bodyPr>
          <a:lstStyle/>
          <a:p>
            <a:pPr algn="r" defTabSz="4081463"/>
            <a:endParaRPr lang="fr-FR" sz="2400" i="1">
              <a:solidFill>
                <a:srgbClr val="0000FF"/>
              </a:solidFill>
            </a:endParaRPr>
          </a:p>
          <a:p>
            <a:pPr algn="ctr" defTabSz="4081463"/>
            <a:r>
              <a:rPr lang="en-US" sz="2800" i="1">
                <a:solidFill>
                  <a:srgbClr val="CC3300"/>
                </a:solidFill>
              </a:rPr>
              <a:t>Université Kasdi Merbah, Ouargla				</a:t>
            </a:r>
            <a:r>
              <a:rPr lang="fr-FR" sz="2800" i="1">
                <a:solidFill>
                  <a:srgbClr val="CC3300"/>
                </a:solidFill>
              </a:rPr>
              <a:t>Mastriales 1-5- Mars 2015</a:t>
            </a:r>
          </a:p>
        </p:txBody>
      </p:sp>
      <p:sp>
        <p:nvSpPr>
          <p:cNvPr id="2055" name="Text Box 1135"/>
          <p:cNvSpPr txBox="1">
            <a:spLocks noChangeArrowheads="1"/>
          </p:cNvSpPr>
          <p:nvPr/>
        </p:nvSpPr>
        <p:spPr bwMode="auto">
          <a:xfrm>
            <a:off x="1476375" y="1851025"/>
            <a:ext cx="1608138" cy="1433513"/>
          </a:xfrm>
          <a:prstGeom prst="rect">
            <a:avLst/>
          </a:prstGeom>
          <a:noFill/>
          <a:ln w="9525" algn="ctr">
            <a:noFill/>
            <a:miter lim="800000"/>
            <a:headEnd/>
            <a:tailEnd/>
          </a:ln>
        </p:spPr>
        <p:txBody>
          <a:bodyPr>
            <a:spAutoFit/>
          </a:bodyPr>
          <a:lstStyle/>
          <a:p>
            <a:pPr algn="ctr" defTabSz="4081463">
              <a:spcBef>
                <a:spcPct val="50000"/>
              </a:spcBef>
            </a:pPr>
            <a:endParaRPr lang="en-US"/>
          </a:p>
        </p:txBody>
      </p:sp>
      <p:sp>
        <p:nvSpPr>
          <p:cNvPr id="2056" name="Line 1137"/>
          <p:cNvSpPr>
            <a:spLocks noChangeShapeType="1"/>
          </p:cNvSpPr>
          <p:nvPr/>
        </p:nvSpPr>
        <p:spPr bwMode="auto">
          <a:xfrm flipH="1">
            <a:off x="1044575" y="1635125"/>
            <a:ext cx="27974925" cy="0"/>
          </a:xfrm>
          <a:prstGeom prst="line">
            <a:avLst/>
          </a:prstGeom>
          <a:ln>
            <a:solidFill>
              <a:srgbClr val="10C7DA"/>
            </a:solidFill>
            <a:headEnd/>
            <a:tailEnd/>
          </a:ln>
        </p:spPr>
        <p:style>
          <a:lnRef idx="3">
            <a:schemeClr val="accent4"/>
          </a:lnRef>
          <a:fillRef idx="0">
            <a:schemeClr val="accent4"/>
          </a:fillRef>
          <a:effectRef idx="2">
            <a:schemeClr val="accent4"/>
          </a:effectRef>
          <a:fontRef idx="minor">
            <a:schemeClr val="tx1"/>
          </a:fontRef>
        </p:style>
        <p:txBody>
          <a:bodyPr/>
          <a:lstStyle/>
          <a:p>
            <a:pPr algn="ctr">
              <a:defRPr/>
            </a:pPr>
            <a:endParaRPr lang="fr-FR"/>
          </a:p>
        </p:txBody>
      </p:sp>
      <p:sp>
        <p:nvSpPr>
          <p:cNvPr id="2057" name="Rectangle 1138"/>
          <p:cNvSpPr>
            <a:spLocks noChangeArrowheads="1"/>
          </p:cNvSpPr>
          <p:nvPr/>
        </p:nvSpPr>
        <p:spPr bwMode="auto">
          <a:xfrm>
            <a:off x="1084263" y="9436100"/>
            <a:ext cx="28011437" cy="3416300"/>
          </a:xfrm>
          <a:prstGeom prst="rect">
            <a:avLst/>
          </a:prstGeom>
          <a:gradFill rotWithShape="1">
            <a:gsLst>
              <a:gs pos="0">
                <a:srgbClr val="10C7DA"/>
              </a:gs>
              <a:gs pos="100000">
                <a:schemeClr val="bg1"/>
              </a:gs>
            </a:gsLst>
            <a:lin ang="2700000" scaled="1"/>
          </a:gradFill>
          <a:ln w="9525" algn="ctr">
            <a:noFill/>
            <a:miter lim="800000"/>
            <a:headEnd/>
            <a:tailEnd/>
          </a:ln>
        </p:spPr>
        <p:txBody>
          <a:bodyPr anchor="ctr">
            <a:spAutoFit/>
          </a:bodyPr>
          <a:lstStyle/>
          <a:p>
            <a:r>
              <a:rPr lang="fr-FR" altLang="zh-CN" sz="3600" b="1" i="1">
                <a:latin typeface="Times New Roman" pitchFamily="18" charset="0"/>
                <a:ea typeface="SimSun" pitchFamily="2" charset="-122"/>
              </a:rPr>
              <a:t>RÉSUMÉ </a:t>
            </a:r>
            <a:r>
              <a:rPr lang="fr-FR" sz="3600" b="1">
                <a:latin typeface="Times New Roman" pitchFamily="18" charset="0"/>
                <a:cs typeface="Times New Roman" pitchFamily="18" charset="0"/>
              </a:rPr>
              <a:t>:</a:t>
            </a:r>
          </a:p>
          <a:p>
            <a:r>
              <a:rPr lang="fr-FR" sz="3600"/>
              <a:t>Un stage au niveau de l’algérienne des eaux (ADE)  permettra à l’étudiant de s’enquérir des procédures et du travail fait par le personnel de l’ADE pour la caractérisation de l’eau.</a:t>
            </a:r>
          </a:p>
          <a:p>
            <a:r>
              <a:rPr lang="fr-FR" sz="3600"/>
              <a:t>Une fois les résultats de l’analyse sont connus, l’étudiante aura à décrire la chaine de traitement des eaux notamment pour le refroidissement.</a:t>
            </a:r>
          </a:p>
          <a:p>
            <a:r>
              <a:rPr lang="fr-FR" sz="3600" b="1">
                <a:latin typeface="Times New Roman" pitchFamily="18" charset="0"/>
                <a:cs typeface="Times New Roman" pitchFamily="18" charset="0"/>
              </a:rPr>
              <a:t>Mots-clés </a:t>
            </a:r>
            <a:r>
              <a:rPr lang="fr-FR" sz="3600">
                <a:latin typeface="Times New Roman" pitchFamily="18" charset="0"/>
                <a:cs typeface="Times New Roman" pitchFamily="18" charset="0"/>
              </a:rPr>
              <a:t>, caractérisation de l’eau, chaine de traitement, refroidissement.</a:t>
            </a:r>
          </a:p>
        </p:txBody>
      </p:sp>
      <p:sp>
        <p:nvSpPr>
          <p:cNvPr id="2058" name="Line 1140"/>
          <p:cNvSpPr>
            <a:spLocks noChangeShapeType="1"/>
          </p:cNvSpPr>
          <p:nvPr/>
        </p:nvSpPr>
        <p:spPr bwMode="auto">
          <a:xfrm>
            <a:off x="1370013" y="7215188"/>
            <a:ext cx="27217687" cy="71437"/>
          </a:xfrm>
          <a:prstGeom prst="line">
            <a:avLst/>
          </a:prstGeom>
          <a:ln>
            <a:solidFill>
              <a:srgbClr val="10C7DA"/>
            </a:solidFill>
            <a:headEnd/>
            <a:tailEnd/>
          </a:ln>
        </p:spPr>
        <p:style>
          <a:lnRef idx="3">
            <a:schemeClr val="accent1"/>
          </a:lnRef>
          <a:fillRef idx="0">
            <a:schemeClr val="accent1"/>
          </a:fillRef>
          <a:effectRef idx="2">
            <a:schemeClr val="accent1"/>
          </a:effectRef>
          <a:fontRef idx="minor">
            <a:schemeClr val="tx1"/>
          </a:fontRef>
        </p:style>
        <p:txBody>
          <a:bodyPr/>
          <a:lstStyle/>
          <a:p>
            <a:pPr algn="ctr">
              <a:defRPr/>
            </a:pPr>
            <a:endParaRPr lang="fr-FR"/>
          </a:p>
        </p:txBody>
      </p:sp>
      <p:sp>
        <p:nvSpPr>
          <p:cNvPr id="2059" name="Rectangle 1143"/>
          <p:cNvSpPr>
            <a:spLocks noChangeArrowheads="1"/>
          </p:cNvSpPr>
          <p:nvPr/>
        </p:nvSpPr>
        <p:spPr bwMode="auto">
          <a:xfrm>
            <a:off x="798513" y="14430375"/>
            <a:ext cx="13033375" cy="16373475"/>
          </a:xfrm>
          <a:prstGeom prst="rect">
            <a:avLst/>
          </a:prstGeom>
          <a:noFill/>
          <a:ln w="9525" algn="ctr">
            <a:noFill/>
            <a:miter lim="800000"/>
            <a:headEnd/>
            <a:tailEnd/>
          </a:ln>
        </p:spPr>
        <p:txBody>
          <a:bodyPr>
            <a:spAutoFit/>
          </a:bodyPr>
          <a:lstStyle/>
          <a:p>
            <a:pPr defTabSz="4081463">
              <a:spcAft>
                <a:spcPct val="25000"/>
              </a:spcAft>
            </a:pPr>
            <a:r>
              <a:rPr lang="fr-FR" sz="4000" b="1">
                <a:solidFill>
                  <a:srgbClr val="CC3300"/>
                </a:solidFill>
                <a:latin typeface="Times New Roman" pitchFamily="18" charset="0"/>
              </a:rPr>
              <a:t>1.INTRODUCTION</a:t>
            </a:r>
            <a:endParaRPr lang="fr-FR" sz="2000" b="1">
              <a:solidFill>
                <a:srgbClr val="CC3300"/>
              </a:solidFill>
              <a:latin typeface="Times New Roman" pitchFamily="18" charset="0"/>
            </a:endParaRPr>
          </a:p>
          <a:p>
            <a:pPr algn="just" defTabSz="4081463"/>
            <a:r>
              <a:rPr lang="fr-FR" sz="3600"/>
              <a:t>L’eau est un liquide inodore, insipide et incolore constitué d'hydrogène et d'oxygène. Forme des cours d'eau, des lacs et des mers. L'eau (H2O) un élément essentiel pour toutes les matières vivantes, Une eau est dite potable quand elle satisfait à un certain nombre de caractéristiques la rendant propre à la consommation humaine les paramètres pouvant être réglementés sont la qualité organoleptique (couleur, turbidité, odeur, saveur. certains paramètres physico-chimiques naturels (température, pH, chlorures : 200 mg/l, sulfates : 250 mg/l, etc . des substances dites indésirables (nitrates : 50 mg/l, nitrites, pesticides, etc . des substances toxiques (arsenic, cadmium, plomb, hydrocarbures.</a:t>
            </a:r>
            <a:r>
              <a:rPr lang="ar-SA" sz="3600"/>
              <a:t>    </a:t>
            </a:r>
            <a:r>
              <a:rPr lang="fr-FR" sz="3600"/>
              <a:t>Des paramètres microbiologiques (l'eau ne doit pas contenir d'organismes pathogènes</a:t>
            </a:r>
            <a:r>
              <a:rPr lang="ar-SA" sz="3600"/>
              <a:t>;</a:t>
            </a:r>
            <a:endParaRPr lang="fr-FR" sz="3600"/>
          </a:p>
          <a:p>
            <a:pPr algn="just" defTabSz="4081463"/>
            <a:r>
              <a:rPr lang="fr-FR" sz="3600"/>
              <a:t>	</a:t>
            </a:r>
          </a:p>
          <a:p>
            <a:pPr algn="just" defTabSz="4081463"/>
            <a:r>
              <a:rPr lang="fr-FR" sz="3600"/>
              <a:t>Une eau potable est une eau que l’on peut boire sans risque pour la santé. Afin de définir précisément une eau potable, des normes ont été établies qui fixent notamment les teneurs limites à ne pas dépasser pour un certain nombre de substances nocives et susceptibles d’être présentes dans l’eau. Le fait qu’une eau soit conforme aux normes, c’est-à-dire potable, ne signifie donc pas qu’elle soit exempte de matières polluantes, mais que leur concentration a été jugée suffisamment faible pour ne pas mettre en danger la santé du consommateur ; Le traitement de l'eau potable vise principalement à en éliminer la contamination microbiologique et à réduire ainsi le risque de maladies causées par des micro-organismes pathogènes ainsi que certaine matières . </a:t>
            </a:r>
          </a:p>
        </p:txBody>
      </p:sp>
      <p:sp>
        <p:nvSpPr>
          <p:cNvPr id="2060" name="Rectangle 1271"/>
          <p:cNvSpPr>
            <a:spLocks noChangeArrowheads="1"/>
          </p:cNvSpPr>
          <p:nvPr/>
        </p:nvSpPr>
        <p:spPr bwMode="auto">
          <a:xfrm>
            <a:off x="1370013" y="32148463"/>
            <a:ext cx="13320712" cy="641350"/>
          </a:xfrm>
          <a:prstGeom prst="rect">
            <a:avLst/>
          </a:prstGeom>
          <a:noFill/>
          <a:ln w="9525" algn="ctr">
            <a:noFill/>
            <a:miter lim="800000"/>
            <a:headEnd/>
            <a:tailEnd/>
          </a:ln>
        </p:spPr>
        <p:txBody>
          <a:bodyPr>
            <a:spAutoFit/>
          </a:bodyPr>
          <a:lstStyle/>
          <a:p>
            <a:pPr defTabSz="4081463"/>
            <a:r>
              <a:rPr lang="fr-FR" sz="3600">
                <a:latin typeface="Times New Roman" pitchFamily="18" charset="0"/>
              </a:rPr>
              <a:t> </a:t>
            </a:r>
          </a:p>
        </p:txBody>
      </p:sp>
      <p:sp>
        <p:nvSpPr>
          <p:cNvPr id="2061" name="Rectangle 1293"/>
          <p:cNvSpPr>
            <a:spLocks noChangeArrowheads="1"/>
          </p:cNvSpPr>
          <p:nvPr/>
        </p:nvSpPr>
        <p:spPr bwMode="auto">
          <a:xfrm>
            <a:off x="798513" y="30821313"/>
            <a:ext cx="13284200" cy="11310937"/>
          </a:xfrm>
          <a:prstGeom prst="rect">
            <a:avLst/>
          </a:prstGeom>
          <a:noFill/>
          <a:ln w="9525" algn="ctr">
            <a:noFill/>
            <a:miter lim="800000"/>
            <a:headEnd/>
            <a:tailEnd/>
          </a:ln>
        </p:spPr>
        <p:txBody>
          <a:bodyPr>
            <a:spAutoFit/>
          </a:bodyPr>
          <a:lstStyle/>
          <a:p>
            <a:pPr algn="just">
              <a:spcAft>
                <a:spcPct val="25000"/>
              </a:spcAft>
            </a:pPr>
            <a:endParaRPr lang="fr-FR" sz="3600" b="1">
              <a:solidFill>
                <a:srgbClr val="CC3300"/>
              </a:solidFill>
              <a:latin typeface="Times New Roman" pitchFamily="18" charset="0"/>
            </a:endParaRPr>
          </a:p>
          <a:p>
            <a:r>
              <a:rPr lang="fr-FR" sz="3600" b="1">
                <a:solidFill>
                  <a:srgbClr val="CC3300"/>
                </a:solidFill>
                <a:latin typeface="Times New Roman" pitchFamily="18" charset="0"/>
              </a:rPr>
              <a:t>2.PLAN DE TRAVAIL</a:t>
            </a:r>
          </a:p>
          <a:p>
            <a:r>
              <a:rPr lang="fr-FR" sz="3600" b="1">
                <a:latin typeface="Times New Roman" pitchFamily="18" charset="0"/>
              </a:rPr>
              <a:t>	</a:t>
            </a:r>
          </a:p>
          <a:p>
            <a:r>
              <a:rPr lang="fr-FR" sz="3600"/>
              <a:t>Introduction générale</a:t>
            </a:r>
          </a:p>
          <a:p>
            <a:r>
              <a:rPr lang="fr-FR" sz="3600"/>
              <a:t> </a:t>
            </a:r>
          </a:p>
          <a:p>
            <a:r>
              <a:rPr lang="fr-FR" sz="3600"/>
              <a:t>Chap I : Recherche bibliographique sur les caractéristiques chimiques de l’eau potable (TAC,Mg,PH,…)</a:t>
            </a:r>
          </a:p>
          <a:p>
            <a:r>
              <a:rPr lang="fr-FR" sz="3600"/>
              <a:t>Chap2 : analyse physico chimique des eaux potables.</a:t>
            </a:r>
          </a:p>
          <a:p>
            <a:r>
              <a:rPr lang="fr-FR" sz="3600"/>
              <a:t>Chap3 : analyse bactériologique des eaux potables ,</a:t>
            </a:r>
          </a:p>
          <a:p>
            <a:r>
              <a:rPr lang="fr-FR" sz="3600"/>
              <a:t>Chap 4 : chaine de traitement des eaux potables de Touggourt (inclusion d’une chaine de refroidissement)</a:t>
            </a:r>
          </a:p>
          <a:p>
            <a:r>
              <a:rPr lang="fr-FR" sz="3600"/>
              <a:t>Chap 5 : discussions des résultats.</a:t>
            </a:r>
          </a:p>
          <a:p>
            <a:r>
              <a:rPr lang="fr-FR" sz="3600"/>
              <a:t> </a:t>
            </a:r>
          </a:p>
          <a:p>
            <a:r>
              <a:rPr lang="fr-FR" sz="3600"/>
              <a:t>Conclusion générale</a:t>
            </a:r>
          </a:p>
          <a:p>
            <a:r>
              <a:rPr lang="fr-FR" sz="3600"/>
              <a:t> </a:t>
            </a:r>
          </a:p>
          <a:p>
            <a:pPr algn="just"/>
            <a:endParaRPr lang="fr-FR" sz="3600"/>
          </a:p>
          <a:p>
            <a:pPr algn="just"/>
            <a:endParaRPr lang="fr-FR" sz="3600"/>
          </a:p>
          <a:p>
            <a:pPr algn="ctr"/>
            <a:r>
              <a:rPr lang="fr-FR" sz="3600"/>
              <a:t> </a:t>
            </a:r>
          </a:p>
          <a:p>
            <a:pPr algn="ctr"/>
            <a:r>
              <a:rPr lang="fr-FR" sz="3600"/>
              <a:t> </a:t>
            </a:r>
          </a:p>
          <a:p>
            <a:pPr algn="just">
              <a:spcAft>
                <a:spcPct val="25000"/>
              </a:spcAft>
            </a:pPr>
            <a:endParaRPr lang="fr-FR" sz="3600" b="1">
              <a:solidFill>
                <a:srgbClr val="CC3300"/>
              </a:solidFill>
              <a:latin typeface="Times New Roman" pitchFamily="18" charset="0"/>
            </a:endParaRPr>
          </a:p>
        </p:txBody>
      </p:sp>
      <p:sp>
        <p:nvSpPr>
          <p:cNvPr id="2062" name="Rectangle 1293"/>
          <p:cNvSpPr>
            <a:spLocks noChangeArrowheads="1"/>
          </p:cNvSpPr>
          <p:nvPr/>
        </p:nvSpPr>
        <p:spPr bwMode="auto">
          <a:xfrm>
            <a:off x="15586075" y="15287625"/>
            <a:ext cx="13284200" cy="3001963"/>
          </a:xfrm>
          <a:prstGeom prst="rect">
            <a:avLst/>
          </a:prstGeom>
          <a:noFill/>
          <a:ln w="9525" algn="ctr">
            <a:noFill/>
            <a:miter lim="800000"/>
            <a:headEnd/>
            <a:tailEnd/>
          </a:ln>
        </p:spPr>
        <p:txBody>
          <a:bodyPr>
            <a:spAutoFit/>
          </a:bodyPr>
          <a:lstStyle/>
          <a:p>
            <a:pPr algn="just">
              <a:spcAft>
                <a:spcPct val="25000"/>
              </a:spcAft>
            </a:pPr>
            <a:endParaRPr lang="fr-FR" sz="3600" b="1">
              <a:solidFill>
                <a:srgbClr val="CC3300"/>
              </a:solidFill>
              <a:latin typeface="Times New Roman" pitchFamily="18" charset="0"/>
            </a:endParaRPr>
          </a:p>
          <a:p>
            <a:r>
              <a:rPr lang="fr-FR" sz="3600" b="1">
                <a:solidFill>
                  <a:srgbClr val="CC3300"/>
                </a:solidFill>
                <a:latin typeface="Times New Roman" pitchFamily="18" charset="0"/>
              </a:rPr>
              <a:t>3. AVANCÉ DES TRAVAUX </a:t>
            </a:r>
          </a:p>
          <a:p>
            <a:endParaRPr lang="fr-FR" sz="3600">
              <a:latin typeface="Times New Roman" pitchFamily="18" charset="0"/>
            </a:endParaRPr>
          </a:p>
          <a:p>
            <a:r>
              <a:rPr lang="fr-FR" sz="3600">
                <a:latin typeface="Times New Roman" pitchFamily="18" charset="0"/>
              </a:rPr>
              <a:t>Les deux premiers chapitres sont effectués.</a:t>
            </a:r>
            <a:r>
              <a:rPr lang="fr-FR" sz="3600"/>
              <a:t> </a:t>
            </a:r>
          </a:p>
          <a:p>
            <a:pPr algn="just">
              <a:spcAft>
                <a:spcPct val="25000"/>
              </a:spcAft>
            </a:pPr>
            <a:endParaRPr lang="fr-FR" sz="3600" b="1">
              <a:solidFill>
                <a:srgbClr val="CC3300"/>
              </a:solidFill>
              <a:latin typeface="Times New Roman" pitchFamily="18" charset="0"/>
            </a:endParaRPr>
          </a:p>
        </p:txBody>
      </p:sp>
      <p:sp>
        <p:nvSpPr>
          <p:cNvPr id="2063" name="Rectangle 18"/>
          <p:cNvSpPr>
            <a:spLocks noChangeArrowheads="1"/>
          </p:cNvSpPr>
          <p:nvPr/>
        </p:nvSpPr>
        <p:spPr bwMode="auto">
          <a:xfrm>
            <a:off x="15657513" y="18359438"/>
            <a:ext cx="8572500" cy="1201737"/>
          </a:xfrm>
          <a:prstGeom prst="rect">
            <a:avLst/>
          </a:prstGeom>
          <a:noFill/>
          <a:ln w="9525">
            <a:noFill/>
            <a:miter lim="800000"/>
            <a:headEnd/>
            <a:tailEnd/>
          </a:ln>
        </p:spPr>
        <p:txBody>
          <a:bodyPr wrap="none">
            <a:spAutoFit/>
          </a:bodyPr>
          <a:lstStyle/>
          <a:p>
            <a:r>
              <a:rPr lang="fr-FR" sz="3600" b="1">
                <a:solidFill>
                  <a:srgbClr val="CC3300"/>
                </a:solidFill>
                <a:latin typeface="Times New Roman" pitchFamily="18" charset="0"/>
              </a:rPr>
              <a:t>4. Aperçu sur la chaine de refroidissement </a:t>
            </a:r>
          </a:p>
          <a:p>
            <a:r>
              <a:rPr lang="fr-FR" sz="3600" b="1">
                <a:solidFill>
                  <a:srgbClr val="CC3300"/>
                </a:solidFill>
                <a:latin typeface="Times New Roman" pitchFamily="18" charset="0"/>
              </a:rPr>
              <a:t> </a:t>
            </a:r>
          </a:p>
        </p:txBody>
      </p:sp>
      <p:pic>
        <p:nvPicPr>
          <p:cNvPr id="2064" name="Picture 2"/>
          <p:cNvPicPr>
            <a:picLocks noChangeAspect="1" noChangeArrowheads="1"/>
          </p:cNvPicPr>
          <p:nvPr/>
        </p:nvPicPr>
        <p:blipFill>
          <a:blip r:embed="rId3" cstate="print"/>
          <a:srcRect/>
          <a:stretch>
            <a:fillRect/>
          </a:stretch>
        </p:blipFill>
        <p:spPr bwMode="auto">
          <a:xfrm>
            <a:off x="15443200" y="19716750"/>
            <a:ext cx="13015913" cy="5930900"/>
          </a:xfrm>
          <a:prstGeom prst="rect">
            <a:avLst/>
          </a:prstGeom>
          <a:noFill/>
          <a:ln w="9525">
            <a:noFill/>
            <a:miter lim="800000"/>
            <a:headEnd/>
            <a:tailEnd/>
          </a:ln>
        </p:spPr>
      </p:pic>
      <p:sp>
        <p:nvSpPr>
          <p:cNvPr id="21" name="Rectangle 20"/>
          <p:cNvSpPr/>
          <p:nvPr/>
        </p:nvSpPr>
        <p:spPr>
          <a:xfrm>
            <a:off x="18086388" y="26147713"/>
            <a:ext cx="6840537" cy="646112"/>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algn="ctr">
              <a:defRPr/>
            </a:pPr>
            <a:r>
              <a:rPr lang="fr-FR" sz="1800" dirty="0">
                <a:solidFill>
                  <a:schemeClr val="tx1"/>
                </a:solidFill>
              </a:rPr>
              <a:t>Schémas de principe de deux tours </a:t>
            </a:r>
            <a:r>
              <a:rPr lang="fr-FR" sz="1800" dirty="0" err="1">
                <a:solidFill>
                  <a:schemeClr val="tx1"/>
                </a:solidFill>
              </a:rPr>
              <a:t>aéroréfrigérantes</a:t>
            </a:r>
            <a:r>
              <a:rPr lang="fr-FR" sz="1800" dirty="0">
                <a:solidFill>
                  <a:schemeClr val="tx1"/>
                </a:solidFill>
              </a:rPr>
              <a:t> à circuit ouvert à contre-courant</a:t>
            </a:r>
          </a:p>
        </p:txBody>
      </p:sp>
      <p:pic>
        <p:nvPicPr>
          <p:cNvPr id="2066" name="Picture 3"/>
          <p:cNvPicPr>
            <a:picLocks noChangeAspect="1" noChangeArrowheads="1"/>
          </p:cNvPicPr>
          <p:nvPr/>
        </p:nvPicPr>
        <p:blipFill>
          <a:blip r:embed="rId4" cstate="print"/>
          <a:srcRect/>
          <a:stretch>
            <a:fillRect/>
          </a:stretch>
        </p:blipFill>
        <p:spPr bwMode="auto">
          <a:xfrm>
            <a:off x="17300575" y="28648025"/>
            <a:ext cx="9269413" cy="4572000"/>
          </a:xfrm>
          <a:prstGeom prst="rect">
            <a:avLst/>
          </a:prstGeom>
          <a:noFill/>
          <a:ln w="9525">
            <a:noFill/>
            <a:miter lim="800000"/>
            <a:headEnd/>
            <a:tailEnd/>
          </a:ln>
        </p:spPr>
      </p:pic>
      <p:sp>
        <p:nvSpPr>
          <p:cNvPr id="23" name="Rectangle 22"/>
          <p:cNvSpPr/>
          <p:nvPr/>
        </p:nvSpPr>
        <p:spPr>
          <a:xfrm>
            <a:off x="17800655" y="34433764"/>
            <a:ext cx="9501255" cy="584775"/>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a:defRPr/>
            </a:pPr>
            <a:r>
              <a:rPr lang="fr-FR" sz="1600" dirty="0">
                <a:solidFill>
                  <a:schemeClr val="tx1"/>
                </a:solidFill>
              </a:rPr>
              <a:t>Schéma de principe d’une installation de refroidissement avec une tour ouverte</a:t>
            </a:r>
          </a:p>
          <a:p>
            <a:pPr algn="ctr">
              <a:defRPr/>
            </a:pPr>
            <a:r>
              <a:rPr lang="fr-FR" sz="1600" dirty="0">
                <a:solidFill>
                  <a:schemeClr val="tx1"/>
                </a:solidFill>
              </a:rPr>
              <a:t>où l'eau dispersée provient directement du circuit à refroidir</a:t>
            </a:r>
          </a:p>
        </p:txBody>
      </p:sp>
      <p:pic>
        <p:nvPicPr>
          <p:cNvPr id="2070" name="Picture 22"/>
          <p:cNvPicPr>
            <a:picLocks noChangeAspect="1" noChangeArrowheads="1"/>
          </p:cNvPicPr>
          <p:nvPr/>
        </p:nvPicPr>
        <p:blipFill>
          <a:blip r:embed="rId5" cstate="print"/>
          <a:srcRect/>
          <a:stretch>
            <a:fillRect/>
          </a:stretch>
        </p:blipFill>
        <p:spPr bwMode="auto">
          <a:xfrm>
            <a:off x="14295438" y="7156450"/>
            <a:ext cx="1584325" cy="1431925"/>
          </a:xfrm>
          <a:prstGeom prst="rect">
            <a:avLst/>
          </a:prstGeom>
          <a:noFill/>
          <a:ln w="9525">
            <a:noFill/>
            <a:miter lim="800000"/>
            <a:headEnd/>
            <a:tailEnd/>
          </a:ln>
        </p:spPr>
      </p:pic>
      <p:pic>
        <p:nvPicPr>
          <p:cNvPr id="22" name="Image 21"/>
          <p:cNvPicPr>
            <a:picLocks noChangeAspect="1" noChangeArrowheads="1"/>
          </p:cNvPicPr>
          <p:nvPr/>
        </p:nvPicPr>
        <p:blipFill>
          <a:blip r:embed="rId6" cstate="print"/>
          <a:srcRect/>
          <a:stretch>
            <a:fillRect/>
          </a:stretch>
        </p:blipFill>
        <p:spPr bwMode="auto">
          <a:xfrm>
            <a:off x="655638" y="1500188"/>
            <a:ext cx="1752600" cy="1643062"/>
          </a:xfrm>
          <a:prstGeom prst="rect">
            <a:avLst/>
          </a:prstGeom>
          <a:solidFill>
            <a:schemeClr val="bg1"/>
          </a:solidFill>
          <a:ln w="9525">
            <a:noFill/>
            <a:miter lim="800000"/>
            <a:headEnd/>
            <a:tailEnd/>
          </a:ln>
        </p:spPr>
      </p:pic>
      <p:pic>
        <p:nvPicPr>
          <p:cNvPr id="24" name="Image 23"/>
          <p:cNvPicPr>
            <a:picLocks noChangeAspect="1" noChangeArrowheads="1"/>
          </p:cNvPicPr>
          <p:nvPr/>
        </p:nvPicPr>
        <p:blipFill>
          <a:blip r:embed="rId6" cstate="print"/>
          <a:srcRect/>
          <a:stretch>
            <a:fillRect/>
          </a:stretch>
        </p:blipFill>
        <p:spPr bwMode="auto">
          <a:xfrm>
            <a:off x="27444700" y="1571625"/>
            <a:ext cx="1752600" cy="1643063"/>
          </a:xfrm>
          <a:prstGeom prst="rect">
            <a:avLst/>
          </a:prstGeom>
          <a:solidFill>
            <a:schemeClr val="bg1"/>
          </a:solid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repeatCount="indefinite" fill="hold" nodeType="withEffect">
                                  <p:stCondLst>
                                    <p:cond delay="400"/>
                                  </p:stCondLst>
                                  <p:childTnLst>
                                    <p:set>
                                      <p:cBhvr>
                                        <p:cTn id="6" dur="1" fill="hold">
                                          <p:stCondLst>
                                            <p:cond delay="0"/>
                                          </p:stCondLst>
                                        </p:cTn>
                                        <p:tgtEl>
                                          <p:spTgt spid="22"/>
                                        </p:tgtEl>
                                        <p:attrNameLst>
                                          <p:attrName>style.visibility</p:attrName>
                                        </p:attrNameLst>
                                      </p:cBhvr>
                                      <p:to>
                                        <p:strVal val="visible"/>
                                      </p:to>
                                    </p:set>
                                    <p:anim calcmode="lin" valueType="num">
                                      <p:cBhvr>
                                        <p:cTn id="7" dur="3000" fill="hold"/>
                                        <p:tgtEl>
                                          <p:spTgt spid="22"/>
                                        </p:tgtEl>
                                        <p:attrNameLst>
                                          <p:attrName>ppt_w</p:attrName>
                                        </p:attrNameLst>
                                      </p:cBhvr>
                                      <p:tavLst>
                                        <p:tav tm="0" fmla="#ppt_w*sin(2.5*pi*$)">
                                          <p:val>
                                            <p:fltVal val="0"/>
                                          </p:val>
                                        </p:tav>
                                        <p:tav tm="100000">
                                          <p:val>
                                            <p:fltVal val="1"/>
                                          </p:val>
                                        </p:tav>
                                      </p:tavLst>
                                    </p:anim>
                                    <p:anim calcmode="lin" valueType="num">
                                      <p:cBhvr>
                                        <p:cTn id="8" dur="3000" fill="hold"/>
                                        <p:tgtEl>
                                          <p:spTgt spid="22"/>
                                        </p:tgtEl>
                                        <p:attrNameLst>
                                          <p:attrName>ppt_h</p:attrName>
                                        </p:attrNameLst>
                                      </p:cBhvr>
                                      <p:tavLst>
                                        <p:tav tm="0">
                                          <p:val>
                                            <p:strVal val="#ppt_h"/>
                                          </p:val>
                                        </p:tav>
                                        <p:tav tm="100000">
                                          <p:val>
                                            <p:strVal val="#ppt_h"/>
                                          </p:val>
                                        </p:tav>
                                      </p:tavLst>
                                    </p:anim>
                                  </p:childTnLst>
                                </p:cTn>
                              </p:par>
                              <p:par>
                                <p:cTn id="9" presetID="19" presetClass="entr" presetSubtype="10" repeatCount="indefinite" fill="hold" nodeType="withEffect">
                                  <p:stCondLst>
                                    <p:cond delay="4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0" fill="hold"/>
                                        <p:tgtEl>
                                          <p:spTgt spid="24"/>
                                        </p:tgtEl>
                                        <p:attrNameLst>
                                          <p:attrName>ppt_w</p:attrName>
                                        </p:attrNameLst>
                                      </p:cBhvr>
                                      <p:tavLst>
                                        <p:tav tm="0" fmla="#ppt_w*sin(2.5*pi*$)">
                                          <p:val>
                                            <p:fltVal val="0"/>
                                          </p:val>
                                        </p:tav>
                                        <p:tav tm="100000">
                                          <p:val>
                                            <p:fltVal val="1"/>
                                          </p:val>
                                        </p:tav>
                                      </p:tavLst>
                                    </p:anim>
                                    <p:anim calcmode="lin" valueType="num">
                                      <p:cBhvr>
                                        <p:cTn id="12" dur="30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2218</TotalTime>
  <Words>286</Words>
  <Application>Microsoft Office PowerPoint</Application>
  <PresentationFormat>Personnalisé</PresentationFormat>
  <Paragraphs>42</Paragraphs>
  <Slides>1</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vt:i4>
      </vt:variant>
    </vt:vector>
  </HeadingPairs>
  <TitlesOfParts>
    <vt:vector size="5" baseType="lpstr">
      <vt:lpstr>Arial</vt:lpstr>
      <vt:lpstr>Times New Roman</vt:lpstr>
      <vt:lpstr>SimSun</vt:lpstr>
      <vt:lpstr>Modèle par défaut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ms</dc:creator>
  <cp:lastModifiedBy>hp</cp:lastModifiedBy>
  <cp:revision>177</cp:revision>
  <dcterms:created xsi:type="dcterms:W3CDTF">2006-05-01T12:09:56Z</dcterms:created>
  <dcterms:modified xsi:type="dcterms:W3CDTF">2015-02-27T11:21:00Z</dcterms:modified>
</cp:coreProperties>
</file>