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30172025" cy="41578213"/>
  <p:notesSz cx="29456063" cy="411210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8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7681"/>
    <a:srgbClr val="10C7DA"/>
    <a:srgbClr val="F58393"/>
    <a:srgbClr val="CC3300"/>
    <a:srgbClr val="FFCAB9"/>
    <a:srgbClr val="FFFF00"/>
    <a:srgbClr val="0099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57" autoAdjust="0"/>
    <p:restoredTop sz="97487" autoAdjust="0"/>
  </p:normalViewPr>
  <p:slideViewPr>
    <p:cSldViewPr>
      <p:cViewPr>
        <p:scale>
          <a:sx n="40" d="100"/>
          <a:sy n="40" d="100"/>
        </p:scale>
        <p:origin x="-252" y="-72"/>
      </p:cViewPr>
      <p:guideLst>
        <p:guide orient="horz" pos="13096"/>
        <p:guide pos="95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12766675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6683038" y="0"/>
            <a:ext cx="12766675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39057263"/>
            <a:ext cx="127666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1" rIns="91422" bIns="45711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6683038" y="39057263"/>
            <a:ext cx="127666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2" tIns="45711" rIns="91422" bIns="4571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2C34D08-24A5-4A2C-AB2D-492F2469EC14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12766675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3196" tIns="201599" rIns="403196" bIns="201599" numCol="1" anchor="t" anchorCtr="0" compatLnSpc="1">
            <a:prstTxWarp prst="textNoShape">
              <a:avLst/>
            </a:prstTxWarp>
          </a:bodyPr>
          <a:lstStyle>
            <a:lvl1pPr algn="l" defTabSz="4033838">
              <a:defRPr sz="5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6683038" y="0"/>
            <a:ext cx="12766675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3196" tIns="201599" rIns="403196" bIns="201599" numCol="1" anchor="t" anchorCtr="0" compatLnSpc="1">
            <a:prstTxWarp prst="textNoShape">
              <a:avLst/>
            </a:prstTxWarp>
          </a:bodyPr>
          <a:lstStyle>
            <a:lvl1pPr algn="r" defTabSz="4033838">
              <a:defRPr sz="5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36063" y="3084513"/>
            <a:ext cx="11190287" cy="154209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946400" y="19534188"/>
            <a:ext cx="23563263" cy="1850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3196" tIns="201599" rIns="403196" bIns="2015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39057263"/>
            <a:ext cx="127666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3196" tIns="201599" rIns="403196" bIns="201599" numCol="1" anchor="b" anchorCtr="0" compatLnSpc="1">
            <a:prstTxWarp prst="textNoShape">
              <a:avLst/>
            </a:prstTxWarp>
          </a:bodyPr>
          <a:lstStyle>
            <a:lvl1pPr algn="l" defTabSz="4033838">
              <a:defRPr sz="5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6683038" y="39057263"/>
            <a:ext cx="127666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3196" tIns="201599" rIns="403196" bIns="201599" numCol="1" anchor="b" anchorCtr="0" compatLnSpc="1">
            <a:prstTxWarp prst="textNoShape">
              <a:avLst/>
            </a:prstTxWarp>
          </a:bodyPr>
          <a:lstStyle>
            <a:lvl1pPr algn="r" defTabSz="4033838">
              <a:defRPr sz="5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19DF3C4-07DA-4C7D-A623-F23A345A10EE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4AB265-A8E6-4A53-97D9-2239D6259A41}" type="slidenum">
              <a:rPr lang="ar-DZ" smtClean="0"/>
              <a:pPr/>
              <a:t>1</a:t>
            </a:fld>
            <a:endParaRPr lang="fr-FR" smtClean="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62188" y="12915900"/>
            <a:ext cx="25647650" cy="89122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25963" y="23561675"/>
            <a:ext cx="21120100" cy="1062513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495F6-9030-4B8E-A054-07E89E3BAA14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B41-6517-4CCC-8D35-86B2D5F00F5E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875750" y="842963"/>
            <a:ext cx="6788150" cy="3629818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08125" y="842963"/>
            <a:ext cx="20215225" cy="3629818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E6AEB-C093-49D3-B029-B7C6AD96314D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B941A-5D4F-4AD9-B68E-5B25BCC0C3CC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2838" y="26717625"/>
            <a:ext cx="25646062" cy="825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82838" y="17622838"/>
            <a:ext cx="25646062" cy="90947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C67CF-FA05-4589-BD6D-9201DC76366D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08125" y="9702800"/>
            <a:ext cx="13501688" cy="27438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62213" y="9702800"/>
            <a:ext cx="13501687" cy="27438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16108-6823-4DE8-8338-4E0F37418531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08125" y="1665288"/>
            <a:ext cx="27155775" cy="6929437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08125" y="9307513"/>
            <a:ext cx="13331825" cy="38782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08125" y="13185775"/>
            <a:ext cx="13331825" cy="239553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27313" y="9307513"/>
            <a:ext cx="13336587" cy="38782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27313" y="13185775"/>
            <a:ext cx="13336587" cy="239553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3C56E-DE3D-490D-8D36-0C6CBECC1CFC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734C5-E945-472C-AF6F-B49FD9258A23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6C158-FB06-4EE7-81A3-67E744965F9B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08125" y="1655763"/>
            <a:ext cx="9926638" cy="70453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796713" y="1655763"/>
            <a:ext cx="16867187" cy="35485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08125" y="8701088"/>
            <a:ext cx="9926638" cy="28440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CF976-1FAC-4550-9934-B5A605BA5400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13438" y="29105225"/>
            <a:ext cx="18103850" cy="34353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13438" y="3714750"/>
            <a:ext cx="18103850" cy="249475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13438" y="32540575"/>
            <a:ext cx="18103850" cy="48799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54AB2-D663-4AC5-B2C0-294B383E511B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08125" y="842963"/>
            <a:ext cx="27155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08149" tIns="204074" rIns="408149" bIns="2040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journées d’étude et de sensibilisation sur la quantification du sable en transit éolien et sur la lutte contre l’ensablement 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8125" y="9702800"/>
            <a:ext cx="27155775" cy="274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08149" tIns="204074" rIns="408149" bIns="204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08125" y="37863463"/>
            <a:ext cx="7040563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8149" tIns="204074" rIns="408149" bIns="204074" numCol="1" anchor="t" anchorCtr="0" compatLnSpc="1">
            <a:prstTxWarp prst="textNoShape">
              <a:avLst/>
            </a:prstTxWarp>
          </a:bodyPr>
          <a:lstStyle>
            <a:lvl1pPr algn="l">
              <a:defRPr sz="6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306050" y="37863463"/>
            <a:ext cx="9559925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8149" tIns="204074" rIns="408149" bIns="204074" numCol="1" anchor="t" anchorCtr="0" compatLnSpc="1">
            <a:prstTxWarp prst="textNoShape">
              <a:avLst/>
            </a:prstTxWarp>
          </a:bodyPr>
          <a:lstStyle>
            <a:lvl1pPr algn="ctr">
              <a:defRPr sz="6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623338" y="37863463"/>
            <a:ext cx="7040562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8149" tIns="204074" rIns="408149" bIns="204074" numCol="1" anchor="t" anchorCtr="0" compatLnSpc="1">
            <a:prstTxWarp prst="textNoShape">
              <a:avLst/>
            </a:prstTxWarp>
          </a:bodyPr>
          <a:lstStyle>
            <a:lvl1pPr algn="r">
              <a:defRPr sz="6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040691B-2D5C-4037-BFE3-1F24FC2FC4D8}" type="slidenum">
              <a:rPr lang="ar-DZ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081463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081463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Arial" charset="0"/>
          <a:cs typeface="Arial" charset="0"/>
        </a:defRPr>
      </a:lvl2pPr>
      <a:lvl3pPr algn="ctr" defTabSz="4081463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Arial" charset="0"/>
          <a:cs typeface="Arial" charset="0"/>
        </a:defRPr>
      </a:lvl3pPr>
      <a:lvl4pPr algn="ctr" defTabSz="4081463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Arial" charset="0"/>
          <a:cs typeface="Arial" charset="0"/>
        </a:defRPr>
      </a:lvl4pPr>
      <a:lvl5pPr algn="ctr" defTabSz="4081463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Arial" charset="0"/>
          <a:cs typeface="Arial" charset="0"/>
        </a:defRPr>
      </a:lvl5pPr>
      <a:lvl6pPr marL="457200" algn="ctr" defTabSz="4081463" rtl="0" fontAlgn="base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Arial" charset="0"/>
          <a:cs typeface="Arial" charset="0"/>
        </a:defRPr>
      </a:lvl6pPr>
      <a:lvl7pPr marL="914400" algn="ctr" defTabSz="4081463" rtl="0" fontAlgn="base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Arial" charset="0"/>
          <a:cs typeface="Arial" charset="0"/>
        </a:defRPr>
      </a:lvl7pPr>
      <a:lvl8pPr marL="1371600" algn="ctr" defTabSz="4081463" rtl="0" fontAlgn="base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Arial" charset="0"/>
          <a:cs typeface="Arial" charset="0"/>
        </a:defRPr>
      </a:lvl8pPr>
      <a:lvl9pPr marL="1828800" algn="ctr" defTabSz="4081463" rtl="0" fontAlgn="base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1531938" indent="-1531938" algn="l" defTabSz="4081463" rtl="0" eaLnBrk="0" fontAlgn="base" hangingPunct="0">
        <a:spcBef>
          <a:spcPct val="20000"/>
        </a:spcBef>
        <a:spcAft>
          <a:spcPct val="0"/>
        </a:spcAft>
        <a:buChar char="•"/>
        <a:defRPr sz="14200">
          <a:solidFill>
            <a:schemeClr val="tx1"/>
          </a:solidFill>
          <a:latin typeface="+mn-lt"/>
          <a:ea typeface="+mn-ea"/>
          <a:cs typeface="+mn-cs"/>
        </a:defRPr>
      </a:lvl1pPr>
      <a:lvl2pPr marL="3314700" indent="-1273175" algn="l" defTabSz="4081463" rtl="0" eaLnBrk="0" fontAlgn="base" hangingPunct="0">
        <a:spcBef>
          <a:spcPct val="20000"/>
        </a:spcBef>
        <a:spcAft>
          <a:spcPct val="0"/>
        </a:spcAft>
        <a:buChar char="–"/>
        <a:defRPr sz="12500">
          <a:solidFill>
            <a:schemeClr val="tx1"/>
          </a:solidFill>
          <a:latin typeface="+mn-lt"/>
          <a:cs typeface="+mn-cs"/>
        </a:defRPr>
      </a:lvl2pPr>
      <a:lvl3pPr marL="5102225" indent="-1020763" algn="l" defTabSz="4081463" rtl="0" eaLnBrk="0" fontAlgn="base" hangingPunct="0">
        <a:spcBef>
          <a:spcPct val="20000"/>
        </a:spcBef>
        <a:spcAft>
          <a:spcPct val="0"/>
        </a:spcAft>
        <a:buChar char="•"/>
        <a:defRPr sz="10700">
          <a:solidFill>
            <a:schemeClr val="tx1"/>
          </a:solidFill>
          <a:latin typeface="+mn-lt"/>
          <a:cs typeface="+mn-cs"/>
        </a:defRPr>
      </a:lvl3pPr>
      <a:lvl4pPr marL="7145338" indent="-1022350" algn="l" defTabSz="4081463" rtl="0" eaLnBrk="0" fontAlgn="base" hangingPunct="0">
        <a:spcBef>
          <a:spcPct val="20000"/>
        </a:spcBef>
        <a:spcAft>
          <a:spcPct val="0"/>
        </a:spcAft>
        <a:buChar char="–"/>
        <a:defRPr sz="9000">
          <a:solidFill>
            <a:schemeClr val="tx1"/>
          </a:solidFill>
          <a:latin typeface="+mn-lt"/>
          <a:cs typeface="+mn-cs"/>
        </a:defRPr>
      </a:lvl4pPr>
      <a:lvl5pPr marL="9183688" indent="-1020763" algn="l" defTabSz="4081463" rtl="0" eaLnBrk="0" fontAlgn="base" hangingPunct="0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5pPr>
      <a:lvl6pPr marL="9640888" indent="-1020763" algn="l" defTabSz="4081463" rtl="0" fontAlgn="base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6pPr>
      <a:lvl7pPr marL="10098088" indent="-1020763" algn="l" defTabSz="4081463" rtl="0" fontAlgn="base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7pPr>
      <a:lvl8pPr marL="10555288" indent="-1020763" algn="l" defTabSz="4081463" rtl="0" fontAlgn="base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8pPr>
      <a:lvl9pPr marL="11012488" indent="-1020763" algn="l" defTabSz="4081463" rtl="0" fontAlgn="base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44"/>
          <p:cNvSpPr txBox="1">
            <a:spLocks noChangeArrowheads="1"/>
          </p:cNvSpPr>
          <p:nvPr/>
        </p:nvSpPr>
        <p:spPr bwMode="auto">
          <a:xfrm>
            <a:off x="9128125" y="4302125"/>
            <a:ext cx="12822238" cy="1295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081463"/>
            <a:endParaRPr lang="en-US" sz="790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7227832" y="1286532"/>
            <a:ext cx="14644790" cy="769435"/>
          </a:xfrm>
          <a:prstGeom prst="rect">
            <a:avLst/>
          </a:prstGeom>
          <a:gradFill>
            <a:gsLst>
              <a:gs pos="0">
                <a:srgbClr val="10C7DA"/>
              </a:gs>
              <a:gs pos="100000">
                <a:srgbClr val="FFFFFF"/>
              </a:gs>
            </a:gsLst>
            <a:lin ang="0" scaled="1"/>
          </a:gradFill>
          <a:ln w="76200" cmpd="tri">
            <a:noFill/>
            <a:miter lim="800000"/>
            <a:headEnd/>
            <a:tailEnd/>
          </a:ln>
          <a:effectLst>
            <a:prstShdw prst="shdw17" dist="17961" dir="2700000">
              <a:srgbClr val="FFE2C5">
                <a:gamma/>
                <a:shade val="60000"/>
                <a:invGamma/>
              </a:srgbClr>
            </a:prstShdw>
          </a:effectLst>
        </p:spPr>
        <p:txBody>
          <a:bodyPr wrap="square" lIns="91432" tIns="45717" rIns="91432" bIns="45717" anchor="ctr">
            <a:spAutoFit/>
          </a:bodyPr>
          <a:lstStyle/>
          <a:p>
            <a:pPr algn="ctr">
              <a:defRPr/>
            </a:pPr>
            <a:r>
              <a:rPr lang="fr-FR" sz="4400" b="1" dirty="0"/>
              <a:t>EXPERIMENTATIONS SUR LES </a:t>
            </a:r>
            <a:r>
              <a:rPr lang="fr-FR" sz="4400" b="1" dirty="0" smtClean="0"/>
              <a:t>GEOSYNTHETIQUES</a:t>
            </a:r>
            <a:endParaRPr lang="fr-FR" sz="4000" b="1" dirty="0"/>
          </a:p>
        </p:txBody>
      </p:sp>
      <p:sp>
        <p:nvSpPr>
          <p:cNvPr id="2" name="Text Box 145"/>
          <p:cNvSpPr txBox="1">
            <a:spLocks noChangeArrowheads="1"/>
          </p:cNvSpPr>
          <p:nvPr/>
        </p:nvSpPr>
        <p:spPr bwMode="auto">
          <a:xfrm>
            <a:off x="9871038" y="2143788"/>
            <a:ext cx="907262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3200" b="1" dirty="0" smtClean="0"/>
              <a:t>HASSANI Fatma Zohra: </a:t>
            </a:r>
            <a:r>
              <a:rPr lang="fr-FR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tianacat92@hotmail.fr</a:t>
            </a: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2053" name="Text Box 827"/>
          <p:cNvSpPr txBox="1">
            <a:spLocks noChangeArrowheads="1"/>
          </p:cNvSpPr>
          <p:nvPr/>
        </p:nvSpPr>
        <p:spPr bwMode="auto">
          <a:xfrm>
            <a:off x="15446375" y="11355388"/>
            <a:ext cx="12788900" cy="442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4081463"/>
            <a:endParaRPr lang="en-US" sz="2300"/>
          </a:p>
        </p:txBody>
      </p:sp>
      <p:sp>
        <p:nvSpPr>
          <p:cNvPr id="2054" name="Text Box 1130"/>
          <p:cNvSpPr txBox="1">
            <a:spLocks noChangeArrowheads="1"/>
          </p:cNvSpPr>
          <p:nvPr/>
        </p:nvSpPr>
        <p:spPr bwMode="auto">
          <a:xfrm>
            <a:off x="2413000" y="286400"/>
            <a:ext cx="27060525" cy="52322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0">
            <a:spAutoFit/>
          </a:bodyPr>
          <a:lstStyle/>
          <a:p>
            <a:pPr algn="ctr" defTabSz="4081463"/>
            <a:r>
              <a:rPr lang="en-US" sz="2800" b="1" i="1" dirty="0" err="1" smtClean="0">
                <a:solidFill>
                  <a:srgbClr val="CC3300"/>
                </a:solidFill>
              </a:rPr>
              <a:t>Université</a:t>
            </a:r>
            <a:r>
              <a:rPr lang="en-US" sz="2800" b="1" i="1" dirty="0" smtClean="0">
                <a:solidFill>
                  <a:srgbClr val="CC3300"/>
                </a:solidFill>
              </a:rPr>
              <a:t> </a:t>
            </a:r>
            <a:r>
              <a:rPr lang="en-US" sz="2800" b="1" i="1" dirty="0" err="1">
                <a:solidFill>
                  <a:srgbClr val="CC3300"/>
                </a:solidFill>
              </a:rPr>
              <a:t>Kasdi</a:t>
            </a:r>
            <a:r>
              <a:rPr lang="en-US" sz="2800" b="1" i="1" dirty="0">
                <a:solidFill>
                  <a:srgbClr val="CC3300"/>
                </a:solidFill>
              </a:rPr>
              <a:t> </a:t>
            </a:r>
            <a:r>
              <a:rPr lang="en-US" sz="2800" b="1" i="1" dirty="0" err="1" smtClean="0">
                <a:solidFill>
                  <a:srgbClr val="CC3300"/>
                </a:solidFill>
              </a:rPr>
              <a:t>Merbah</a:t>
            </a:r>
            <a:r>
              <a:rPr lang="en-US" sz="2800" b="1" i="1" dirty="0" smtClean="0">
                <a:solidFill>
                  <a:srgbClr val="CC3300"/>
                </a:solidFill>
              </a:rPr>
              <a:t>, OUARGLA                                                                                                                                                                            </a:t>
            </a:r>
            <a:r>
              <a:rPr lang="fr-FR" sz="2800" b="1" i="1" dirty="0" err="1" smtClean="0">
                <a:solidFill>
                  <a:srgbClr val="CC3300"/>
                </a:solidFill>
              </a:rPr>
              <a:t>Masteriales</a:t>
            </a:r>
            <a:r>
              <a:rPr lang="fr-FR" sz="2800" b="1" i="1" dirty="0" smtClean="0">
                <a:solidFill>
                  <a:srgbClr val="CC3300"/>
                </a:solidFill>
              </a:rPr>
              <a:t>: Mars 2015</a:t>
            </a:r>
            <a:endParaRPr lang="fr-FR" sz="2800" b="1" i="1" dirty="0">
              <a:solidFill>
                <a:srgbClr val="CC3300"/>
              </a:solidFill>
            </a:endParaRPr>
          </a:p>
        </p:txBody>
      </p:sp>
      <p:sp>
        <p:nvSpPr>
          <p:cNvPr id="2055" name="Text Box 1135"/>
          <p:cNvSpPr txBox="1">
            <a:spLocks noChangeArrowheads="1"/>
          </p:cNvSpPr>
          <p:nvPr/>
        </p:nvSpPr>
        <p:spPr bwMode="auto">
          <a:xfrm>
            <a:off x="1476375" y="1851025"/>
            <a:ext cx="1584325" cy="143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081463">
              <a:spcBef>
                <a:spcPct val="50000"/>
              </a:spcBef>
            </a:pPr>
            <a:endParaRPr lang="en-US"/>
          </a:p>
        </p:txBody>
      </p:sp>
      <p:sp>
        <p:nvSpPr>
          <p:cNvPr id="2056" name="Line 1137"/>
          <p:cNvSpPr>
            <a:spLocks noChangeShapeType="1"/>
          </p:cNvSpPr>
          <p:nvPr/>
        </p:nvSpPr>
        <p:spPr bwMode="auto">
          <a:xfrm flipH="1">
            <a:off x="1255811" y="1000780"/>
            <a:ext cx="27974925" cy="0"/>
          </a:xfrm>
          <a:prstGeom prst="line">
            <a:avLst/>
          </a:prstGeom>
          <a:ln>
            <a:solidFill>
              <a:srgbClr val="10C7DA"/>
            </a:solidFill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 algn="ctr">
              <a:defRPr/>
            </a:pPr>
            <a:endParaRPr lang="fr-FR"/>
          </a:p>
        </p:txBody>
      </p:sp>
      <p:sp>
        <p:nvSpPr>
          <p:cNvPr id="2057" name="Rectangle 1138"/>
          <p:cNvSpPr>
            <a:spLocks noChangeArrowheads="1"/>
          </p:cNvSpPr>
          <p:nvPr/>
        </p:nvSpPr>
        <p:spPr bwMode="auto">
          <a:xfrm>
            <a:off x="1084263" y="4501242"/>
            <a:ext cx="28011437" cy="7848302"/>
          </a:xfrm>
          <a:prstGeom prst="rect">
            <a:avLst/>
          </a:prstGeom>
          <a:gradFill rotWithShape="1">
            <a:gsLst>
              <a:gs pos="0">
                <a:srgbClr val="10C7DA"/>
              </a:gs>
              <a:gs pos="100000">
                <a:schemeClr val="bg1"/>
              </a:gs>
            </a:gsLst>
            <a:lin ang="2700000" scaled="1"/>
          </a:gra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fr-FR" altLang="zh-CN" sz="3600" b="1" i="1" dirty="0" smtClean="0">
                <a:latin typeface="Times New Roman" pitchFamily="18" charset="0"/>
                <a:ea typeface="SimSun" pitchFamily="2" charset="-122"/>
              </a:rPr>
              <a:t>RÉSUMÉ</a:t>
            </a: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fr-FR" sz="3600" b="1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endParaRPr lang="fr-FR" sz="3600" dirty="0"/>
          </a:p>
          <a:p>
            <a:pPr hangingPunct="0"/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Le PFE en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préparation s’inscrit dans le cadre d’initiation à la recherche. Il vise un apprentissage de savoir et de savoir faire relatifs à des matériaux innovants </a:t>
            </a:r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utilisables en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géotechnique et en génie </a:t>
            </a:r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civil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. De par leur nomination et vocation, les matériaux </a:t>
            </a:r>
            <a:r>
              <a:rPr lang="fr-FR" sz="3600" dirty="0" err="1" smtClean="0">
                <a:latin typeface="Times New Roman" pitchFamily="18" charset="0"/>
                <a:cs typeface="Times New Roman" pitchFamily="18" charset="0"/>
              </a:rPr>
              <a:t>géosynthétiques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 sont mis </a:t>
            </a:r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en œuvre dans le sol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pour améliorer des caractéristiques spécifiques de ce dernier.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L’approche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technique et pédagogique </a:t>
            </a:r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consiste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en la faisabilité (selon les normes en vigueur) d’essais physiques et mécaniques sur quelques gammes parmi ces produits.  Les résultats obtenus sont présentés et discutés. A signaler que seulement deux récents laboratoires installés à Alger sont habilités à la pratique des essais en question.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L’intérêt du sujet est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multiple entre complémentation </a:t>
            </a:r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des enseignements acquis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à l’université, initiation aux méthodologies de recherche et réponse </a:t>
            </a:r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au besoin du secteur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public en matière de conception et mise en œuvre  </a:t>
            </a:r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Le recueil des travaux accomplis est profitable pour les futurs étudiants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et pour le Département de Génie Civil et Hydraulique</a:t>
            </a:r>
            <a:r>
              <a:rPr lang="fr-FR" sz="3600" dirty="0" smtClean="0"/>
              <a:t>.</a:t>
            </a: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Mots-clés: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600" dirty="0" err="1" smtClean="0">
                <a:latin typeface="Times New Roman" pitchFamily="18" charset="0"/>
                <a:cs typeface="Times New Roman" pitchFamily="18" charset="0"/>
              </a:rPr>
              <a:t>Géosynthétique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, essai, norme, géotechnique, procédé de fabrication.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8" name="Line 1140"/>
          <p:cNvSpPr>
            <a:spLocks noChangeShapeType="1"/>
          </p:cNvSpPr>
          <p:nvPr/>
        </p:nvSpPr>
        <p:spPr bwMode="auto">
          <a:xfrm>
            <a:off x="1370013" y="4001176"/>
            <a:ext cx="27217687" cy="71437"/>
          </a:xfrm>
          <a:prstGeom prst="line">
            <a:avLst/>
          </a:prstGeom>
          <a:ln>
            <a:solidFill>
              <a:srgbClr val="10C7DA"/>
            </a:solidFill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algn="ctr">
              <a:defRPr/>
            </a:pPr>
            <a:endParaRPr lang="fr-FR"/>
          </a:p>
        </p:txBody>
      </p:sp>
      <p:sp>
        <p:nvSpPr>
          <p:cNvPr id="2059" name="Rectangle 1143"/>
          <p:cNvSpPr>
            <a:spLocks noChangeArrowheads="1"/>
          </p:cNvSpPr>
          <p:nvPr/>
        </p:nvSpPr>
        <p:spPr bwMode="auto">
          <a:xfrm>
            <a:off x="369784" y="13359554"/>
            <a:ext cx="25146176" cy="227908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hangingPunct="0"/>
            <a:r>
              <a:rPr lang="fr-FR" sz="4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PLAN </a:t>
            </a:r>
            <a:r>
              <a:rPr lang="fr-FR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 MEMOIRE</a:t>
            </a:r>
            <a:endParaRPr lang="fr-FR" sz="4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b="1" dirty="0">
                <a:latin typeface="Times New Roman" pitchFamily="18" charset="0"/>
                <a:cs typeface="Times New Roman" pitchFamily="18" charset="0"/>
              </a:rPr>
              <a:t>INTRODUCTION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b="1" dirty="0">
                <a:latin typeface="Times New Roman" pitchFamily="18" charset="0"/>
                <a:cs typeface="Times New Roman" pitchFamily="18" charset="0"/>
              </a:rPr>
              <a:t>CHAPITRE 1/ REVUE BIBLIOGRAPHIQUE SUR LES </a:t>
            </a: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MATERIAUX GEOSYNTHETIQUES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Présentation selon les aspects ci-dessous de </a:t>
            </a:r>
            <a:r>
              <a:rPr lang="fr-FR" sz="4000" dirty="0" err="1" smtClean="0">
                <a:latin typeface="Times New Roman" pitchFamily="18" charset="0"/>
                <a:cs typeface="Times New Roman" pitchFamily="18" charset="0"/>
              </a:rPr>
              <a:t>géosynthétiques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 tels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que: géotextiles, </a:t>
            </a:r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géomembranes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géofiltres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géodrains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géocellules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géogrilles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et GSB.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§"/>
            </a:pP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Bref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historique</a:t>
            </a:r>
          </a:p>
          <a:p>
            <a:pPr lvl="0">
              <a:buFont typeface="Wingdings" pitchFamily="2" charset="2"/>
              <a:buChar char="§"/>
            </a:pP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Procédés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sommaires de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fabrication</a:t>
            </a:r>
          </a:p>
          <a:p>
            <a:pPr lvl="0">
              <a:buFont typeface="Wingdings" pitchFamily="2" charset="2"/>
              <a:buChar char="§"/>
            </a:pP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Exemples d’utilisation</a:t>
            </a:r>
          </a:p>
          <a:p>
            <a:pPr lvl="0">
              <a:buFont typeface="Wingdings" pitchFamily="2" charset="2"/>
              <a:buChar char="§"/>
            </a:pP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Performances requises</a:t>
            </a:r>
          </a:p>
          <a:p>
            <a:pPr lvl="0">
              <a:buFont typeface="Wingdings" pitchFamily="2" charset="2"/>
              <a:buChar char="§"/>
            </a:pP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Gabarits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existants</a:t>
            </a:r>
          </a:p>
          <a:p>
            <a:pPr hangingPunct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b="1" dirty="0">
                <a:latin typeface="Times New Roman" pitchFamily="18" charset="0"/>
                <a:cs typeface="Times New Roman" pitchFamily="18" charset="0"/>
              </a:rPr>
              <a:t>CHAPITRE 2/ FAISABILITE D’ESSAIS SUR LES </a:t>
            </a: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GEOSYNTHETIQUES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Principes des essais faisables sur les </a:t>
            </a:r>
            <a:r>
              <a:rPr lang="fr-FR" sz="4000" dirty="0" err="1" smtClean="0">
                <a:latin typeface="Times New Roman" pitchFamily="18" charset="0"/>
                <a:cs typeface="Times New Roman" pitchFamily="18" charset="0"/>
              </a:rPr>
              <a:t>géosynthétiques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géotextiles</a:t>
            </a:r>
          </a:p>
          <a:p>
            <a:pPr lvl="1"/>
            <a:r>
              <a:rPr lang="fr-FR" sz="4000" dirty="0" err="1" smtClean="0">
                <a:latin typeface="Times New Roman" pitchFamily="18" charset="0"/>
                <a:cs typeface="Times New Roman" pitchFamily="18" charset="0"/>
              </a:rPr>
              <a:t>géomembranes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géofiltres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géodrains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géocellules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géogrilles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fr-FR" sz="4000" dirty="0" err="1" smtClean="0">
                <a:latin typeface="Times New Roman" pitchFamily="18" charset="0"/>
                <a:cs typeface="Times New Roman" pitchFamily="18" charset="0"/>
              </a:rPr>
              <a:t>Géosynthétiques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4000" dirty="0" err="1" smtClean="0">
                <a:latin typeface="Times New Roman" pitchFamily="18" charset="0"/>
                <a:cs typeface="Times New Roman" pitchFamily="18" charset="0"/>
              </a:rPr>
              <a:t>bentonitiques</a:t>
            </a:r>
            <a:endParaRPr lang="fr-FR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fr-FR" sz="4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Réalisation des essais: selon matériaux et matériels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disponibles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Interprétation des résultats</a:t>
            </a:r>
          </a:p>
          <a:p>
            <a:pPr lvl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Conclusion</a:t>
            </a:r>
          </a:p>
          <a:p>
            <a:pPr hangingPunct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b="1" dirty="0">
                <a:latin typeface="Times New Roman" pitchFamily="18" charset="0"/>
                <a:cs typeface="Times New Roman" pitchFamily="18" charset="0"/>
              </a:rPr>
              <a:t>CHAPITRE 3/ AUSCULTATION DES OUVRAGES </a:t>
            </a: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INTEGRANT DES GEOSYNTHETIQUES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Situations pratiques et techniques d’intervention</a:t>
            </a:r>
          </a:p>
          <a:p>
            <a:pPr lvl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Discussion et interprétation</a:t>
            </a:r>
          </a:p>
          <a:p>
            <a:pPr lvl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Conclusion</a:t>
            </a:r>
          </a:p>
          <a:p>
            <a:pPr hangingPunct="0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fr-FR" sz="4000" b="1" dirty="0">
                <a:latin typeface="Times New Roman" pitchFamily="18" charset="0"/>
                <a:cs typeface="Times New Roman" pitchFamily="18" charset="0"/>
              </a:rPr>
              <a:t>CONCLUSION ET RECCOMMANDATIONS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  <a:p>
            <a:pPr algn="just" defTabSz="4081463"/>
            <a:endParaRPr lang="fr-FR" sz="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0" name="Rectangle 1271"/>
          <p:cNvSpPr>
            <a:spLocks noChangeArrowheads="1"/>
          </p:cNvSpPr>
          <p:nvPr/>
        </p:nvSpPr>
        <p:spPr bwMode="auto">
          <a:xfrm>
            <a:off x="1370013" y="32148463"/>
            <a:ext cx="1332071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081463"/>
            <a:r>
              <a:rPr lang="fr-FR" sz="3600">
                <a:latin typeface="Times New Roman" pitchFamily="18" charset="0"/>
              </a:rPr>
              <a:t> </a:t>
            </a:r>
          </a:p>
        </p:txBody>
      </p:sp>
      <p:pic>
        <p:nvPicPr>
          <p:cNvPr id="18" name="Image 1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73150" y="1144328"/>
            <a:ext cx="3013022" cy="264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0814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8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0814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8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3988</TotalTime>
  <Words>209</Words>
  <Application>Microsoft Office PowerPoint</Application>
  <PresentationFormat>Personnalisé</PresentationFormat>
  <Paragraphs>49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Modèle par défaut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ms</dc:creator>
  <cp:lastModifiedBy>KEBAILI_M</cp:lastModifiedBy>
  <cp:revision>163</cp:revision>
  <dcterms:created xsi:type="dcterms:W3CDTF">2006-05-01T12:09:56Z</dcterms:created>
  <dcterms:modified xsi:type="dcterms:W3CDTF">2015-02-25T05:26:31Z</dcterms:modified>
</cp:coreProperties>
</file>