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0172025" cy="41578213"/>
  <p:notesSz cx="29456063" cy="41121013"/>
  <p:defaultTextStyle>
    <a:defPPr>
      <a:defRPr lang="fr-FR"/>
    </a:defPPr>
    <a:lvl1pPr algn="l" rtl="0" fontAlgn="base">
      <a:spcBef>
        <a:spcPct val="0"/>
      </a:spcBef>
      <a:spcAft>
        <a:spcPct val="0"/>
      </a:spcAft>
      <a:defRPr sz="8800" kern="1200">
        <a:solidFill>
          <a:schemeClr val="tx1"/>
        </a:solidFill>
        <a:latin typeface="Arial" charset="0"/>
        <a:ea typeface="+mn-ea"/>
        <a:cs typeface="Arial" charset="0"/>
      </a:defRPr>
    </a:lvl1pPr>
    <a:lvl2pPr marL="457200" algn="l" rtl="0" fontAlgn="base">
      <a:spcBef>
        <a:spcPct val="0"/>
      </a:spcBef>
      <a:spcAft>
        <a:spcPct val="0"/>
      </a:spcAft>
      <a:defRPr sz="8800" kern="1200">
        <a:solidFill>
          <a:schemeClr val="tx1"/>
        </a:solidFill>
        <a:latin typeface="Arial" charset="0"/>
        <a:ea typeface="+mn-ea"/>
        <a:cs typeface="Arial" charset="0"/>
      </a:defRPr>
    </a:lvl2pPr>
    <a:lvl3pPr marL="914400" algn="l" rtl="0" fontAlgn="base">
      <a:spcBef>
        <a:spcPct val="0"/>
      </a:spcBef>
      <a:spcAft>
        <a:spcPct val="0"/>
      </a:spcAft>
      <a:defRPr sz="8800" kern="1200">
        <a:solidFill>
          <a:schemeClr val="tx1"/>
        </a:solidFill>
        <a:latin typeface="Arial" charset="0"/>
        <a:ea typeface="+mn-ea"/>
        <a:cs typeface="Arial" charset="0"/>
      </a:defRPr>
    </a:lvl3pPr>
    <a:lvl4pPr marL="1371600" algn="l" rtl="0" fontAlgn="base">
      <a:spcBef>
        <a:spcPct val="0"/>
      </a:spcBef>
      <a:spcAft>
        <a:spcPct val="0"/>
      </a:spcAft>
      <a:defRPr sz="8800" kern="1200">
        <a:solidFill>
          <a:schemeClr val="tx1"/>
        </a:solidFill>
        <a:latin typeface="Arial" charset="0"/>
        <a:ea typeface="+mn-ea"/>
        <a:cs typeface="Arial" charset="0"/>
      </a:defRPr>
    </a:lvl4pPr>
    <a:lvl5pPr marL="1828800" algn="l" rtl="0" fontAlgn="base">
      <a:spcBef>
        <a:spcPct val="0"/>
      </a:spcBef>
      <a:spcAft>
        <a:spcPct val="0"/>
      </a:spcAft>
      <a:defRPr sz="8800" kern="1200">
        <a:solidFill>
          <a:schemeClr val="tx1"/>
        </a:solidFill>
        <a:latin typeface="Arial" charset="0"/>
        <a:ea typeface="+mn-ea"/>
        <a:cs typeface="Arial" charset="0"/>
      </a:defRPr>
    </a:lvl5pPr>
    <a:lvl6pPr marL="2286000" algn="l" defTabSz="914400" rtl="0" eaLnBrk="1" latinLnBrk="0" hangingPunct="1">
      <a:defRPr sz="8800" kern="1200">
        <a:solidFill>
          <a:schemeClr val="tx1"/>
        </a:solidFill>
        <a:latin typeface="Arial" charset="0"/>
        <a:ea typeface="+mn-ea"/>
        <a:cs typeface="Arial" charset="0"/>
      </a:defRPr>
    </a:lvl6pPr>
    <a:lvl7pPr marL="2743200" algn="l" defTabSz="914400" rtl="0" eaLnBrk="1" latinLnBrk="0" hangingPunct="1">
      <a:defRPr sz="8800" kern="1200">
        <a:solidFill>
          <a:schemeClr val="tx1"/>
        </a:solidFill>
        <a:latin typeface="Arial" charset="0"/>
        <a:ea typeface="+mn-ea"/>
        <a:cs typeface="Arial" charset="0"/>
      </a:defRPr>
    </a:lvl7pPr>
    <a:lvl8pPr marL="3200400" algn="l" defTabSz="914400" rtl="0" eaLnBrk="1" latinLnBrk="0" hangingPunct="1">
      <a:defRPr sz="8800" kern="1200">
        <a:solidFill>
          <a:schemeClr val="tx1"/>
        </a:solidFill>
        <a:latin typeface="Arial" charset="0"/>
        <a:ea typeface="+mn-ea"/>
        <a:cs typeface="Arial" charset="0"/>
      </a:defRPr>
    </a:lvl8pPr>
    <a:lvl9pPr marL="3657600" algn="l" defTabSz="914400" rtl="0" eaLnBrk="1" latinLnBrk="0" hangingPunct="1">
      <a:defRPr sz="8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681"/>
    <a:srgbClr val="10C7DA"/>
    <a:srgbClr val="F58393"/>
    <a:srgbClr val="CC3300"/>
    <a:srgbClr val="FFCAB9"/>
    <a:srgbClr val="FFFF00"/>
    <a:srgbClr val="0099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7" autoAdjust="0"/>
    <p:restoredTop sz="97494" autoAdjust="0"/>
  </p:normalViewPr>
  <p:slideViewPr>
    <p:cSldViewPr>
      <p:cViewPr>
        <p:scale>
          <a:sx n="30" d="100"/>
          <a:sy n="30" d="100"/>
        </p:scale>
        <p:origin x="-942" y="1086"/>
      </p:cViewPr>
      <p:guideLst>
        <p:guide orient="horz" pos="13096"/>
        <p:guide pos="9503"/>
      </p:guideLst>
    </p:cSldViewPr>
  </p:slideViewPr>
  <p:notesTextViewPr>
    <p:cViewPr>
      <p:scale>
        <a:sx n="100" d="100"/>
        <a:sy n="100" d="100"/>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19" name="Rectangle 3"/>
          <p:cNvSpPr>
            <a:spLocks noGrp="1" noChangeArrowheads="1"/>
          </p:cNvSpPr>
          <p:nvPr>
            <p:ph type="dt" sz="quarter" idx="1"/>
          </p:nvPr>
        </p:nvSpPr>
        <p:spPr bwMode="auto">
          <a:xfrm>
            <a:off x="16683038"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r">
              <a:defRPr sz="1200">
                <a:latin typeface="Arial" charset="0"/>
                <a:cs typeface="Arial" charset="0"/>
              </a:defRPr>
            </a:lvl1pPr>
          </a:lstStyle>
          <a:p>
            <a:pPr>
              <a:defRPr/>
            </a:pPr>
            <a:endParaRPr lang="fr-FR"/>
          </a:p>
        </p:txBody>
      </p:sp>
      <p:sp>
        <p:nvSpPr>
          <p:cNvPr id="9220" name="Rectangle 4"/>
          <p:cNvSpPr>
            <a:spLocks noGrp="1" noChangeArrowheads="1"/>
          </p:cNvSpPr>
          <p:nvPr>
            <p:ph type="ftr" sz="quarter" idx="2"/>
          </p:nvPr>
        </p:nvSpPr>
        <p:spPr bwMode="auto">
          <a:xfrm>
            <a:off x="0"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21" name="Rectangle 5"/>
          <p:cNvSpPr>
            <a:spLocks noGrp="1" noChangeArrowheads="1"/>
          </p:cNvSpPr>
          <p:nvPr>
            <p:ph type="sldNum" sz="quarter" idx="3"/>
          </p:nvPr>
        </p:nvSpPr>
        <p:spPr bwMode="auto">
          <a:xfrm>
            <a:off x="16683038"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r">
              <a:defRPr sz="1200">
                <a:latin typeface="Arial" charset="0"/>
                <a:cs typeface="Arial" charset="0"/>
              </a:defRPr>
            </a:lvl1pPr>
          </a:lstStyle>
          <a:p>
            <a:pPr>
              <a:defRPr/>
            </a:pPr>
            <a:fld id="{7A3420AC-837D-4A67-9F55-B3974DC80662}" type="slidenum">
              <a:rPr lang="ar-DZ"/>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5" name="Rectangle 3"/>
          <p:cNvSpPr>
            <a:spLocks noGrp="1" noChangeArrowheads="1"/>
          </p:cNvSpPr>
          <p:nvPr>
            <p:ph type="dt" idx="1"/>
          </p:nvPr>
        </p:nvSpPr>
        <p:spPr bwMode="auto">
          <a:xfrm>
            <a:off x="16683038"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r" defTabSz="4033838">
              <a:defRPr sz="5300">
                <a:latin typeface="Arial" charset="0"/>
                <a:cs typeface="Arial"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136063" y="3084513"/>
            <a:ext cx="11190287" cy="1542097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46400" y="19534188"/>
            <a:ext cx="23563263" cy="18502312"/>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9" name="Rectangle 7"/>
          <p:cNvSpPr>
            <a:spLocks noGrp="1" noChangeArrowheads="1"/>
          </p:cNvSpPr>
          <p:nvPr>
            <p:ph type="sldNum" sz="quarter" idx="5"/>
          </p:nvPr>
        </p:nvSpPr>
        <p:spPr bwMode="auto">
          <a:xfrm>
            <a:off x="16683038"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r" defTabSz="4033838">
              <a:defRPr sz="5300">
                <a:latin typeface="Arial" charset="0"/>
                <a:cs typeface="Arial" charset="0"/>
              </a:defRPr>
            </a:lvl1pPr>
          </a:lstStyle>
          <a:p>
            <a:pPr>
              <a:defRPr/>
            </a:pPr>
            <a:fld id="{85F3AD01-EB9C-4868-AE30-1D20038B0917}" type="slidenum">
              <a:rPr lang="ar-DZ"/>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DF2C0350-708B-444C-9DEB-FEEEA853E81F}" type="slidenum">
              <a:rPr lang="ar-DZ" smtClean="0"/>
              <a:pPr/>
              <a:t>1</a:t>
            </a:fld>
            <a:endParaRPr lang="fr-FR"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2188" y="12915900"/>
            <a:ext cx="25647650" cy="89122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25963" y="23561675"/>
            <a:ext cx="21120100" cy="106251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9DAB657-6526-4C38-98BF-EF3BBD859618}" type="slidenum">
              <a:rPr lang="ar-DZ"/>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6F235B9-5F11-4FCD-8F35-51067CB2C55C}" type="slidenum">
              <a:rPr lang="ar-DZ"/>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875750" y="842963"/>
            <a:ext cx="6788150" cy="362981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08125" y="842963"/>
            <a:ext cx="20215225" cy="362981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4755736-E3F9-4A40-ACCE-353546BD7280}" type="slidenum">
              <a:rPr lang="ar-DZ"/>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FE983EA-BAF2-4117-88BD-7F02A2A6BEE0}" type="slidenum">
              <a:rPr lang="ar-DZ"/>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2838" y="26717625"/>
            <a:ext cx="25646062" cy="82581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2838" y="17622838"/>
            <a:ext cx="25646062" cy="90947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9203371-9903-48CD-829D-25E2312A1304}" type="slidenum">
              <a:rPr lang="ar-DZ"/>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08125" y="9702800"/>
            <a:ext cx="13501688"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162213" y="9702800"/>
            <a:ext cx="13501687"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E2ECFD1-C74A-43AD-B8F6-326DBBA175CE}" type="slidenum">
              <a:rPr lang="ar-DZ"/>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08125" y="1665288"/>
            <a:ext cx="27155775" cy="6929437"/>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08125" y="9307513"/>
            <a:ext cx="13331825"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08125" y="13185775"/>
            <a:ext cx="13331825"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27313" y="9307513"/>
            <a:ext cx="13336587"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27313" y="13185775"/>
            <a:ext cx="13336587"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E9EDB0B0-2F66-4E17-9759-013FB632CEDB}" type="slidenum">
              <a:rPr lang="ar-DZ"/>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814CA870-B9D9-49BF-8146-3D7B5920955A}" type="slidenum">
              <a:rPr lang="ar-DZ"/>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3611F3B9-58BF-456E-ACFB-A19FD952B39C}" type="slidenum">
              <a:rPr lang="ar-DZ"/>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08125" y="1655763"/>
            <a:ext cx="9926638" cy="704532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796713" y="1655763"/>
            <a:ext cx="16867187" cy="35485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08125" y="8701088"/>
            <a:ext cx="9926638" cy="28440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6C5882B-64B6-4AC2-8037-065CEFE35A57}" type="slidenum">
              <a:rPr lang="ar-DZ"/>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13438" y="29105225"/>
            <a:ext cx="18103850" cy="3435350"/>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13438" y="3714750"/>
            <a:ext cx="18103850" cy="24947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913438" y="32540575"/>
            <a:ext cx="18103850" cy="48799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F98ED5B-8988-4AD7-929E-0BEA87CB2ADE}" type="slidenum">
              <a:rPr lang="ar-DZ"/>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08125" y="842963"/>
            <a:ext cx="27155775" cy="762000"/>
          </a:xfrm>
          <a:prstGeom prst="rect">
            <a:avLst/>
          </a:prstGeom>
          <a:noFill/>
          <a:ln w="9525">
            <a:noFill/>
            <a:miter lim="800000"/>
            <a:headEnd/>
            <a:tailEnd/>
          </a:ln>
        </p:spPr>
        <p:txBody>
          <a:bodyPr vert="horz" wrap="square" lIns="408149" tIns="204074" rIns="408149" bIns="204074" numCol="1" anchor="ctr" anchorCtr="0" compatLnSpc="1">
            <a:prstTxWarp prst="textNoShape">
              <a:avLst/>
            </a:prstTxWarp>
          </a:bodyPr>
          <a:lstStyle/>
          <a:p>
            <a:pPr lvl="0"/>
            <a:r>
              <a:rPr lang="fr-FR" smtClean="0"/>
              <a:t>journées d’étude et de sensibilisation sur la quantification du sable en transit éolien et sur la lutte contre l’ensablement </a:t>
            </a:r>
          </a:p>
        </p:txBody>
      </p:sp>
      <p:sp>
        <p:nvSpPr>
          <p:cNvPr id="1027" name="Rectangle 3"/>
          <p:cNvSpPr>
            <a:spLocks noGrp="1" noChangeArrowheads="1"/>
          </p:cNvSpPr>
          <p:nvPr>
            <p:ph type="body" idx="1"/>
          </p:nvPr>
        </p:nvSpPr>
        <p:spPr bwMode="auto">
          <a:xfrm>
            <a:off x="1508125" y="9702800"/>
            <a:ext cx="27155775" cy="27438350"/>
          </a:xfrm>
          <a:prstGeom prst="rect">
            <a:avLst/>
          </a:prstGeom>
          <a:noFill/>
          <a:ln w="9525">
            <a:noFill/>
            <a:miter lim="800000"/>
            <a:headEnd/>
            <a:tailEnd/>
          </a:ln>
        </p:spPr>
        <p:txBody>
          <a:bodyPr vert="horz" wrap="square" lIns="408149" tIns="204074" rIns="408149" bIns="2040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1508125" y="37863463"/>
            <a:ext cx="7040563"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l">
              <a:defRPr sz="6300">
                <a:latin typeface="Arial" charset="0"/>
                <a:cs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10306050" y="37863463"/>
            <a:ext cx="9559925"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ctr">
              <a:defRPr sz="6300">
                <a:latin typeface="Arial" charset="0"/>
                <a:cs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21623338" y="37863463"/>
            <a:ext cx="7040562"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r">
              <a:defRPr sz="6300">
                <a:latin typeface="Arial" charset="0"/>
                <a:cs typeface="Arial" charset="0"/>
              </a:defRPr>
            </a:lvl1pPr>
          </a:lstStyle>
          <a:p>
            <a:pPr>
              <a:defRPr/>
            </a:pPr>
            <a:fld id="{E18F1599-1ADB-4C64-9E47-0A78CE33F5FA}" type="slidenum">
              <a:rPr lang="ar-DZ"/>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081463" rtl="0" eaLnBrk="0" fontAlgn="base" hangingPunct="0">
        <a:spcBef>
          <a:spcPct val="0"/>
        </a:spcBef>
        <a:spcAft>
          <a:spcPct val="0"/>
        </a:spcAft>
        <a:defRPr sz="3200">
          <a:solidFill>
            <a:srgbClr val="000000"/>
          </a:solidFill>
          <a:latin typeface="+mj-lt"/>
          <a:ea typeface="+mj-ea"/>
          <a:cs typeface="+mj-cs"/>
        </a:defRPr>
      </a:lvl1pPr>
      <a:lvl2pPr algn="ctr" defTabSz="4081463" rtl="0" eaLnBrk="0" fontAlgn="base" hangingPunct="0">
        <a:spcBef>
          <a:spcPct val="0"/>
        </a:spcBef>
        <a:spcAft>
          <a:spcPct val="0"/>
        </a:spcAft>
        <a:defRPr sz="3200">
          <a:solidFill>
            <a:srgbClr val="000000"/>
          </a:solidFill>
          <a:latin typeface="Arial" charset="0"/>
          <a:cs typeface="Arial" charset="0"/>
        </a:defRPr>
      </a:lvl2pPr>
      <a:lvl3pPr algn="ctr" defTabSz="4081463" rtl="0" eaLnBrk="0" fontAlgn="base" hangingPunct="0">
        <a:spcBef>
          <a:spcPct val="0"/>
        </a:spcBef>
        <a:spcAft>
          <a:spcPct val="0"/>
        </a:spcAft>
        <a:defRPr sz="3200">
          <a:solidFill>
            <a:srgbClr val="000000"/>
          </a:solidFill>
          <a:latin typeface="Arial" charset="0"/>
          <a:cs typeface="Arial" charset="0"/>
        </a:defRPr>
      </a:lvl3pPr>
      <a:lvl4pPr algn="ctr" defTabSz="4081463" rtl="0" eaLnBrk="0" fontAlgn="base" hangingPunct="0">
        <a:spcBef>
          <a:spcPct val="0"/>
        </a:spcBef>
        <a:spcAft>
          <a:spcPct val="0"/>
        </a:spcAft>
        <a:defRPr sz="3200">
          <a:solidFill>
            <a:srgbClr val="000000"/>
          </a:solidFill>
          <a:latin typeface="Arial" charset="0"/>
          <a:cs typeface="Arial" charset="0"/>
        </a:defRPr>
      </a:lvl4pPr>
      <a:lvl5pPr algn="ctr" defTabSz="4081463" rtl="0" eaLnBrk="0" fontAlgn="base" hangingPunct="0">
        <a:spcBef>
          <a:spcPct val="0"/>
        </a:spcBef>
        <a:spcAft>
          <a:spcPct val="0"/>
        </a:spcAft>
        <a:defRPr sz="3200">
          <a:solidFill>
            <a:srgbClr val="000000"/>
          </a:solidFill>
          <a:latin typeface="Arial" charset="0"/>
          <a:cs typeface="Arial" charset="0"/>
        </a:defRPr>
      </a:lvl5pPr>
      <a:lvl6pPr marL="457200" algn="ctr" defTabSz="4081463" rtl="0" fontAlgn="base">
        <a:spcBef>
          <a:spcPct val="0"/>
        </a:spcBef>
        <a:spcAft>
          <a:spcPct val="0"/>
        </a:spcAft>
        <a:defRPr sz="3200">
          <a:solidFill>
            <a:srgbClr val="000000"/>
          </a:solidFill>
          <a:latin typeface="Arial" charset="0"/>
          <a:cs typeface="Arial" charset="0"/>
        </a:defRPr>
      </a:lvl6pPr>
      <a:lvl7pPr marL="914400" algn="ctr" defTabSz="4081463" rtl="0" fontAlgn="base">
        <a:spcBef>
          <a:spcPct val="0"/>
        </a:spcBef>
        <a:spcAft>
          <a:spcPct val="0"/>
        </a:spcAft>
        <a:defRPr sz="3200">
          <a:solidFill>
            <a:srgbClr val="000000"/>
          </a:solidFill>
          <a:latin typeface="Arial" charset="0"/>
          <a:cs typeface="Arial" charset="0"/>
        </a:defRPr>
      </a:lvl7pPr>
      <a:lvl8pPr marL="1371600" algn="ctr" defTabSz="4081463" rtl="0" fontAlgn="base">
        <a:spcBef>
          <a:spcPct val="0"/>
        </a:spcBef>
        <a:spcAft>
          <a:spcPct val="0"/>
        </a:spcAft>
        <a:defRPr sz="3200">
          <a:solidFill>
            <a:srgbClr val="000000"/>
          </a:solidFill>
          <a:latin typeface="Arial" charset="0"/>
          <a:cs typeface="Arial" charset="0"/>
        </a:defRPr>
      </a:lvl8pPr>
      <a:lvl9pPr marL="1828800" algn="ctr" defTabSz="4081463" rtl="0" fontAlgn="base">
        <a:spcBef>
          <a:spcPct val="0"/>
        </a:spcBef>
        <a:spcAft>
          <a:spcPct val="0"/>
        </a:spcAft>
        <a:defRPr sz="3200">
          <a:solidFill>
            <a:srgbClr val="000000"/>
          </a:solidFill>
          <a:latin typeface="Arial" charset="0"/>
          <a:cs typeface="Arial" charset="0"/>
        </a:defRPr>
      </a:lvl9pPr>
    </p:titleStyle>
    <p:bodyStyle>
      <a:lvl1pPr marL="1531938" indent="-1531938" algn="l" defTabSz="4081463" rtl="0" eaLnBrk="0" fontAlgn="base" hangingPunct="0">
        <a:spcBef>
          <a:spcPct val="20000"/>
        </a:spcBef>
        <a:spcAft>
          <a:spcPct val="0"/>
        </a:spcAft>
        <a:buChar char="•"/>
        <a:defRPr sz="14200">
          <a:solidFill>
            <a:schemeClr val="tx1"/>
          </a:solidFill>
          <a:latin typeface="+mn-lt"/>
          <a:ea typeface="+mn-ea"/>
          <a:cs typeface="+mn-cs"/>
        </a:defRPr>
      </a:lvl1pPr>
      <a:lvl2pPr marL="3314700" indent="-1273175" algn="l" defTabSz="4081463" rtl="0" eaLnBrk="0" fontAlgn="base" hangingPunct="0">
        <a:spcBef>
          <a:spcPct val="20000"/>
        </a:spcBef>
        <a:spcAft>
          <a:spcPct val="0"/>
        </a:spcAft>
        <a:buChar char="–"/>
        <a:defRPr sz="12500">
          <a:solidFill>
            <a:schemeClr val="tx1"/>
          </a:solidFill>
          <a:latin typeface="+mn-lt"/>
          <a:cs typeface="+mn-cs"/>
        </a:defRPr>
      </a:lvl2pPr>
      <a:lvl3pPr marL="5102225" indent="-1020763" algn="l" defTabSz="4081463" rtl="0" eaLnBrk="0" fontAlgn="base" hangingPunct="0">
        <a:spcBef>
          <a:spcPct val="20000"/>
        </a:spcBef>
        <a:spcAft>
          <a:spcPct val="0"/>
        </a:spcAft>
        <a:buChar char="•"/>
        <a:defRPr sz="10700">
          <a:solidFill>
            <a:schemeClr val="tx1"/>
          </a:solidFill>
          <a:latin typeface="+mn-lt"/>
          <a:cs typeface="+mn-cs"/>
        </a:defRPr>
      </a:lvl3pPr>
      <a:lvl4pPr marL="7145338" indent="-1022350" algn="l" defTabSz="4081463" rtl="0" eaLnBrk="0" fontAlgn="base" hangingPunct="0">
        <a:spcBef>
          <a:spcPct val="20000"/>
        </a:spcBef>
        <a:spcAft>
          <a:spcPct val="0"/>
        </a:spcAft>
        <a:buChar char="–"/>
        <a:defRPr sz="9000">
          <a:solidFill>
            <a:schemeClr val="tx1"/>
          </a:solidFill>
          <a:latin typeface="+mn-lt"/>
          <a:cs typeface="+mn-cs"/>
        </a:defRPr>
      </a:lvl4pPr>
      <a:lvl5pPr marL="9183688" indent="-1020763" algn="l" defTabSz="4081463" rtl="0" eaLnBrk="0" fontAlgn="base" hangingPunct="0">
        <a:spcBef>
          <a:spcPct val="20000"/>
        </a:spcBef>
        <a:spcAft>
          <a:spcPct val="0"/>
        </a:spcAft>
        <a:buChar char="»"/>
        <a:defRPr sz="9000">
          <a:solidFill>
            <a:schemeClr val="tx1"/>
          </a:solidFill>
          <a:latin typeface="+mn-lt"/>
          <a:cs typeface="+mn-cs"/>
        </a:defRPr>
      </a:lvl5pPr>
      <a:lvl6pPr marL="9640888" indent="-1020763" algn="l" defTabSz="4081463" rtl="0" fontAlgn="base">
        <a:spcBef>
          <a:spcPct val="20000"/>
        </a:spcBef>
        <a:spcAft>
          <a:spcPct val="0"/>
        </a:spcAft>
        <a:buChar char="»"/>
        <a:defRPr sz="9000">
          <a:solidFill>
            <a:schemeClr val="tx1"/>
          </a:solidFill>
          <a:latin typeface="+mn-lt"/>
          <a:cs typeface="+mn-cs"/>
        </a:defRPr>
      </a:lvl6pPr>
      <a:lvl7pPr marL="10098088" indent="-1020763" algn="l" defTabSz="4081463" rtl="0" fontAlgn="base">
        <a:spcBef>
          <a:spcPct val="20000"/>
        </a:spcBef>
        <a:spcAft>
          <a:spcPct val="0"/>
        </a:spcAft>
        <a:buChar char="»"/>
        <a:defRPr sz="9000">
          <a:solidFill>
            <a:schemeClr val="tx1"/>
          </a:solidFill>
          <a:latin typeface="+mn-lt"/>
          <a:cs typeface="+mn-cs"/>
        </a:defRPr>
      </a:lvl7pPr>
      <a:lvl8pPr marL="10555288" indent="-1020763" algn="l" defTabSz="4081463" rtl="0" fontAlgn="base">
        <a:spcBef>
          <a:spcPct val="20000"/>
        </a:spcBef>
        <a:spcAft>
          <a:spcPct val="0"/>
        </a:spcAft>
        <a:buChar char="»"/>
        <a:defRPr sz="9000">
          <a:solidFill>
            <a:schemeClr val="tx1"/>
          </a:solidFill>
          <a:latin typeface="+mn-lt"/>
          <a:cs typeface="+mn-cs"/>
        </a:defRPr>
      </a:lvl8pPr>
      <a:lvl9pPr marL="11012488" indent="-1020763" algn="l" defTabSz="4081463" rtl="0"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44"/>
          <p:cNvSpPr txBox="1">
            <a:spLocks noChangeArrowheads="1"/>
          </p:cNvSpPr>
          <p:nvPr/>
        </p:nvSpPr>
        <p:spPr bwMode="auto">
          <a:xfrm>
            <a:off x="9128125" y="4302125"/>
            <a:ext cx="12822238" cy="1295400"/>
          </a:xfrm>
          <a:prstGeom prst="rect">
            <a:avLst/>
          </a:prstGeom>
          <a:noFill/>
          <a:ln w="9525" algn="ctr">
            <a:noFill/>
            <a:miter lim="800000"/>
            <a:headEnd/>
            <a:tailEnd/>
          </a:ln>
        </p:spPr>
        <p:txBody>
          <a:bodyPr>
            <a:spAutoFit/>
          </a:bodyPr>
          <a:lstStyle/>
          <a:p>
            <a:pPr algn="ctr" defTabSz="4081463"/>
            <a:endParaRPr lang="en-US" sz="7900"/>
          </a:p>
        </p:txBody>
      </p:sp>
      <p:sp>
        <p:nvSpPr>
          <p:cNvPr id="2052" name="Rectangle 4"/>
          <p:cNvSpPr>
            <a:spLocks noChangeArrowheads="1"/>
          </p:cNvSpPr>
          <p:nvPr/>
        </p:nvSpPr>
        <p:spPr bwMode="auto">
          <a:xfrm>
            <a:off x="0" y="2500313"/>
            <a:ext cx="28695650" cy="4337050"/>
          </a:xfrm>
          <a:prstGeom prst="rect">
            <a:avLst/>
          </a:prstGeom>
          <a:gradFill>
            <a:gsLst>
              <a:gs pos="0">
                <a:srgbClr val="10C7DA"/>
              </a:gs>
              <a:gs pos="100000">
                <a:srgbClr val="FFFFFF"/>
              </a:gs>
            </a:gsLst>
            <a:lin ang="0" scaled="1"/>
          </a:gradFill>
          <a:ln w="76200" cmpd="tri">
            <a:noFill/>
            <a:miter lim="800000"/>
            <a:headEnd/>
            <a:tailEnd/>
          </a:ln>
          <a:effectLst>
            <a:prstShdw prst="shdw17" dist="17961" dir="2700000">
              <a:srgbClr val="FFE2C5">
                <a:gamma/>
                <a:shade val="60000"/>
                <a:invGamma/>
              </a:srgbClr>
            </a:prstShdw>
          </a:effectLst>
        </p:spPr>
        <p:txBody>
          <a:bodyPr lIns="91432" tIns="45717" rIns="91432" bIns="45717" anchor="ctr">
            <a:spAutoFit/>
          </a:bodyPr>
          <a:lstStyle/>
          <a:p>
            <a:pPr algn="ctr">
              <a:lnSpc>
                <a:spcPct val="150000"/>
              </a:lnSpc>
              <a:defRPr/>
            </a:pPr>
            <a:r>
              <a:rPr lang="fr-FR" sz="4400" b="1" spc="100" dirty="0">
                <a:latin typeface="Times New Roman" pitchFamily="18" charset="0"/>
                <a:cs typeface="Times New Roman" pitchFamily="18" charset="0"/>
              </a:rPr>
              <a:t>Qualité Des Eaux Usées Brutes Et Traitées De La Ville De GHARDAIA. Diagnostic De La STEP Existante</a:t>
            </a:r>
          </a:p>
          <a:p>
            <a:pPr algn="ctr">
              <a:defRPr/>
            </a:pPr>
            <a:endParaRPr lang="fr-FR" sz="4400" dirty="0">
              <a:latin typeface="Times New Roman" pitchFamily="18" charset="0"/>
              <a:cs typeface="Times New Roman" pitchFamily="18" charset="0"/>
            </a:endParaRPr>
          </a:p>
          <a:p>
            <a:pPr>
              <a:defRPr/>
            </a:pPr>
            <a:endParaRPr lang="fr-FR" sz="4000" dirty="0"/>
          </a:p>
          <a:p>
            <a:pPr algn="ctr">
              <a:defRPr/>
            </a:pPr>
            <a:endParaRPr lang="fr-FR" sz="4000" dirty="0"/>
          </a:p>
          <a:p>
            <a:pPr algn="ctr" rtl="1">
              <a:spcBef>
                <a:spcPct val="30000"/>
              </a:spcBef>
              <a:spcAft>
                <a:spcPct val="30000"/>
              </a:spcAft>
              <a:tabLst>
                <a:tab pos="514350" algn="l"/>
              </a:tabLst>
              <a:defRPr/>
            </a:pPr>
            <a:endParaRPr lang="fr-FR" sz="6600" b="1" i="1" dirty="0">
              <a:solidFill>
                <a:srgbClr val="0000FF"/>
              </a:solidFill>
              <a:effectLst>
                <a:outerShdw blurRad="38100" dist="38100" dir="2700000" algn="tl">
                  <a:srgbClr val="000000"/>
                </a:outerShdw>
              </a:effectLst>
            </a:endParaRPr>
          </a:p>
        </p:txBody>
      </p:sp>
      <p:sp>
        <p:nvSpPr>
          <p:cNvPr id="2" name="Text Box 145"/>
          <p:cNvSpPr txBox="1">
            <a:spLocks noChangeArrowheads="1"/>
          </p:cNvSpPr>
          <p:nvPr/>
        </p:nvSpPr>
        <p:spPr bwMode="auto">
          <a:xfrm>
            <a:off x="5656263" y="3929063"/>
            <a:ext cx="19797712" cy="2678112"/>
          </a:xfrm>
          <a:prstGeom prst="rect">
            <a:avLst/>
          </a:prstGeom>
          <a:noFill/>
          <a:ln w="9525" algn="ctr">
            <a:noFill/>
            <a:miter lim="800000"/>
            <a:headEnd/>
            <a:tailEnd/>
          </a:ln>
        </p:spPr>
        <p:txBody>
          <a:bodyPr>
            <a:spAutoFit/>
          </a:bodyPr>
          <a:lstStyle/>
          <a:p>
            <a:pPr algn="ctr">
              <a:defRPr/>
            </a:pPr>
            <a:endParaRPr lang="fr-FR" sz="3200" b="1" dirty="0"/>
          </a:p>
          <a:p>
            <a:pPr algn="ctr">
              <a:lnSpc>
                <a:spcPct val="150000"/>
              </a:lnSpc>
              <a:spcBef>
                <a:spcPts val="0"/>
              </a:spcBef>
              <a:spcAft>
                <a:spcPts val="0"/>
              </a:spcAft>
              <a:defRPr/>
            </a:pPr>
            <a:r>
              <a:rPr lang="fr-FR" sz="3200" b="1" spc="100" dirty="0">
                <a:latin typeface="Times New Roman" pitchFamily="18" charset="0"/>
                <a:cs typeface="Times New Roman" pitchFamily="18" charset="0"/>
              </a:rPr>
              <a:t>SALEM </a:t>
            </a:r>
            <a:r>
              <a:rPr lang="fr-FR" sz="3200" b="1" spc="100" dirty="0" err="1">
                <a:latin typeface="Times New Roman" pitchFamily="18" charset="0"/>
                <a:cs typeface="Times New Roman" pitchFamily="18" charset="0"/>
              </a:rPr>
              <a:t>Hammou</a:t>
            </a:r>
            <a:endParaRPr lang="fr-FR" sz="3200" b="1" spc="100" dirty="0">
              <a:latin typeface="Times New Roman" pitchFamily="18" charset="0"/>
              <a:cs typeface="Times New Roman" pitchFamily="18" charset="0"/>
            </a:endParaRPr>
          </a:p>
          <a:p>
            <a:pPr algn="ctr">
              <a:lnSpc>
                <a:spcPct val="150000"/>
              </a:lnSpc>
              <a:spcBef>
                <a:spcPts val="0"/>
              </a:spcBef>
              <a:spcAft>
                <a:spcPts val="0"/>
              </a:spcAft>
              <a:defRPr/>
            </a:pPr>
            <a:r>
              <a:rPr lang="fr-FR" sz="3200" b="1" spc="100" dirty="0">
                <a:latin typeface="Times New Roman" pitchFamily="18" charset="0"/>
                <a:cs typeface="Times New Roman" pitchFamily="18" charset="0"/>
              </a:rPr>
              <a:t>Encadrée par </a:t>
            </a:r>
            <a:r>
              <a:rPr lang="en-US" sz="3200" b="1" dirty="0"/>
              <a:t>OUNOKI </a:t>
            </a:r>
            <a:r>
              <a:rPr lang="en-US" sz="3200" b="1" dirty="0"/>
              <a:t>Samira</a:t>
            </a:r>
            <a:endParaRPr lang="fr-FR" sz="3200" b="1" dirty="0">
              <a:solidFill>
                <a:schemeClr val="tx2"/>
              </a:solidFill>
            </a:endParaRPr>
          </a:p>
          <a:p>
            <a:pPr algn="ctr">
              <a:defRPr/>
            </a:pPr>
            <a:endParaRPr lang="fr-FR" sz="4000" b="1" u="sng" dirty="0">
              <a:solidFill>
                <a:srgbClr val="0000FF"/>
              </a:solidFill>
              <a:latin typeface="Times New Roman" pitchFamily="18" charset="0"/>
              <a:cs typeface="Times New Roman" pitchFamily="18" charset="0"/>
            </a:endParaRPr>
          </a:p>
        </p:txBody>
      </p:sp>
      <p:sp>
        <p:nvSpPr>
          <p:cNvPr id="2053" name="Text Box 827"/>
          <p:cNvSpPr txBox="1">
            <a:spLocks noChangeArrowheads="1"/>
          </p:cNvSpPr>
          <p:nvPr/>
        </p:nvSpPr>
        <p:spPr bwMode="auto">
          <a:xfrm>
            <a:off x="15446375" y="11355388"/>
            <a:ext cx="12788900" cy="442912"/>
          </a:xfrm>
          <a:prstGeom prst="rect">
            <a:avLst/>
          </a:prstGeom>
          <a:noFill/>
          <a:ln w="9525" algn="ctr">
            <a:noFill/>
            <a:miter lim="800000"/>
            <a:headEnd/>
            <a:tailEnd/>
          </a:ln>
        </p:spPr>
        <p:txBody>
          <a:bodyPr>
            <a:spAutoFit/>
          </a:bodyPr>
          <a:lstStyle/>
          <a:p>
            <a:pPr algn="just" defTabSz="4081463"/>
            <a:endParaRPr lang="en-US" sz="2300"/>
          </a:p>
        </p:txBody>
      </p:sp>
      <p:sp>
        <p:nvSpPr>
          <p:cNvPr id="2054" name="Text Box 1130"/>
          <p:cNvSpPr txBox="1">
            <a:spLocks noChangeArrowheads="1"/>
          </p:cNvSpPr>
          <p:nvPr/>
        </p:nvSpPr>
        <p:spPr bwMode="auto">
          <a:xfrm>
            <a:off x="2413000" y="7938"/>
            <a:ext cx="27060525" cy="892175"/>
          </a:xfrm>
          <a:prstGeom prst="rect">
            <a:avLst/>
          </a:prstGeom>
          <a:noFill/>
          <a:ln w="9525" algn="ctr">
            <a:noFill/>
            <a:miter lim="800000"/>
            <a:headEnd/>
            <a:tailEnd/>
          </a:ln>
        </p:spPr>
        <p:txBody>
          <a:bodyPr lIns="0">
            <a:spAutoFit/>
          </a:bodyPr>
          <a:lstStyle/>
          <a:p>
            <a:pPr algn="r" defTabSz="4081463">
              <a:defRPr/>
            </a:pPr>
            <a:endParaRPr lang="fr-FR" sz="2400" i="1" dirty="0">
              <a:solidFill>
                <a:srgbClr val="0000FF"/>
              </a:solidFill>
            </a:endParaRPr>
          </a:p>
          <a:p>
            <a:pPr algn="ctr" defTabSz="4081463">
              <a:defRPr/>
            </a:pPr>
            <a:r>
              <a:rPr lang="en-US" sz="2800" i="1" dirty="0" err="1">
                <a:solidFill>
                  <a:srgbClr val="CC3300"/>
                </a:solidFill>
              </a:rPr>
              <a:t>Université</a:t>
            </a:r>
            <a:r>
              <a:rPr lang="en-US" sz="2800" i="1" dirty="0">
                <a:solidFill>
                  <a:srgbClr val="CC3300"/>
                </a:solidFill>
              </a:rPr>
              <a:t> </a:t>
            </a:r>
            <a:r>
              <a:rPr lang="en-US" sz="2800" i="1" dirty="0" err="1">
                <a:solidFill>
                  <a:srgbClr val="CC3300"/>
                </a:solidFill>
              </a:rPr>
              <a:t>Kasdi</a:t>
            </a:r>
            <a:r>
              <a:rPr lang="en-US" sz="2800" i="1" dirty="0">
                <a:solidFill>
                  <a:srgbClr val="CC3300"/>
                </a:solidFill>
              </a:rPr>
              <a:t> </a:t>
            </a:r>
            <a:r>
              <a:rPr lang="en-US" sz="2800" i="1" dirty="0" err="1">
                <a:solidFill>
                  <a:srgbClr val="CC3300"/>
                </a:solidFill>
              </a:rPr>
              <a:t>Merbah</a:t>
            </a:r>
            <a:r>
              <a:rPr lang="en-US" sz="2800" i="1" dirty="0">
                <a:solidFill>
                  <a:srgbClr val="CC3300"/>
                </a:solidFill>
              </a:rPr>
              <a:t>, </a:t>
            </a:r>
            <a:r>
              <a:rPr lang="en-US" sz="2800" i="1" dirty="0" err="1">
                <a:solidFill>
                  <a:srgbClr val="CC3300"/>
                </a:solidFill>
              </a:rPr>
              <a:t>Ouargla</a:t>
            </a:r>
            <a:r>
              <a:rPr lang="en-US" sz="2800" i="1" dirty="0">
                <a:solidFill>
                  <a:srgbClr val="CC3300"/>
                </a:solidFill>
              </a:rPr>
              <a:t>				</a:t>
            </a:r>
            <a:r>
              <a:rPr lang="fr-FR" sz="2800" i="1" spc="100" dirty="0">
                <a:solidFill>
                  <a:srgbClr val="CC3300"/>
                </a:solidFill>
                <a:latin typeface="Times New Roman" pitchFamily="18" charset="0"/>
                <a:cs typeface="Times New Roman" pitchFamily="18" charset="0"/>
              </a:rPr>
              <a:t> </a:t>
            </a:r>
            <a:r>
              <a:rPr lang="fr-FR" sz="2800" i="1" spc="100" dirty="0" err="1">
                <a:solidFill>
                  <a:srgbClr val="CC3300"/>
                </a:solidFill>
                <a:latin typeface="Times New Roman" pitchFamily="18" charset="0"/>
                <a:cs typeface="Times New Roman" pitchFamily="18" charset="0"/>
              </a:rPr>
              <a:t>Masterial</a:t>
            </a:r>
            <a:r>
              <a:rPr lang="fr-FR" sz="2800" i="1" spc="100" dirty="0">
                <a:solidFill>
                  <a:srgbClr val="CC3300"/>
                </a:solidFill>
                <a:latin typeface="Times New Roman" pitchFamily="18" charset="0"/>
                <a:cs typeface="Times New Roman" pitchFamily="18" charset="0"/>
              </a:rPr>
              <a:t> 01-02-03-04-05 2015</a:t>
            </a:r>
            <a:endParaRPr lang="fr-FR" sz="2800" i="1" dirty="0">
              <a:solidFill>
                <a:srgbClr val="CC3300"/>
              </a:solidFill>
            </a:endParaRPr>
          </a:p>
        </p:txBody>
      </p:sp>
      <p:sp>
        <p:nvSpPr>
          <p:cNvPr id="2055" name="Text Box 1135"/>
          <p:cNvSpPr txBox="1">
            <a:spLocks noChangeArrowheads="1"/>
          </p:cNvSpPr>
          <p:nvPr/>
        </p:nvSpPr>
        <p:spPr bwMode="auto">
          <a:xfrm>
            <a:off x="1476375" y="1851025"/>
            <a:ext cx="1584325" cy="1433513"/>
          </a:xfrm>
          <a:prstGeom prst="rect">
            <a:avLst/>
          </a:prstGeom>
          <a:noFill/>
          <a:ln w="9525" algn="ctr">
            <a:noFill/>
            <a:miter lim="800000"/>
            <a:headEnd/>
            <a:tailEnd/>
          </a:ln>
        </p:spPr>
        <p:txBody>
          <a:bodyPr>
            <a:spAutoFit/>
          </a:bodyPr>
          <a:lstStyle/>
          <a:p>
            <a:pPr algn="ctr" defTabSz="4081463">
              <a:spcBef>
                <a:spcPct val="50000"/>
              </a:spcBef>
            </a:pPr>
            <a:endParaRPr lang="en-US"/>
          </a:p>
        </p:txBody>
      </p:sp>
      <p:sp>
        <p:nvSpPr>
          <p:cNvPr id="2056" name="Line 1137"/>
          <p:cNvSpPr>
            <a:spLocks noChangeShapeType="1"/>
          </p:cNvSpPr>
          <p:nvPr/>
        </p:nvSpPr>
        <p:spPr bwMode="auto">
          <a:xfrm flipH="1">
            <a:off x="1044575" y="1635125"/>
            <a:ext cx="27974925" cy="0"/>
          </a:xfrm>
          <a:prstGeom prst="line">
            <a:avLst/>
          </a:prstGeom>
          <a:ln>
            <a:solidFill>
              <a:srgbClr val="10C7DA"/>
            </a:solidFill>
            <a:headEnd/>
            <a:tailEnd/>
          </a:ln>
        </p:spPr>
        <p:style>
          <a:lnRef idx="3">
            <a:schemeClr val="accent4"/>
          </a:lnRef>
          <a:fillRef idx="0">
            <a:schemeClr val="accent4"/>
          </a:fillRef>
          <a:effectRef idx="2">
            <a:schemeClr val="accent4"/>
          </a:effectRef>
          <a:fontRef idx="minor">
            <a:schemeClr val="tx1"/>
          </a:fontRef>
        </p:style>
        <p:txBody>
          <a:bodyPr/>
          <a:lstStyle/>
          <a:p>
            <a:pPr algn="ctr">
              <a:defRPr/>
            </a:pPr>
            <a:endParaRPr lang="fr-FR"/>
          </a:p>
        </p:txBody>
      </p:sp>
      <p:sp>
        <p:nvSpPr>
          <p:cNvPr id="2057" name="Rectangle 1138"/>
          <p:cNvSpPr>
            <a:spLocks noChangeArrowheads="1"/>
          </p:cNvSpPr>
          <p:nvPr/>
        </p:nvSpPr>
        <p:spPr bwMode="auto">
          <a:xfrm>
            <a:off x="1084263" y="8882063"/>
            <a:ext cx="28011437" cy="5632450"/>
          </a:xfrm>
          <a:prstGeom prst="rect">
            <a:avLst/>
          </a:prstGeom>
          <a:gradFill rotWithShape="1">
            <a:gsLst>
              <a:gs pos="0">
                <a:srgbClr val="10C7DA"/>
              </a:gs>
              <a:gs pos="100000">
                <a:schemeClr val="bg1"/>
              </a:gs>
            </a:gsLst>
            <a:lin ang="2700000" scaled="1"/>
          </a:gradFill>
          <a:ln w="9525" algn="ctr">
            <a:noFill/>
            <a:miter lim="800000"/>
            <a:headEnd/>
            <a:tailEnd/>
          </a:ln>
        </p:spPr>
        <p:txBody>
          <a:bodyPr anchor="ctr">
            <a:spAutoFit/>
          </a:bodyPr>
          <a:lstStyle/>
          <a:p>
            <a:pPr>
              <a:defRPr/>
            </a:pPr>
            <a:r>
              <a:rPr lang="fr-FR" altLang="zh-CN" sz="3600" b="1" i="1" dirty="0">
                <a:latin typeface="Times New Roman" pitchFamily="18" charset="0"/>
                <a:ea typeface="SimSun" pitchFamily="2" charset="-122"/>
              </a:rPr>
              <a:t>RÉSUMÉ </a:t>
            </a:r>
            <a:r>
              <a:rPr lang="fr-FR" sz="3600" b="1" dirty="0">
                <a:latin typeface="Times New Roman" pitchFamily="18" charset="0"/>
                <a:cs typeface="Times New Roman" pitchFamily="18" charset="0"/>
              </a:rPr>
              <a:t>:</a:t>
            </a:r>
          </a:p>
          <a:p>
            <a:pPr>
              <a:defRPr/>
            </a:pPr>
            <a:r>
              <a:rPr lang="fr-FR" sz="3600" dirty="0"/>
              <a:t> </a:t>
            </a:r>
          </a:p>
          <a:p>
            <a:pPr indent="457200" algn="just">
              <a:defRPr/>
            </a:pPr>
            <a:r>
              <a:rPr lang="fr-FR" sz="3600" spc="100" dirty="0">
                <a:latin typeface="Times New Roman" pitchFamily="18" charset="0"/>
                <a:cs typeface="Times New Roman" pitchFamily="18" charset="0"/>
              </a:rPr>
              <a:t>La ville de Ghardaïa a bénéficié d'une station d'épuration pour traiter les eaux usées par voie biologique (lagunage naturel) afin d'atteindre certains objectifs, notamment : supprimer les nuisances en zones urbanisées, protéger le milieu récepteur et la nappe phréatique, et rendre possible la réutilisation des eaux usées épurées à des fins d'irrigation.</a:t>
            </a:r>
          </a:p>
          <a:p>
            <a:pPr indent="457200" algn="just">
              <a:defRPr/>
            </a:pPr>
            <a:r>
              <a:rPr lang="fr-FR" sz="3600" spc="100" dirty="0">
                <a:latin typeface="Times New Roman" pitchFamily="18" charset="0"/>
                <a:cs typeface="Times New Roman" pitchFamily="18" charset="0"/>
              </a:rPr>
              <a:t>Pour ce faire, nous suivons l'évolution des analyses physico-chimiques et bactériologiques des eaux usées avant et après traitement dans le laboratoire de la STEP , pour étudier l'efficacité du traitement biologique dans la réduction de la pollution par les eaux usées, et ensuite comparer les résultats des analyses physicochimiques et bactériologiques sur les eaux traitées aux normes fixées par l'OMS et celles du MRE dans le domaine de l'irrigation par les eaux épurées.</a:t>
            </a:r>
          </a:p>
          <a:p>
            <a:pPr algn="just">
              <a:defRPr/>
            </a:pPr>
            <a:r>
              <a:rPr lang="fr-FR" sz="3600" b="1" dirty="0">
                <a:latin typeface="Times New Roman" pitchFamily="18" charset="0"/>
                <a:cs typeface="Times New Roman" pitchFamily="18" charset="0"/>
              </a:rPr>
              <a:t>Mots-clés : </a:t>
            </a:r>
            <a:r>
              <a:rPr lang="fr-FR" sz="3600" dirty="0">
                <a:latin typeface="Times New Roman" pitchFamily="18" charset="0"/>
                <a:cs typeface="Times New Roman" pitchFamily="18" charset="0"/>
              </a:rPr>
              <a:t>pollution, station d'épuration, irrigation.</a:t>
            </a:r>
          </a:p>
        </p:txBody>
      </p:sp>
      <p:sp>
        <p:nvSpPr>
          <p:cNvPr id="2058" name="Line 1140"/>
          <p:cNvSpPr>
            <a:spLocks noChangeShapeType="1"/>
          </p:cNvSpPr>
          <p:nvPr/>
        </p:nvSpPr>
        <p:spPr bwMode="auto">
          <a:xfrm>
            <a:off x="1370013" y="7215188"/>
            <a:ext cx="27217687" cy="71437"/>
          </a:xfrm>
          <a:prstGeom prst="line">
            <a:avLst/>
          </a:prstGeom>
          <a:ln>
            <a:solidFill>
              <a:srgbClr val="10C7DA"/>
            </a:solidFill>
            <a:headEnd/>
            <a:tailEnd/>
          </a:ln>
        </p:spPr>
        <p:style>
          <a:lnRef idx="3">
            <a:schemeClr val="accent1"/>
          </a:lnRef>
          <a:fillRef idx="0">
            <a:schemeClr val="accent1"/>
          </a:fillRef>
          <a:effectRef idx="2">
            <a:schemeClr val="accent1"/>
          </a:effectRef>
          <a:fontRef idx="minor">
            <a:schemeClr val="tx1"/>
          </a:fontRef>
        </p:style>
        <p:txBody>
          <a:bodyPr/>
          <a:lstStyle/>
          <a:p>
            <a:pPr algn="ctr">
              <a:defRPr/>
            </a:pPr>
            <a:endParaRPr lang="fr-FR"/>
          </a:p>
        </p:txBody>
      </p:sp>
      <p:sp>
        <p:nvSpPr>
          <p:cNvPr id="2059" name="Rectangle 1143"/>
          <p:cNvSpPr>
            <a:spLocks noChangeArrowheads="1"/>
          </p:cNvSpPr>
          <p:nvPr/>
        </p:nvSpPr>
        <p:spPr bwMode="auto">
          <a:xfrm>
            <a:off x="655638" y="15359063"/>
            <a:ext cx="13033375" cy="13435012"/>
          </a:xfrm>
          <a:prstGeom prst="rect">
            <a:avLst/>
          </a:prstGeom>
          <a:noFill/>
          <a:ln w="9525" algn="ctr">
            <a:noFill/>
            <a:miter lim="800000"/>
            <a:headEnd/>
            <a:tailEnd/>
          </a:ln>
        </p:spPr>
        <p:txBody>
          <a:bodyPr>
            <a:spAutoFit/>
          </a:bodyPr>
          <a:lstStyle/>
          <a:p>
            <a:pPr defTabSz="4081463">
              <a:spcAft>
                <a:spcPct val="25000"/>
              </a:spcAft>
              <a:defRPr/>
            </a:pPr>
            <a:r>
              <a:rPr lang="fr-FR" sz="4000" b="1" dirty="0">
                <a:solidFill>
                  <a:srgbClr val="CC3300"/>
                </a:solidFill>
                <a:latin typeface="Times New Roman" pitchFamily="18" charset="0"/>
              </a:rPr>
              <a:t>1.INTRODUCTION</a:t>
            </a:r>
          </a:p>
          <a:p>
            <a:pPr defTabSz="4081463">
              <a:spcAft>
                <a:spcPct val="25000"/>
              </a:spcAft>
              <a:defRPr/>
            </a:pPr>
            <a:endParaRPr lang="fr-FR" sz="2000" b="1" dirty="0">
              <a:solidFill>
                <a:srgbClr val="CC3300"/>
              </a:solidFill>
              <a:latin typeface="Times New Roman" pitchFamily="18" charset="0"/>
            </a:endParaRPr>
          </a:p>
          <a:p>
            <a:pPr indent="457200" algn="just" defTabSz="4081463">
              <a:defRPr/>
            </a:pPr>
            <a:r>
              <a:rPr lang="fr-FR" sz="3600" spc="100" dirty="0">
                <a:latin typeface="Times New Roman" pitchFamily="18" charset="0"/>
                <a:cs typeface="Times New Roman" pitchFamily="18" charset="0"/>
              </a:rPr>
              <a:t>L’eau usée est l’eau qui a été utilisée et qui doit être traité avant d’être réintroduite vers d’autres sources d’eaux pour qu’ils ne causent pas de pollution de ces autres sources. Les eaux usées proviennent de plusieurs sources. Tout ce que vous évacuez en tirant la chasse d’eau et lorsque vous utilisez vos éviers est considérer comme de l’eau usée.</a:t>
            </a:r>
          </a:p>
          <a:p>
            <a:pPr indent="457200" algn="just" defTabSz="4081463">
              <a:defRPr/>
            </a:pPr>
            <a:r>
              <a:rPr lang="fr-FR" sz="3600" spc="100" dirty="0">
                <a:latin typeface="Times New Roman" pitchFamily="18" charset="0"/>
                <a:cs typeface="Times New Roman" pitchFamily="18" charset="0"/>
              </a:rPr>
              <a:t>Après leur passage en station d’épuration, au lieu d’être rejetées dans les eaux superficielles des cours d’eau, plans d’eau ou littorales, les eaux usées peuvent faire l’objet d’une épuration supplémentaire et être réutilisées notamment pour des usages agricoles. Cette réutilisation permet d’une part de mobiliser une ressource en eau supplémentaire et d’autre part de protéger les eaux réceptrices accueillant les eaux usées traitées.</a:t>
            </a:r>
          </a:p>
          <a:p>
            <a:pPr indent="457200" algn="just" defTabSz="4081463">
              <a:defRPr/>
            </a:pPr>
            <a:r>
              <a:rPr lang="fr-FR" sz="3600" spc="100" dirty="0">
                <a:latin typeface="Times New Roman" pitchFamily="18" charset="0"/>
                <a:cs typeface="Times New Roman" pitchFamily="18" charset="0"/>
              </a:rPr>
              <a:t>Dans ce mémoire nous nous sommes intéressés à un cas précis et particulier, qui est le suivi de la qualité physico-chimique et bactériologique des eaux usées avant et après leur traitement par lagunage naturel, de la station d'épuration de Ghardaïa.</a:t>
            </a:r>
          </a:p>
          <a:p>
            <a:pPr indent="457200" algn="just" defTabSz="4081463">
              <a:defRPr/>
            </a:pPr>
            <a:r>
              <a:rPr lang="fr-FR" sz="3600" spc="100" dirty="0">
                <a:latin typeface="Times New Roman" pitchFamily="18" charset="0"/>
                <a:cs typeface="Times New Roman" pitchFamily="18" charset="0"/>
              </a:rPr>
              <a:t> est-ce que cette eau réutilisable pour l'irrigation</a:t>
            </a:r>
            <a:r>
              <a:rPr lang="en-US" sz="3600" spc="100" dirty="0">
                <a:latin typeface="Times New Roman" pitchFamily="18" charset="0"/>
                <a:cs typeface="Times New Roman" pitchFamily="18" charset="0"/>
              </a:rPr>
              <a:t>?</a:t>
            </a:r>
          </a:p>
          <a:p>
            <a:pPr indent="457200" algn="just" defTabSz="4081463">
              <a:defRPr/>
            </a:pPr>
            <a:r>
              <a:rPr lang="fr-FR" sz="3600" spc="100" dirty="0">
                <a:latin typeface="Times New Roman" pitchFamily="18" charset="0"/>
                <a:cs typeface="Times New Roman" pitchFamily="18" charset="0"/>
              </a:rPr>
              <a:t>Quel’ est le meilleur système d'irrigation pour la région</a:t>
            </a:r>
            <a:r>
              <a:rPr lang="en-US" sz="3600" spc="100" dirty="0">
                <a:latin typeface="Times New Roman" pitchFamily="18" charset="0"/>
                <a:cs typeface="Times New Roman" pitchFamily="18" charset="0"/>
              </a:rPr>
              <a:t>? </a:t>
            </a:r>
          </a:p>
          <a:p>
            <a:pPr indent="457200" algn="just" defTabSz="4081463">
              <a:defRPr/>
            </a:pPr>
            <a:endParaRPr lang="fr-FR" sz="3600" spc="100" dirty="0">
              <a:latin typeface="Times New Roman" pitchFamily="18" charset="0"/>
              <a:cs typeface="Times New Roman" pitchFamily="18" charset="0"/>
            </a:endParaRPr>
          </a:p>
          <a:p>
            <a:pPr algn="just" defTabSz="4081463">
              <a:defRPr/>
            </a:pPr>
            <a:endParaRPr lang="fr-FR" sz="3600" dirty="0">
              <a:latin typeface="Times New Roman" pitchFamily="18" charset="0"/>
              <a:cs typeface="Times New Roman" pitchFamily="18" charset="0"/>
            </a:endParaRPr>
          </a:p>
          <a:p>
            <a:pPr algn="just" defTabSz="4081463">
              <a:defRPr/>
            </a:pPr>
            <a:endParaRPr lang="fr-FR" sz="3600" dirty="0">
              <a:latin typeface="Times New Roman" pitchFamily="18" charset="0"/>
              <a:cs typeface="Times New Roman" pitchFamily="18" charset="0"/>
            </a:endParaRPr>
          </a:p>
        </p:txBody>
      </p:sp>
      <p:sp>
        <p:nvSpPr>
          <p:cNvPr id="2060" name="Rectangle 1271"/>
          <p:cNvSpPr>
            <a:spLocks noChangeArrowheads="1"/>
          </p:cNvSpPr>
          <p:nvPr/>
        </p:nvSpPr>
        <p:spPr bwMode="auto">
          <a:xfrm>
            <a:off x="1370013" y="32148463"/>
            <a:ext cx="13320712" cy="641350"/>
          </a:xfrm>
          <a:prstGeom prst="rect">
            <a:avLst/>
          </a:prstGeom>
          <a:noFill/>
          <a:ln w="9525" algn="ctr">
            <a:noFill/>
            <a:miter lim="800000"/>
            <a:headEnd/>
            <a:tailEnd/>
          </a:ln>
        </p:spPr>
        <p:txBody>
          <a:bodyPr>
            <a:spAutoFit/>
          </a:bodyPr>
          <a:lstStyle/>
          <a:p>
            <a:pPr defTabSz="4081463"/>
            <a:r>
              <a:rPr lang="fr-FR" sz="3600">
                <a:latin typeface="Times New Roman" pitchFamily="18" charset="0"/>
              </a:rPr>
              <a:t> </a:t>
            </a:r>
          </a:p>
        </p:txBody>
      </p:sp>
      <p:sp>
        <p:nvSpPr>
          <p:cNvPr id="2061" name="Rectangle 1292"/>
          <p:cNvSpPr>
            <a:spLocks noChangeArrowheads="1"/>
          </p:cNvSpPr>
          <p:nvPr/>
        </p:nvSpPr>
        <p:spPr bwMode="auto">
          <a:xfrm>
            <a:off x="15086013" y="15144750"/>
            <a:ext cx="13493750" cy="944563"/>
          </a:xfrm>
          <a:prstGeom prst="rect">
            <a:avLst/>
          </a:prstGeom>
          <a:noFill/>
          <a:ln w="9525" algn="ctr">
            <a:noFill/>
            <a:miter lim="800000"/>
            <a:headEnd/>
            <a:tailEnd/>
          </a:ln>
        </p:spPr>
        <p:txBody>
          <a:bodyPr>
            <a:spAutoFit/>
          </a:bodyPr>
          <a:lstStyle/>
          <a:p>
            <a:pPr algn="just" defTabSz="4081463"/>
            <a:r>
              <a:rPr lang="fr-FR" sz="4000" b="1">
                <a:solidFill>
                  <a:srgbClr val="CC3300"/>
                </a:solidFill>
                <a:latin typeface="Times New Roman" pitchFamily="18" charset="0"/>
              </a:rPr>
              <a:t>3.</a:t>
            </a:r>
            <a:r>
              <a:rPr lang="fr-FR" sz="3600" b="1">
                <a:solidFill>
                  <a:srgbClr val="CC3300"/>
                </a:solidFill>
                <a:latin typeface="Times New Roman" pitchFamily="18" charset="0"/>
              </a:rPr>
              <a:t>AVANCÉ DES TRAVAUX </a:t>
            </a:r>
          </a:p>
          <a:p>
            <a:pPr algn="just" defTabSz="4081463">
              <a:lnSpc>
                <a:spcPct val="25000"/>
              </a:lnSpc>
            </a:pPr>
            <a:endParaRPr lang="fr-FR" sz="4000" b="1">
              <a:solidFill>
                <a:srgbClr val="CC3300"/>
              </a:solidFill>
              <a:latin typeface="Times New Roman" pitchFamily="18" charset="0"/>
            </a:endParaRPr>
          </a:p>
        </p:txBody>
      </p:sp>
      <p:sp>
        <p:nvSpPr>
          <p:cNvPr id="2062" name="Rectangle 1293"/>
          <p:cNvSpPr>
            <a:spLocks noChangeArrowheads="1"/>
          </p:cNvSpPr>
          <p:nvPr/>
        </p:nvSpPr>
        <p:spPr bwMode="auto">
          <a:xfrm>
            <a:off x="512763" y="29576713"/>
            <a:ext cx="13573125" cy="10895012"/>
          </a:xfrm>
          <a:prstGeom prst="rect">
            <a:avLst/>
          </a:prstGeom>
          <a:noFill/>
          <a:ln w="9525" algn="ctr">
            <a:noFill/>
            <a:miter lim="800000"/>
            <a:headEnd/>
            <a:tailEnd/>
          </a:ln>
        </p:spPr>
        <p:txBody>
          <a:bodyPr>
            <a:spAutoFit/>
          </a:bodyPr>
          <a:lstStyle/>
          <a:p>
            <a:pPr>
              <a:defRPr/>
            </a:pPr>
            <a:r>
              <a:rPr lang="fr-FR" sz="3600" b="1" dirty="0">
                <a:solidFill>
                  <a:srgbClr val="CC3300"/>
                </a:solidFill>
                <a:latin typeface="Times New Roman" pitchFamily="18" charset="0"/>
              </a:rPr>
              <a:t>2.PLAN DE TRAVAIL </a:t>
            </a:r>
          </a:p>
          <a:p>
            <a:pPr>
              <a:defRPr/>
            </a:pPr>
            <a:r>
              <a:rPr lang="fr-FR" sz="3600" b="1" dirty="0">
                <a:solidFill>
                  <a:srgbClr val="CC3300"/>
                </a:solidFill>
                <a:latin typeface="Times New Roman" pitchFamily="18" charset="0"/>
              </a:rPr>
              <a:t> </a:t>
            </a:r>
          </a:p>
          <a:p>
            <a:pPr>
              <a:lnSpc>
                <a:spcPct val="150000"/>
              </a:lnSpc>
              <a:defRPr/>
            </a:pPr>
            <a:r>
              <a:rPr lang="fr-FR" sz="3600" b="1" spc="100" dirty="0">
                <a:latin typeface="Times New Roman" pitchFamily="18" charset="0"/>
              </a:rPr>
              <a:t>INTRODUCTION GÉNÉRALE</a:t>
            </a:r>
          </a:p>
          <a:p>
            <a:pPr>
              <a:lnSpc>
                <a:spcPct val="150000"/>
              </a:lnSpc>
              <a:defRPr/>
            </a:pPr>
            <a:r>
              <a:rPr lang="fr-FR" sz="3600" b="1" spc="100" dirty="0">
                <a:latin typeface="Times New Roman" pitchFamily="18" charset="0"/>
              </a:rPr>
              <a:t>CHAPITRE 01: </a:t>
            </a:r>
            <a:r>
              <a:rPr lang="fr-FR" sz="3600" spc="100" dirty="0">
                <a:latin typeface="Times New Roman" pitchFamily="18" charset="0"/>
              </a:rPr>
              <a:t>Donnée de base sur la ville de Ghardaïa .</a:t>
            </a:r>
          </a:p>
          <a:p>
            <a:pPr>
              <a:lnSpc>
                <a:spcPct val="150000"/>
              </a:lnSpc>
              <a:defRPr/>
            </a:pPr>
            <a:r>
              <a:rPr lang="fr-FR" sz="3600" b="1" spc="100" dirty="0">
                <a:latin typeface="Times New Roman" pitchFamily="18" charset="0"/>
              </a:rPr>
              <a:t>CHAPITRE 02: </a:t>
            </a:r>
            <a:r>
              <a:rPr lang="fr-FR" sz="3600" spc="100" dirty="0">
                <a:latin typeface="Times New Roman" pitchFamily="18" charset="0"/>
              </a:rPr>
              <a:t>Diagnostic de la STEP existe .</a:t>
            </a:r>
          </a:p>
          <a:p>
            <a:pPr>
              <a:lnSpc>
                <a:spcPct val="150000"/>
              </a:lnSpc>
              <a:defRPr/>
            </a:pPr>
            <a:r>
              <a:rPr lang="fr-FR" sz="3600" b="1" spc="100" dirty="0">
                <a:latin typeface="Times New Roman" pitchFamily="18" charset="0"/>
              </a:rPr>
              <a:t>CHAPITRE 03: </a:t>
            </a:r>
            <a:r>
              <a:rPr lang="fr-FR" sz="3600" spc="100" dirty="0">
                <a:latin typeface="Times New Roman" pitchFamily="18" charset="0"/>
              </a:rPr>
              <a:t>Suivi de la qualité physico-chimique des eaux usées       brutes et traités .</a:t>
            </a:r>
          </a:p>
          <a:p>
            <a:pPr>
              <a:lnSpc>
                <a:spcPct val="150000"/>
              </a:lnSpc>
              <a:defRPr/>
            </a:pPr>
            <a:r>
              <a:rPr lang="fr-FR" sz="3600" b="1" spc="100" dirty="0">
                <a:latin typeface="Times New Roman" pitchFamily="18" charset="0"/>
              </a:rPr>
              <a:t>CHAPITRE 04: </a:t>
            </a:r>
            <a:r>
              <a:rPr lang="fr-FR" sz="3600" spc="100" dirty="0">
                <a:latin typeface="Times New Roman" pitchFamily="18" charset="0"/>
              </a:rPr>
              <a:t>Destination finale des eaux usées traitées. </a:t>
            </a:r>
          </a:p>
          <a:p>
            <a:pPr>
              <a:lnSpc>
                <a:spcPct val="150000"/>
              </a:lnSpc>
              <a:defRPr/>
            </a:pPr>
            <a:r>
              <a:rPr lang="fr-FR" sz="3600" b="1" spc="100" dirty="0">
                <a:latin typeface="Times New Roman" pitchFamily="18" charset="0"/>
              </a:rPr>
              <a:t>CONCLUSION GÉNÉRALE </a:t>
            </a:r>
          </a:p>
          <a:p>
            <a:pPr>
              <a:defRPr/>
            </a:pPr>
            <a:r>
              <a:rPr lang="fr-FR" sz="3600" b="1" dirty="0">
                <a:solidFill>
                  <a:srgbClr val="CC3300"/>
                </a:solidFill>
                <a:latin typeface="Times New Roman" pitchFamily="18" charset="0"/>
              </a:rPr>
              <a:t> </a:t>
            </a:r>
          </a:p>
          <a:p>
            <a:pPr algn="just">
              <a:defRPr/>
            </a:pPr>
            <a:endParaRPr lang="fr-FR" sz="3600" dirty="0"/>
          </a:p>
          <a:p>
            <a:pPr algn="just">
              <a:defRPr/>
            </a:pPr>
            <a:endParaRPr lang="fr-FR" sz="3600" dirty="0"/>
          </a:p>
          <a:p>
            <a:pPr algn="just">
              <a:defRPr/>
            </a:pPr>
            <a:endParaRPr lang="fr-FR" sz="3600" dirty="0"/>
          </a:p>
          <a:p>
            <a:pPr algn="ctr">
              <a:defRPr/>
            </a:pPr>
            <a:r>
              <a:rPr lang="fr-FR" sz="3600" dirty="0"/>
              <a:t> </a:t>
            </a:r>
          </a:p>
          <a:p>
            <a:pPr algn="ctr">
              <a:defRPr/>
            </a:pPr>
            <a:r>
              <a:rPr lang="fr-FR" sz="3600" dirty="0"/>
              <a:t> </a:t>
            </a:r>
          </a:p>
          <a:p>
            <a:pPr algn="just">
              <a:spcAft>
                <a:spcPct val="25000"/>
              </a:spcAft>
              <a:defRPr/>
            </a:pPr>
            <a:endParaRPr lang="fr-FR" sz="3600" b="1" dirty="0">
              <a:solidFill>
                <a:srgbClr val="CC3300"/>
              </a:solidFill>
              <a:latin typeface="Times New Roman" pitchFamily="18" charset="0"/>
            </a:endParaRPr>
          </a:p>
        </p:txBody>
      </p:sp>
      <p:sp>
        <p:nvSpPr>
          <p:cNvPr id="2063" name="ZoneTexte 32"/>
          <p:cNvSpPr txBox="1">
            <a:spLocks noChangeArrowheads="1"/>
          </p:cNvSpPr>
          <p:nvPr/>
        </p:nvSpPr>
        <p:spPr bwMode="auto">
          <a:xfrm>
            <a:off x="14585950" y="19788188"/>
            <a:ext cx="14001750" cy="6186487"/>
          </a:xfrm>
          <a:prstGeom prst="rect">
            <a:avLst/>
          </a:prstGeom>
          <a:noFill/>
          <a:ln w="9525">
            <a:noFill/>
            <a:miter lim="800000"/>
            <a:headEnd/>
            <a:tailEnd/>
          </a:ln>
        </p:spPr>
        <p:txBody>
          <a:bodyPr>
            <a:spAutoFit/>
          </a:bodyPr>
          <a:lstStyle/>
          <a:p>
            <a:pPr>
              <a:defRPr/>
            </a:pPr>
            <a:r>
              <a:rPr lang="fr-FR" sz="3600" b="1" dirty="0">
                <a:solidFill>
                  <a:srgbClr val="CC3300"/>
                </a:solidFill>
                <a:latin typeface="Times New Roman" pitchFamily="18" charset="0"/>
                <a:cs typeface="Times New Roman" pitchFamily="18" charset="0"/>
              </a:rPr>
              <a:t>4. RECOMMANDATIONS</a:t>
            </a:r>
          </a:p>
          <a:p>
            <a:pPr>
              <a:defRPr/>
            </a:pPr>
            <a:endParaRPr lang="fr-FR" sz="3600" b="1" dirty="0">
              <a:solidFill>
                <a:srgbClr val="CC3300"/>
              </a:solidFill>
              <a:latin typeface="Times New Roman" pitchFamily="18" charset="0"/>
              <a:cs typeface="Times New Roman" pitchFamily="18" charset="0"/>
            </a:endParaRPr>
          </a:p>
          <a:p>
            <a:pPr indent="457200" algn="just">
              <a:lnSpc>
                <a:spcPct val="150000"/>
              </a:lnSpc>
              <a:defRPr/>
            </a:pPr>
            <a:r>
              <a:rPr lang="fr-FR" sz="3600" dirty="0">
                <a:latin typeface="Times New Roman" pitchFamily="18" charset="0"/>
                <a:cs typeface="Times New Roman" pitchFamily="18" charset="0"/>
              </a:rPr>
              <a:t> </a:t>
            </a:r>
            <a:r>
              <a:rPr lang="fr-FR" sz="3600" spc="100" dirty="0">
                <a:latin typeface="Times New Roman" pitchFamily="18" charset="0"/>
                <a:cs typeface="Times New Roman" pitchFamily="18" charset="0"/>
              </a:rPr>
              <a:t>après de faire les analyse des eaux usées brutes et traitées de la station  d’épuration de la ville de Ghardaïa et la comparaison avec les normes de rejet et de réutilisation  pour l’irrigation ; On va choisir  un système efficace et économie. </a:t>
            </a:r>
          </a:p>
          <a:p>
            <a:pPr algn="just">
              <a:defRPr/>
            </a:pPr>
            <a:endParaRPr lang="fr-FR" sz="3600" dirty="0">
              <a:latin typeface="Times New Roman" pitchFamily="18" charset="0"/>
              <a:cs typeface="Times New Roman" pitchFamily="18" charset="0"/>
            </a:endParaRPr>
          </a:p>
          <a:p>
            <a:pPr algn="just">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p:txBody>
      </p:sp>
      <p:sp>
        <p:nvSpPr>
          <p:cNvPr id="2065" name="Rectangle 26"/>
          <p:cNvSpPr>
            <a:spLocks noChangeArrowheads="1"/>
          </p:cNvSpPr>
          <p:nvPr/>
        </p:nvSpPr>
        <p:spPr bwMode="auto">
          <a:xfrm>
            <a:off x="14871700" y="16216313"/>
            <a:ext cx="13203238" cy="823912"/>
          </a:xfrm>
          <a:prstGeom prst="rect">
            <a:avLst/>
          </a:prstGeom>
          <a:noFill/>
          <a:ln w="9525">
            <a:noFill/>
            <a:miter lim="800000"/>
            <a:headEnd/>
            <a:tailEnd/>
          </a:ln>
        </p:spPr>
        <p:txBody>
          <a:bodyPr>
            <a:spAutoFit/>
          </a:bodyPr>
          <a:lstStyle/>
          <a:p>
            <a:pPr indent="457200" algn="just">
              <a:lnSpc>
                <a:spcPct val="150000"/>
              </a:lnSpc>
              <a:defRPr/>
            </a:pPr>
            <a:r>
              <a:rPr lang="fr-FR" sz="3600" spc="100" dirty="0">
                <a:latin typeface="Times New Roman" pitchFamily="18" charset="0"/>
                <a:cs typeface="Times New Roman" pitchFamily="18" charset="0"/>
              </a:rPr>
              <a:t>Introduction générale et chapitre 01 sont effectués.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2223</TotalTime>
  <Words>341</Words>
  <Application>Microsoft Office PowerPoint</Application>
  <PresentationFormat>Personnalisé</PresentationFormat>
  <Paragraphs>43</Paragraphs>
  <Slides>1</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vt:i4>
      </vt:variant>
    </vt:vector>
  </HeadingPairs>
  <TitlesOfParts>
    <vt:vector size="5" baseType="lpstr">
      <vt:lpstr>Arial</vt:lpstr>
      <vt:lpstr>Times New Roman</vt:lpstr>
      <vt:lpstr>SimSun</vt: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ms</dc:creator>
  <cp:lastModifiedBy>hp</cp:lastModifiedBy>
  <cp:revision>174</cp:revision>
  <dcterms:created xsi:type="dcterms:W3CDTF">2006-05-01T12:09:56Z</dcterms:created>
  <dcterms:modified xsi:type="dcterms:W3CDTF">2015-02-27T11:23:48Z</dcterms:modified>
</cp:coreProperties>
</file>