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Lst>
  <p:sldSz cx="6858000" cy="9144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DEE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9" d="100"/>
          <a:sy n="69" d="100"/>
        </p:scale>
        <p:origin x="-1003" y="-82"/>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4" name="Titre 13"/>
          <p:cNvSpPr>
            <a:spLocks noGrp="1"/>
          </p:cNvSpPr>
          <p:nvPr>
            <p:ph type="ctrTitle"/>
          </p:nvPr>
        </p:nvSpPr>
        <p:spPr>
          <a:xfrm>
            <a:off x="1074420" y="479864"/>
            <a:ext cx="5554980" cy="1962912"/>
          </a:xfrm>
        </p:spPr>
        <p:txBody>
          <a:bodyPr anchor="b"/>
          <a:lstStyle>
            <a:lvl1pPr algn="l">
              <a:defRPr/>
            </a:lvl1pPr>
            <a:extLst/>
          </a:lstStyle>
          <a:p>
            <a:r>
              <a:rPr kumimoji="0" lang="fr-FR" smtClean="0"/>
              <a:t>Cliquez pour modifier le style du titre</a:t>
            </a:r>
            <a:endParaRPr kumimoji="0" lang="en-US"/>
          </a:p>
        </p:txBody>
      </p:sp>
      <p:sp>
        <p:nvSpPr>
          <p:cNvPr id="22" name="Sous-titre 21"/>
          <p:cNvSpPr>
            <a:spLocks noGrp="1"/>
          </p:cNvSpPr>
          <p:nvPr>
            <p:ph type="subTitle" idx="1"/>
          </p:nvPr>
        </p:nvSpPr>
        <p:spPr>
          <a:xfrm>
            <a:off x="1074420" y="2466752"/>
            <a:ext cx="5554980" cy="23368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7" name="Espace réservé de la date 6"/>
          <p:cNvSpPr>
            <a:spLocks noGrp="1"/>
          </p:cNvSpPr>
          <p:nvPr>
            <p:ph type="dt" sz="half" idx="10"/>
          </p:nvPr>
        </p:nvSpPr>
        <p:spPr/>
        <p:txBody>
          <a:bodyPr/>
          <a:lstStyle>
            <a:extLst/>
          </a:lstStyle>
          <a:p>
            <a:fld id="{5240357C-4252-4587-9F6F-B78D06D0B1CA}" type="datetimeFigureOut">
              <a:rPr lang="fr-FR" smtClean="0"/>
              <a:pPr/>
              <a:t>02/03/2015</a:t>
            </a:fld>
            <a:endParaRPr lang="fr-FR"/>
          </a:p>
        </p:txBody>
      </p:sp>
      <p:sp>
        <p:nvSpPr>
          <p:cNvPr id="20" name="Espace réservé du pied de page 19"/>
          <p:cNvSpPr>
            <a:spLocks noGrp="1"/>
          </p:cNvSpPr>
          <p:nvPr>
            <p:ph type="ftr" sz="quarter" idx="11"/>
          </p:nvPr>
        </p:nvSpPr>
        <p:spPr/>
        <p:txBody>
          <a:bodyPr/>
          <a:lstStyle>
            <a:extLst/>
          </a:lstStyle>
          <a:p>
            <a:endParaRPr lang="fr-FR"/>
          </a:p>
        </p:txBody>
      </p:sp>
      <p:sp>
        <p:nvSpPr>
          <p:cNvPr id="10" name="Espace réservé du numéro de diapositive 9"/>
          <p:cNvSpPr>
            <a:spLocks noGrp="1"/>
          </p:cNvSpPr>
          <p:nvPr>
            <p:ph type="sldNum" sz="quarter" idx="12"/>
          </p:nvPr>
        </p:nvSpPr>
        <p:spPr/>
        <p:txBody>
          <a:bodyPr/>
          <a:lstStyle>
            <a:extLst/>
          </a:lstStyle>
          <a:p>
            <a:fld id="{C336BB93-AD3C-4DFA-8A98-11F11E424DB3}" type="slidenum">
              <a:rPr lang="fr-FR" smtClean="0"/>
              <a:pPr/>
              <a:t>‹N°›</a:t>
            </a:fld>
            <a:endParaRPr lang="fr-FR"/>
          </a:p>
        </p:txBody>
      </p:sp>
      <p:sp>
        <p:nvSpPr>
          <p:cNvPr id="8" name="Ellipse 7"/>
          <p:cNvSpPr/>
          <p:nvPr/>
        </p:nvSpPr>
        <p:spPr>
          <a:xfrm>
            <a:off x="691075" y="1885069"/>
            <a:ext cx="157734" cy="280416"/>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lipse 8"/>
          <p:cNvSpPr/>
          <p:nvPr/>
        </p:nvSpPr>
        <p:spPr>
          <a:xfrm>
            <a:off x="867882" y="1793355"/>
            <a:ext cx="48006" cy="85344"/>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5240357C-4252-4587-9F6F-B78D06D0B1CA}" type="datetimeFigureOut">
              <a:rPr lang="fr-FR" smtClean="0"/>
              <a:pPr/>
              <a:t>02/03/2015</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C336BB93-AD3C-4DFA-8A98-11F11E424DB3}"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5143500" y="366186"/>
            <a:ext cx="1371600" cy="7802033"/>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857250" y="366188"/>
            <a:ext cx="4171950" cy="7802033"/>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5240357C-4252-4587-9F6F-B78D06D0B1CA}" type="datetimeFigureOut">
              <a:rPr lang="fr-FR" smtClean="0"/>
              <a:pPr/>
              <a:t>02/03/2015</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C336BB93-AD3C-4DFA-8A98-11F11E424DB3}"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5240357C-4252-4587-9F6F-B78D06D0B1CA}" type="datetimeFigureOut">
              <a:rPr lang="fr-FR" smtClean="0"/>
              <a:pPr/>
              <a:t>02/03/2015</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C336BB93-AD3C-4DFA-8A98-11F11E424DB3}"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7" name="Rectangle 6"/>
          <p:cNvSpPr/>
          <p:nvPr/>
        </p:nvSpPr>
        <p:spPr>
          <a:xfrm>
            <a:off x="1712168" y="-72"/>
            <a:ext cx="5143500" cy="9144072"/>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1933794" y="3467100"/>
            <a:ext cx="4800600" cy="3048000"/>
          </a:xfrm>
        </p:spPr>
        <p:txBody>
          <a:bodyPr anchor="t"/>
          <a:lstStyle>
            <a:lvl1pPr algn="l">
              <a:lnSpc>
                <a:spcPts val="4500"/>
              </a:lnSpc>
              <a:buNone/>
              <a:defRPr sz="4000" b="1" cap="all"/>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933794" y="1422400"/>
            <a:ext cx="4800600" cy="2012949"/>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5240357C-4252-4587-9F6F-B78D06D0B1CA}" type="datetimeFigureOut">
              <a:rPr lang="fr-FR" smtClean="0"/>
              <a:pPr/>
              <a:t>02/03/2015</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C336BB93-AD3C-4DFA-8A98-11F11E424DB3}" type="slidenum">
              <a:rPr lang="fr-FR" smtClean="0"/>
              <a:pPr/>
              <a:t>‹N°›</a:t>
            </a:fld>
            <a:endParaRPr lang="fr-FR"/>
          </a:p>
        </p:txBody>
      </p:sp>
      <p:sp>
        <p:nvSpPr>
          <p:cNvPr id="10" name="Rectangle 9"/>
          <p:cNvSpPr/>
          <p:nvPr/>
        </p:nvSpPr>
        <p:spPr bwMode="invGray">
          <a:xfrm>
            <a:off x="1714500" y="0"/>
            <a:ext cx="57150" cy="9144072"/>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lipse 7"/>
          <p:cNvSpPr/>
          <p:nvPr/>
        </p:nvSpPr>
        <p:spPr>
          <a:xfrm>
            <a:off x="1629241" y="3752875"/>
            <a:ext cx="157734" cy="280416"/>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lipse 8"/>
          <p:cNvSpPr/>
          <p:nvPr/>
        </p:nvSpPr>
        <p:spPr>
          <a:xfrm>
            <a:off x="1806048" y="3661160"/>
            <a:ext cx="48006" cy="85344"/>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076706" y="365760"/>
            <a:ext cx="5623560" cy="1524000"/>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076706" y="2032000"/>
            <a:ext cx="2743200" cy="621792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3957066" y="2032000"/>
            <a:ext cx="2743200" cy="621792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5240357C-4252-4587-9F6F-B78D06D0B1CA}" type="datetimeFigureOut">
              <a:rPr lang="fr-FR" smtClean="0"/>
              <a:pPr/>
              <a:t>02/03/2015</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C336BB93-AD3C-4DFA-8A98-11F11E424DB3}"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342900" y="6880448"/>
            <a:ext cx="6172200" cy="1524000"/>
          </a:xfrm>
        </p:spPr>
        <p:txBody>
          <a:bodyPr anchor="ctr"/>
          <a:lstStyle>
            <a:lvl1pPr algn="ctr">
              <a:defRPr sz="4500" b="1" cap="none" baseline="0"/>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42900" y="437704"/>
            <a:ext cx="3017520" cy="85344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3497580" y="437704"/>
            <a:ext cx="3017520" cy="85344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342900" y="1292448"/>
            <a:ext cx="3017520" cy="54864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3497580" y="1292448"/>
            <a:ext cx="3017520" cy="54864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5240357C-4252-4587-9F6F-B78D06D0B1CA}" type="datetimeFigureOut">
              <a:rPr lang="fr-FR" smtClean="0"/>
              <a:pPr/>
              <a:t>02/03/2015</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C336BB93-AD3C-4DFA-8A98-11F11E424DB3}"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076706" y="365760"/>
            <a:ext cx="5623560" cy="1524000"/>
          </a:xfrm>
        </p:spPr>
        <p:txBody>
          <a:bodyPr anchor="ctr"/>
          <a:lstStyle>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extLst/>
          </a:lstStyle>
          <a:p>
            <a:fld id="{5240357C-4252-4587-9F6F-B78D06D0B1CA}" type="datetimeFigureOut">
              <a:rPr lang="fr-FR" smtClean="0"/>
              <a:pPr/>
              <a:t>02/03/2015</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C336BB93-AD3C-4DFA-8A98-11F11E424DB3}"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5" name="Rectangle 4"/>
          <p:cNvSpPr/>
          <p:nvPr/>
        </p:nvSpPr>
        <p:spPr>
          <a:xfrm>
            <a:off x="761238" y="0"/>
            <a:ext cx="6096762" cy="9144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Espace réservé de la date 1"/>
          <p:cNvSpPr>
            <a:spLocks noGrp="1"/>
          </p:cNvSpPr>
          <p:nvPr>
            <p:ph type="dt" sz="half" idx="10"/>
          </p:nvPr>
        </p:nvSpPr>
        <p:spPr/>
        <p:txBody>
          <a:bodyPr/>
          <a:lstStyle>
            <a:extLst/>
          </a:lstStyle>
          <a:p>
            <a:fld id="{5240357C-4252-4587-9F6F-B78D06D0B1CA}" type="datetimeFigureOut">
              <a:rPr lang="fr-FR" smtClean="0"/>
              <a:pPr/>
              <a:t>02/03/2015</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C336BB93-AD3C-4DFA-8A98-11F11E424DB3}" type="slidenum">
              <a:rPr lang="fr-FR" smtClean="0"/>
              <a:pPr/>
              <a:t>‹N°›</a:t>
            </a:fld>
            <a:endParaRPr lang="fr-FR"/>
          </a:p>
        </p:txBody>
      </p:sp>
      <p:sp>
        <p:nvSpPr>
          <p:cNvPr id="6" name="Rectangle 5"/>
          <p:cNvSpPr/>
          <p:nvPr/>
        </p:nvSpPr>
        <p:spPr bwMode="invGray">
          <a:xfrm>
            <a:off x="761238" y="-72"/>
            <a:ext cx="54864" cy="9144072"/>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42900" y="289037"/>
            <a:ext cx="2857500" cy="1549400"/>
          </a:xfrm>
          <a:ln>
            <a:noFill/>
          </a:ln>
        </p:spPr>
        <p:txBody>
          <a:bodyPr anchor="b"/>
          <a:lstStyle>
            <a:lvl1pPr algn="l">
              <a:lnSpc>
                <a:spcPts val="2000"/>
              </a:lnSpc>
              <a:buNone/>
              <a:defRPr sz="2200" b="1" cap="all" baseline="0"/>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342900" y="1875952"/>
            <a:ext cx="2857500" cy="931333"/>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42900" y="2844801"/>
            <a:ext cx="6115050" cy="5323417"/>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5240357C-4252-4587-9F6F-B78D06D0B1CA}" type="datetimeFigureOut">
              <a:rPr lang="fr-FR" smtClean="0"/>
              <a:pPr/>
              <a:t>02/03/2015</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C336BB93-AD3C-4DFA-8A98-11F11E424DB3}"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415172" y="1422400"/>
            <a:ext cx="2057400" cy="2641600"/>
          </a:xfrm>
        </p:spPr>
        <p:txBody>
          <a:bodyPr anchor="b">
            <a:noAutofit/>
          </a:bodyPr>
          <a:lstStyle>
            <a:lvl1pPr algn="l">
              <a:buNone/>
              <a:defRPr sz="2100" b="1">
                <a:effectLst/>
              </a:defRPr>
            </a:lvl1pPr>
            <a:extLst/>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extLst/>
          </a:lstStyle>
          <a:p>
            <a:fld id="{5240357C-4252-4587-9F6F-B78D06D0B1CA}" type="datetimeFigureOut">
              <a:rPr lang="fr-FR" smtClean="0"/>
              <a:pPr/>
              <a:t>02/03/2015</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C336BB93-AD3C-4DFA-8A98-11F11E424DB3}" type="slidenum">
              <a:rPr lang="fr-FR" smtClean="0"/>
              <a:pPr/>
              <a:t>‹N°›</a:t>
            </a:fld>
            <a:endParaRPr lang="fr-FR"/>
          </a:p>
        </p:txBody>
      </p:sp>
      <p:sp>
        <p:nvSpPr>
          <p:cNvPr id="8" name="Rectangle 7"/>
          <p:cNvSpPr/>
          <p:nvPr/>
        </p:nvSpPr>
        <p:spPr>
          <a:xfrm>
            <a:off x="571500" y="1422400"/>
            <a:ext cx="3429000" cy="6096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Espace réservé pour une image  2"/>
          <p:cNvSpPr>
            <a:spLocks noGrp="1"/>
          </p:cNvSpPr>
          <p:nvPr>
            <p:ph type="pic" idx="1"/>
          </p:nvPr>
        </p:nvSpPr>
        <p:spPr>
          <a:xfrm>
            <a:off x="628650" y="1524005"/>
            <a:ext cx="3314700" cy="468604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fr-FR" smtClean="0"/>
              <a:t>Cliquez sur l'icône pour ajouter une image</a:t>
            </a:r>
            <a:endParaRPr kumimoji="0" lang="en-US" dirty="0"/>
          </a:p>
        </p:txBody>
      </p:sp>
      <p:sp>
        <p:nvSpPr>
          <p:cNvPr id="9" name="Organigramme : Processus 8"/>
          <p:cNvSpPr/>
          <p:nvPr/>
        </p:nvSpPr>
        <p:spPr>
          <a:xfrm rot="19468671">
            <a:off x="297544" y="1272455"/>
            <a:ext cx="514350" cy="272413"/>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Organigramme : Processus 9"/>
          <p:cNvSpPr/>
          <p:nvPr/>
        </p:nvSpPr>
        <p:spPr>
          <a:xfrm rot="2103354" flipH="1">
            <a:off x="3752750" y="1249048"/>
            <a:ext cx="486918" cy="272413"/>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Espace réservé du texte 3"/>
          <p:cNvSpPr>
            <a:spLocks noGrp="1"/>
          </p:cNvSpPr>
          <p:nvPr>
            <p:ph type="body" sz="half" idx="2"/>
          </p:nvPr>
        </p:nvSpPr>
        <p:spPr>
          <a:xfrm>
            <a:off x="628650" y="6400800"/>
            <a:ext cx="3314700" cy="1016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ecteurs 6"/>
          <p:cNvSpPr/>
          <p:nvPr/>
        </p:nvSpPr>
        <p:spPr>
          <a:xfrm>
            <a:off x="-611945" y="-1087896"/>
            <a:ext cx="1229165" cy="2185183"/>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lipse 7"/>
          <p:cNvSpPr/>
          <p:nvPr/>
        </p:nvSpPr>
        <p:spPr>
          <a:xfrm>
            <a:off x="126613" y="28137"/>
            <a:ext cx="1276643" cy="2269588"/>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Bouée 10"/>
          <p:cNvSpPr/>
          <p:nvPr/>
        </p:nvSpPr>
        <p:spPr>
          <a:xfrm rot="2315675">
            <a:off x="137161" y="1406770"/>
            <a:ext cx="844288" cy="1470165"/>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759655" y="-72"/>
            <a:ext cx="6098345" cy="9144072"/>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Espace réservé du titre 4"/>
          <p:cNvSpPr>
            <a:spLocks noGrp="1"/>
          </p:cNvSpPr>
          <p:nvPr>
            <p:ph type="title"/>
          </p:nvPr>
        </p:nvSpPr>
        <p:spPr>
          <a:xfrm>
            <a:off x="1076706" y="366184"/>
            <a:ext cx="5623560" cy="1524000"/>
          </a:xfrm>
          <a:prstGeom prst="rect">
            <a:avLst/>
          </a:prstGeom>
        </p:spPr>
        <p:txBody>
          <a:bodyPr anchor="ctr">
            <a:normAutofit/>
          </a:bodyPr>
          <a:lstStyle>
            <a:extLst/>
          </a:lstStyle>
          <a:p>
            <a:r>
              <a:rPr kumimoji="0" lang="fr-FR" smtClean="0"/>
              <a:t>Cliquez pour modifier le style du titre</a:t>
            </a:r>
            <a:endParaRPr kumimoji="0" lang="en-US"/>
          </a:p>
        </p:txBody>
      </p:sp>
      <p:sp>
        <p:nvSpPr>
          <p:cNvPr id="9" name="Espace réservé du texte 8"/>
          <p:cNvSpPr>
            <a:spLocks noGrp="1"/>
          </p:cNvSpPr>
          <p:nvPr>
            <p:ph type="body" idx="1"/>
          </p:nvPr>
        </p:nvSpPr>
        <p:spPr>
          <a:xfrm>
            <a:off x="1076706" y="1930400"/>
            <a:ext cx="5623560" cy="6400800"/>
          </a:xfrm>
          <a:prstGeom prst="rect">
            <a:avLst/>
          </a:prstGeom>
        </p:spPr>
        <p:txBody>
          <a:bodyPr>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4" name="Espace réservé de la date 23"/>
          <p:cNvSpPr>
            <a:spLocks noGrp="1"/>
          </p:cNvSpPr>
          <p:nvPr>
            <p:ph type="dt" sz="half" idx="2"/>
          </p:nvPr>
        </p:nvSpPr>
        <p:spPr>
          <a:xfrm>
            <a:off x="2686050" y="8407400"/>
            <a:ext cx="1600200" cy="63500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240357C-4252-4587-9F6F-B78D06D0B1CA}" type="datetimeFigureOut">
              <a:rPr lang="fr-FR" smtClean="0"/>
              <a:pPr/>
              <a:t>02/03/2015</a:t>
            </a:fld>
            <a:endParaRPr lang="fr-FR"/>
          </a:p>
        </p:txBody>
      </p:sp>
      <p:sp>
        <p:nvSpPr>
          <p:cNvPr id="10" name="Espace réservé du pied de page 9"/>
          <p:cNvSpPr>
            <a:spLocks noGrp="1"/>
          </p:cNvSpPr>
          <p:nvPr>
            <p:ph type="ftr" sz="quarter" idx="3"/>
          </p:nvPr>
        </p:nvSpPr>
        <p:spPr>
          <a:xfrm>
            <a:off x="4286250" y="8407400"/>
            <a:ext cx="2171700" cy="63500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fr-FR"/>
          </a:p>
        </p:txBody>
      </p:sp>
      <p:sp>
        <p:nvSpPr>
          <p:cNvPr id="22" name="Espace réservé du numéro de diapositive 21"/>
          <p:cNvSpPr>
            <a:spLocks noGrp="1"/>
          </p:cNvSpPr>
          <p:nvPr>
            <p:ph type="sldNum" sz="quarter" idx="4"/>
          </p:nvPr>
        </p:nvSpPr>
        <p:spPr>
          <a:xfrm>
            <a:off x="6460236" y="8407400"/>
            <a:ext cx="342900" cy="63500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C336BB93-AD3C-4DFA-8A98-11F11E424DB3}" type="slidenum">
              <a:rPr lang="fr-FR" smtClean="0"/>
              <a:pPr/>
              <a:t>‹N°›</a:t>
            </a:fld>
            <a:endParaRPr lang="fr-FR"/>
          </a:p>
        </p:txBody>
      </p:sp>
      <p:sp>
        <p:nvSpPr>
          <p:cNvPr id="15" name="Rectangle 14"/>
          <p:cNvSpPr/>
          <p:nvPr/>
        </p:nvSpPr>
        <p:spPr bwMode="invGray">
          <a:xfrm>
            <a:off x="761238" y="-72"/>
            <a:ext cx="54864" cy="9144072"/>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emf"/><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title"/>
          </p:nvPr>
        </p:nvSpPr>
        <p:spPr>
          <a:xfrm>
            <a:off x="857232" y="357158"/>
            <a:ext cx="5623560" cy="785818"/>
          </a:xfrm>
        </p:spPr>
        <p:txBody>
          <a:bodyPr>
            <a:noAutofit/>
          </a:bodyPr>
          <a:lstStyle/>
          <a:p>
            <a:pPr algn="ctr"/>
            <a:r>
              <a:rPr lang="fr-FR" sz="1050" dirty="0" smtClean="0"/>
              <a:t>UNIVERSITE KASDI MERBAH – OUARGLA</a:t>
            </a:r>
            <a:br>
              <a:rPr lang="fr-FR" sz="1050" dirty="0" smtClean="0"/>
            </a:br>
            <a:r>
              <a:rPr lang="fr-FR" sz="1050" dirty="0" smtClean="0"/>
              <a:t>FACULTE DE SCIENCES APPLIQUEES</a:t>
            </a:r>
            <a:br>
              <a:rPr lang="fr-FR" sz="1050" dirty="0" smtClean="0"/>
            </a:br>
            <a:r>
              <a:rPr lang="fr-FR" sz="1050" dirty="0" smtClean="0"/>
              <a:t>DEPARTEMENT GENIE CIVIL ET HYDRAULIQUE</a:t>
            </a:r>
            <a:br>
              <a:rPr lang="fr-FR" sz="1050" dirty="0" smtClean="0"/>
            </a:br>
            <a:r>
              <a:rPr lang="fr-FR" sz="1050" dirty="0" smtClean="0"/>
              <a:t/>
            </a:r>
            <a:br>
              <a:rPr lang="fr-FR" sz="1050" dirty="0" smtClean="0"/>
            </a:br>
            <a:r>
              <a:rPr lang="fr-FR" sz="1050" dirty="0" smtClean="0"/>
              <a:t>MASTER II /: TRAITEMENT ET EPURATION</a:t>
            </a:r>
            <a:br>
              <a:rPr lang="fr-FR" sz="1050" dirty="0" smtClean="0"/>
            </a:br>
            <a:endParaRPr lang="fr-FR" sz="1050" dirty="0"/>
          </a:p>
        </p:txBody>
      </p:sp>
      <p:sp>
        <p:nvSpPr>
          <p:cNvPr id="10" name="Espace réservé du contenu 9"/>
          <p:cNvSpPr>
            <a:spLocks noGrp="1"/>
          </p:cNvSpPr>
          <p:nvPr>
            <p:ph sz="half" idx="1"/>
          </p:nvPr>
        </p:nvSpPr>
        <p:spPr>
          <a:xfrm>
            <a:off x="1500174" y="1142976"/>
            <a:ext cx="4429156" cy="714380"/>
          </a:xfrm>
        </p:spPr>
        <p:txBody>
          <a:bodyPr>
            <a:normAutofit/>
          </a:bodyPr>
          <a:lstStyle/>
          <a:p>
            <a:pPr algn="ctr">
              <a:buNone/>
            </a:pPr>
            <a:r>
              <a:rPr lang="fr-FR" sz="1000" b="1" dirty="0" smtClean="0">
                <a:latin typeface="Times New Roman" pitchFamily="18" charset="0"/>
                <a:cs typeface="Times New Roman" pitchFamily="18" charset="0"/>
              </a:rPr>
              <a:t>Valorisation de déchet local dans l’élimination du fluor présent dans des solutions aqueuses par adsorption. Recherche des conditions opératoires optimales</a:t>
            </a:r>
            <a:endParaRPr lang="fr-FR" sz="1000" b="1" dirty="0">
              <a:latin typeface="Times New Roman" pitchFamily="18" charset="0"/>
              <a:cs typeface="Times New Roman" pitchFamily="18" charset="0"/>
            </a:endParaRPr>
          </a:p>
        </p:txBody>
      </p:sp>
      <p:sp>
        <p:nvSpPr>
          <p:cNvPr id="11" name="Espace réservé du contenu 10"/>
          <p:cNvSpPr>
            <a:spLocks noGrp="1"/>
          </p:cNvSpPr>
          <p:nvPr>
            <p:ph sz="half" idx="2"/>
          </p:nvPr>
        </p:nvSpPr>
        <p:spPr>
          <a:xfrm>
            <a:off x="1300718" y="2000232"/>
            <a:ext cx="5128678" cy="1285884"/>
          </a:xfrm>
        </p:spPr>
        <p:style>
          <a:lnRef idx="1">
            <a:schemeClr val="accent2"/>
          </a:lnRef>
          <a:fillRef idx="2">
            <a:schemeClr val="accent2"/>
          </a:fillRef>
          <a:effectRef idx="1">
            <a:schemeClr val="accent2"/>
          </a:effectRef>
          <a:fontRef idx="minor">
            <a:schemeClr val="dk1"/>
          </a:fontRef>
        </p:style>
        <p:txBody>
          <a:bodyPr>
            <a:noAutofit/>
          </a:bodyPr>
          <a:lstStyle/>
          <a:p>
            <a:pPr marL="17463" indent="-17463">
              <a:buNone/>
            </a:pPr>
            <a:r>
              <a:rPr lang="fr-FR" sz="1000" dirty="0" smtClean="0">
                <a:solidFill>
                  <a:schemeClr val="tx1"/>
                </a:solidFill>
                <a:latin typeface="Times New Roman" pitchFamily="18" charset="0"/>
                <a:cs typeface="Times New Roman" pitchFamily="18" charset="0"/>
              </a:rPr>
              <a:t>Une région géographique peut naturellement avoir du fluor dans ses eaux de boisson. De même, on peut aussi rajouter artificiellement du fluor dans les eaux de boisson d’une région qui en est dépourvue. </a:t>
            </a:r>
            <a:r>
              <a:rPr lang="fr-FR" sz="1000" dirty="0" smtClean="0">
                <a:latin typeface="Times New Roman" pitchFamily="18" charset="0"/>
                <a:cs typeface="Times New Roman" pitchFamily="18" charset="0"/>
              </a:rPr>
              <a:t>Dans les deux cas, il y a pour chaque eau de boisson un seuil en fluor à ne pas dépasser, au risque la d’être toxique pour consommation humaine. </a:t>
            </a:r>
            <a:r>
              <a:rPr lang="fr-FR" sz="1000" dirty="0" smtClean="0">
                <a:solidFill>
                  <a:schemeClr val="tx1"/>
                </a:solidFill>
                <a:latin typeface="Times New Roman" pitchFamily="18" charset="0"/>
                <a:cs typeface="Times New Roman" pitchFamily="18" charset="0"/>
              </a:rPr>
              <a:t>Des concentrations élevées de fluor ont été remarquées dans plusieurs régions de la wilaya de Ouargla. Le but de notre travail est l’élimination  du fluor présent dans des solutions par le phénomène   l’adsorption. Les fibres de palmier,  ces déchets végétaux locaux sont choisis dans cette étude pour faire le traitement. </a:t>
            </a:r>
          </a:p>
        </p:txBody>
      </p:sp>
      <p:sp>
        <p:nvSpPr>
          <p:cNvPr id="13" name="Rectangle 12"/>
          <p:cNvSpPr/>
          <p:nvPr/>
        </p:nvSpPr>
        <p:spPr>
          <a:xfrm>
            <a:off x="1000108" y="1785918"/>
            <a:ext cx="1612896" cy="230832"/>
          </a:xfrm>
          <a:prstGeom prst="rect">
            <a:avLst/>
          </a:prstGeom>
        </p:spPr>
        <p:txBody>
          <a:bodyPr wrap="square">
            <a:spAutoFit/>
          </a:bodyPr>
          <a:lstStyle/>
          <a:p>
            <a:pPr marL="365760" lvl="0" indent="-283464">
              <a:spcBef>
                <a:spcPts val="600"/>
              </a:spcBef>
              <a:buClr>
                <a:srgbClr val="3891A7"/>
              </a:buClr>
              <a:buSzPct val="80000"/>
            </a:pPr>
            <a:r>
              <a:rPr lang="fr-FR" sz="900" b="1" dirty="0" smtClean="0">
                <a:ln/>
                <a:solidFill>
                  <a:srgbClr val="C32D2E"/>
                </a:solidFill>
              </a:rPr>
              <a:t>RESUME</a:t>
            </a:r>
            <a:endParaRPr lang="fr-FR" sz="900" b="1" dirty="0">
              <a:ln/>
              <a:solidFill>
                <a:srgbClr val="C32D2E"/>
              </a:solidFill>
            </a:endParaRPr>
          </a:p>
        </p:txBody>
      </p:sp>
      <p:pic>
        <p:nvPicPr>
          <p:cNvPr id="15" name="Image 14"/>
          <p:cNvPicPr/>
          <p:nvPr/>
        </p:nvPicPr>
        <p:blipFill>
          <a:blip r:embed="rId2" cstate="print"/>
          <a:srcRect/>
          <a:stretch>
            <a:fillRect/>
          </a:stretch>
        </p:blipFill>
        <p:spPr bwMode="auto">
          <a:xfrm>
            <a:off x="2071678" y="3643306"/>
            <a:ext cx="714379" cy="642942"/>
          </a:xfrm>
          <a:prstGeom prst="rect">
            <a:avLst/>
          </a:prstGeom>
          <a:noFill/>
          <a:ln w="9525">
            <a:noFill/>
            <a:miter lim="800000"/>
            <a:headEnd/>
            <a:tailEnd/>
          </a:ln>
        </p:spPr>
      </p:pic>
      <p:pic>
        <p:nvPicPr>
          <p:cNvPr id="17" name="Image 16"/>
          <p:cNvPicPr/>
          <p:nvPr/>
        </p:nvPicPr>
        <p:blipFill>
          <a:blip r:embed="rId3" cstate="print"/>
          <a:srcRect/>
          <a:stretch>
            <a:fillRect/>
          </a:stretch>
        </p:blipFill>
        <p:spPr bwMode="auto">
          <a:xfrm>
            <a:off x="3000371" y="3643306"/>
            <a:ext cx="785817" cy="642942"/>
          </a:xfrm>
          <a:prstGeom prst="rect">
            <a:avLst/>
          </a:prstGeom>
          <a:noFill/>
          <a:ln w="9525">
            <a:noFill/>
            <a:miter lim="800000"/>
            <a:headEnd/>
            <a:tailEnd/>
          </a:ln>
        </p:spPr>
      </p:pic>
      <p:pic>
        <p:nvPicPr>
          <p:cNvPr id="18" name="Image 17"/>
          <p:cNvPicPr/>
          <p:nvPr/>
        </p:nvPicPr>
        <p:blipFill>
          <a:blip r:embed="rId4" cstate="print"/>
          <a:srcRect/>
          <a:stretch>
            <a:fillRect/>
          </a:stretch>
        </p:blipFill>
        <p:spPr bwMode="auto">
          <a:xfrm>
            <a:off x="4786321" y="3643306"/>
            <a:ext cx="714380" cy="714380"/>
          </a:xfrm>
          <a:prstGeom prst="rect">
            <a:avLst/>
          </a:prstGeom>
          <a:noFill/>
          <a:ln w="9525">
            <a:noFill/>
            <a:miter lim="800000"/>
            <a:headEnd/>
            <a:tailEnd/>
          </a:ln>
        </p:spPr>
      </p:pic>
      <p:pic>
        <p:nvPicPr>
          <p:cNvPr id="19" name="Image 18"/>
          <p:cNvPicPr/>
          <p:nvPr/>
        </p:nvPicPr>
        <p:blipFill>
          <a:blip r:embed="rId5" cstate="print"/>
          <a:srcRect/>
          <a:stretch>
            <a:fillRect/>
          </a:stretch>
        </p:blipFill>
        <p:spPr bwMode="auto">
          <a:xfrm>
            <a:off x="3929065" y="3643306"/>
            <a:ext cx="785818" cy="714380"/>
          </a:xfrm>
          <a:prstGeom prst="rect">
            <a:avLst/>
          </a:prstGeom>
          <a:noFill/>
          <a:ln w="9525">
            <a:noFill/>
            <a:miter lim="800000"/>
            <a:headEnd/>
            <a:tailEnd/>
          </a:ln>
        </p:spPr>
      </p:pic>
      <p:sp>
        <p:nvSpPr>
          <p:cNvPr id="21" name="Rectangle à coins arrondis 20"/>
          <p:cNvSpPr/>
          <p:nvPr/>
        </p:nvSpPr>
        <p:spPr>
          <a:xfrm>
            <a:off x="1428736" y="6072198"/>
            <a:ext cx="2643206" cy="1143008"/>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numCol="2" rtlCol="0" anchor="ctr"/>
          <a:lstStyle/>
          <a:p>
            <a:pPr lvl="0">
              <a:buClr>
                <a:schemeClr val="accent3"/>
              </a:buClr>
              <a:buFont typeface="Wingdings" pitchFamily="2" charset="2"/>
              <a:buChar char="§"/>
            </a:pPr>
            <a:endParaRPr lang="fr-FR" sz="1000" dirty="0" smtClean="0">
              <a:solidFill>
                <a:schemeClr val="tx1"/>
              </a:solidFill>
              <a:latin typeface="Times New Roman" pitchFamily="18" charset="0"/>
              <a:cs typeface="Times New Roman" pitchFamily="18" charset="0"/>
            </a:endParaRPr>
          </a:p>
          <a:p>
            <a:pPr lvl="0">
              <a:buClr>
                <a:schemeClr val="accent3"/>
              </a:buClr>
              <a:buFont typeface="Wingdings" pitchFamily="2" charset="2"/>
              <a:buChar char="§"/>
            </a:pPr>
            <a:r>
              <a:rPr lang="fr-FR" sz="1000" dirty="0" smtClean="0">
                <a:solidFill>
                  <a:schemeClr val="tx1"/>
                </a:solidFill>
                <a:latin typeface="Times New Roman" pitchFamily="18" charset="0"/>
                <a:cs typeface="Times New Roman" pitchFamily="18" charset="0"/>
              </a:rPr>
              <a:t>Echange </a:t>
            </a:r>
            <a:r>
              <a:rPr lang="fr-FR" sz="1000" dirty="0">
                <a:solidFill>
                  <a:schemeClr val="tx1"/>
                </a:solidFill>
                <a:latin typeface="Times New Roman" pitchFamily="18" charset="0"/>
                <a:cs typeface="Times New Roman" pitchFamily="18" charset="0"/>
              </a:rPr>
              <a:t>d’ions </a:t>
            </a:r>
          </a:p>
          <a:p>
            <a:pPr>
              <a:buClr>
                <a:schemeClr val="accent3"/>
              </a:buClr>
              <a:buFont typeface="Wingdings" pitchFamily="2" charset="2"/>
              <a:buChar char="§"/>
            </a:pPr>
            <a:r>
              <a:rPr lang="fr-FR" sz="1000" dirty="0" smtClean="0">
                <a:solidFill>
                  <a:schemeClr val="tx1"/>
                </a:solidFill>
                <a:latin typeface="Times New Roman" pitchFamily="18" charset="0"/>
                <a:cs typeface="Times New Roman" pitchFamily="18" charset="0"/>
              </a:rPr>
              <a:t>Techniques membranaire :</a:t>
            </a:r>
          </a:p>
          <a:p>
            <a:pPr marL="87313" lvl="1">
              <a:buClr>
                <a:schemeClr val="accent3"/>
              </a:buClr>
              <a:buFont typeface="Wingdings" pitchFamily="2" charset="2"/>
              <a:buChar char="§"/>
            </a:pPr>
            <a:r>
              <a:rPr lang="fr-FR" sz="1000" dirty="0" smtClean="0">
                <a:solidFill>
                  <a:schemeClr val="tx1"/>
                </a:solidFill>
                <a:latin typeface="Times New Roman" pitchFamily="18" charset="0"/>
                <a:cs typeface="Times New Roman" pitchFamily="18" charset="0"/>
              </a:rPr>
              <a:t>osmose inverse                                                    </a:t>
            </a:r>
          </a:p>
          <a:p>
            <a:pPr marL="87313" lvl="1">
              <a:buClr>
                <a:schemeClr val="accent3"/>
              </a:buClr>
              <a:buFont typeface="Wingdings" pitchFamily="2" charset="2"/>
              <a:buChar char="§"/>
            </a:pPr>
            <a:r>
              <a:rPr lang="fr-FR" sz="1000" dirty="0" smtClean="0">
                <a:solidFill>
                  <a:schemeClr val="tx1"/>
                </a:solidFill>
                <a:latin typeface="Times New Roman" pitchFamily="18" charset="0"/>
                <a:cs typeface="Times New Roman" pitchFamily="18" charset="0"/>
              </a:rPr>
              <a:t>l’électrodialyse </a:t>
            </a:r>
          </a:p>
          <a:p>
            <a:pPr marL="87313" lvl="1">
              <a:buClr>
                <a:schemeClr val="accent3"/>
              </a:buClr>
              <a:buFont typeface="Wingdings" pitchFamily="2" charset="2"/>
              <a:buChar char="§"/>
            </a:pPr>
            <a:r>
              <a:rPr lang="fr-FR" sz="1000" dirty="0" smtClean="0">
                <a:solidFill>
                  <a:schemeClr val="tx1"/>
                </a:solidFill>
                <a:latin typeface="Times New Roman" pitchFamily="18" charset="0"/>
                <a:cs typeface="Times New Roman" pitchFamily="18" charset="0"/>
              </a:rPr>
              <a:t>la nano filtration </a:t>
            </a:r>
          </a:p>
          <a:p>
            <a:pPr>
              <a:buClr>
                <a:schemeClr val="accent3"/>
              </a:buClr>
              <a:buFont typeface="Wingdings" pitchFamily="2" charset="2"/>
              <a:buChar char="§"/>
            </a:pPr>
            <a:endParaRPr lang="fr-FR" sz="1000" dirty="0" smtClean="0">
              <a:solidFill>
                <a:schemeClr val="tx1"/>
              </a:solidFill>
              <a:latin typeface="Times New Roman" pitchFamily="18" charset="0"/>
              <a:cs typeface="Times New Roman" pitchFamily="18" charset="0"/>
            </a:endParaRPr>
          </a:p>
          <a:p>
            <a:pPr>
              <a:buClr>
                <a:schemeClr val="accent3"/>
              </a:buClr>
              <a:buFont typeface="Wingdings" pitchFamily="2" charset="2"/>
              <a:buChar char="§"/>
            </a:pPr>
            <a:endParaRPr lang="fr-FR" sz="1000" dirty="0" smtClean="0">
              <a:solidFill>
                <a:schemeClr val="tx1"/>
              </a:solidFill>
              <a:latin typeface="Times New Roman" pitchFamily="18" charset="0"/>
              <a:cs typeface="Times New Roman" pitchFamily="18" charset="0"/>
            </a:endParaRPr>
          </a:p>
          <a:p>
            <a:pPr>
              <a:buClr>
                <a:schemeClr val="accent3"/>
              </a:buClr>
              <a:buFont typeface="Wingdings" pitchFamily="2" charset="2"/>
              <a:buChar char="§"/>
            </a:pPr>
            <a:endParaRPr lang="fr-FR" sz="1000" dirty="0" smtClean="0">
              <a:solidFill>
                <a:schemeClr val="tx1"/>
              </a:solidFill>
              <a:latin typeface="Times New Roman" pitchFamily="18" charset="0"/>
              <a:cs typeface="Times New Roman" pitchFamily="18" charset="0"/>
            </a:endParaRPr>
          </a:p>
          <a:p>
            <a:pPr>
              <a:buClr>
                <a:schemeClr val="accent3"/>
              </a:buClr>
              <a:buFont typeface="Wingdings" pitchFamily="2" charset="2"/>
              <a:buChar char="§"/>
            </a:pPr>
            <a:r>
              <a:rPr lang="fr-FR" sz="1000" dirty="0" smtClean="0">
                <a:solidFill>
                  <a:schemeClr val="tx1"/>
                </a:solidFill>
                <a:latin typeface="Times New Roman" pitchFamily="18" charset="0"/>
                <a:cs typeface="Times New Roman" pitchFamily="18" charset="0"/>
              </a:rPr>
              <a:t>L’adsorption:</a:t>
            </a:r>
          </a:p>
          <a:p>
            <a:pPr marL="82550">
              <a:buClr>
                <a:schemeClr val="accent3"/>
              </a:buClr>
              <a:buFont typeface="Wingdings" pitchFamily="2" charset="2"/>
              <a:buChar char="§"/>
            </a:pPr>
            <a:r>
              <a:rPr lang="fr-FR" sz="1000" dirty="0" smtClean="0">
                <a:solidFill>
                  <a:schemeClr val="tx1"/>
                </a:solidFill>
                <a:latin typeface="Times New Roman" pitchFamily="18" charset="0"/>
                <a:cs typeface="Times New Roman" pitchFamily="18" charset="0"/>
              </a:rPr>
              <a:t>Zéolithes ; </a:t>
            </a:r>
          </a:p>
          <a:p>
            <a:pPr marL="82550">
              <a:buClr>
                <a:schemeClr val="accent3"/>
              </a:buClr>
              <a:buFont typeface="Wingdings" pitchFamily="2" charset="2"/>
              <a:buChar char="§"/>
            </a:pPr>
            <a:r>
              <a:rPr lang="fr-FR" sz="1000" dirty="0" smtClean="0">
                <a:solidFill>
                  <a:schemeClr val="tx1"/>
                </a:solidFill>
                <a:latin typeface="Times New Roman" pitchFamily="18" charset="0"/>
                <a:cs typeface="Times New Roman" pitchFamily="18" charset="0"/>
              </a:rPr>
              <a:t>Gels de silice ; </a:t>
            </a:r>
          </a:p>
          <a:p>
            <a:pPr marL="82550">
              <a:buClr>
                <a:schemeClr val="accent3"/>
              </a:buClr>
              <a:buFont typeface="Wingdings" pitchFamily="2" charset="2"/>
              <a:buChar char="§"/>
            </a:pPr>
            <a:r>
              <a:rPr lang="fr-FR" sz="1000" dirty="0" smtClean="0">
                <a:solidFill>
                  <a:schemeClr val="tx1"/>
                </a:solidFill>
                <a:latin typeface="Times New Roman" pitchFamily="18" charset="0"/>
                <a:cs typeface="Times New Roman" pitchFamily="18" charset="0"/>
              </a:rPr>
              <a:t>Alumine active AL</a:t>
            </a:r>
            <a:r>
              <a:rPr lang="fr-FR" sz="700" dirty="0" smtClean="0">
                <a:solidFill>
                  <a:schemeClr val="tx1"/>
                </a:solidFill>
                <a:latin typeface="Times New Roman" pitchFamily="18" charset="0"/>
                <a:cs typeface="Times New Roman" pitchFamily="18" charset="0"/>
              </a:rPr>
              <a:t>2</a:t>
            </a:r>
            <a:r>
              <a:rPr lang="fr-FR" sz="1000" dirty="0" smtClean="0">
                <a:solidFill>
                  <a:schemeClr val="tx1"/>
                </a:solidFill>
                <a:latin typeface="Times New Roman" pitchFamily="18" charset="0"/>
                <a:cs typeface="Times New Roman" pitchFamily="18" charset="0"/>
              </a:rPr>
              <a:t>O</a:t>
            </a:r>
            <a:r>
              <a:rPr lang="fr-FR" sz="700" dirty="0" smtClean="0">
                <a:solidFill>
                  <a:schemeClr val="tx1"/>
                </a:solidFill>
                <a:latin typeface="Times New Roman" pitchFamily="18" charset="0"/>
                <a:cs typeface="Times New Roman" pitchFamily="18" charset="0"/>
              </a:rPr>
              <a:t>3</a:t>
            </a:r>
            <a:r>
              <a:rPr lang="fr-FR" sz="1000" dirty="0" smtClean="0">
                <a:solidFill>
                  <a:schemeClr val="tx1"/>
                </a:solidFill>
                <a:latin typeface="Times New Roman" pitchFamily="18" charset="0"/>
                <a:cs typeface="Times New Roman" pitchFamily="18" charset="0"/>
              </a:rPr>
              <a:t>; </a:t>
            </a:r>
          </a:p>
          <a:p>
            <a:pPr marL="82550">
              <a:buClr>
                <a:schemeClr val="accent3"/>
              </a:buClr>
              <a:buFont typeface="Wingdings" pitchFamily="2" charset="2"/>
              <a:buChar char="§"/>
            </a:pPr>
            <a:r>
              <a:rPr lang="fr-FR" sz="1000" dirty="0" smtClean="0">
                <a:solidFill>
                  <a:schemeClr val="tx1"/>
                </a:solidFill>
                <a:latin typeface="Times New Roman" pitchFamily="18" charset="0"/>
                <a:cs typeface="Times New Roman" pitchFamily="18" charset="0"/>
              </a:rPr>
              <a:t>Noyaux dates</a:t>
            </a:r>
          </a:p>
          <a:p>
            <a:pPr lvl="1">
              <a:buClr>
                <a:schemeClr val="accent3"/>
              </a:buClr>
            </a:pPr>
            <a:endParaRPr lang="fr-FR" sz="1000" dirty="0" smtClean="0">
              <a:solidFill>
                <a:schemeClr val="tx1"/>
              </a:solidFill>
              <a:latin typeface="Times New Roman" pitchFamily="18" charset="0"/>
              <a:cs typeface="Times New Roman" pitchFamily="18" charset="0"/>
            </a:endParaRPr>
          </a:p>
          <a:p>
            <a:pPr lvl="1" algn="ctr">
              <a:buClr>
                <a:schemeClr val="accent3"/>
              </a:buClr>
              <a:buFont typeface="Wingdings" pitchFamily="2" charset="2"/>
              <a:buChar char="§"/>
            </a:pPr>
            <a:endParaRPr lang="fr-FR" sz="1000" dirty="0">
              <a:solidFill>
                <a:schemeClr val="tx1"/>
              </a:solidFill>
              <a:latin typeface="Times New Roman" pitchFamily="18" charset="0"/>
              <a:cs typeface="Times New Roman" pitchFamily="18" charset="0"/>
            </a:endParaRPr>
          </a:p>
        </p:txBody>
      </p:sp>
      <p:pic>
        <p:nvPicPr>
          <p:cNvPr id="16" name="Image 15"/>
          <p:cNvPicPr/>
          <p:nvPr/>
        </p:nvPicPr>
        <p:blipFill>
          <a:blip r:embed="rId6" cstate="print"/>
          <a:srcRect/>
          <a:stretch>
            <a:fillRect/>
          </a:stretch>
        </p:blipFill>
        <p:spPr bwMode="auto">
          <a:xfrm>
            <a:off x="1571612" y="7358082"/>
            <a:ext cx="1000132" cy="857256"/>
          </a:xfrm>
          <a:prstGeom prst="rect">
            <a:avLst/>
          </a:prstGeom>
          <a:noFill/>
          <a:ln w="9525">
            <a:noFill/>
            <a:miter lim="800000"/>
            <a:headEnd/>
            <a:tailEnd/>
          </a:ln>
        </p:spPr>
      </p:pic>
      <p:pic>
        <p:nvPicPr>
          <p:cNvPr id="24" name="Image 23"/>
          <p:cNvPicPr/>
          <p:nvPr/>
        </p:nvPicPr>
        <p:blipFill>
          <a:blip r:embed="rId7" cstate="print"/>
          <a:srcRect t="26514" r="84183"/>
          <a:stretch>
            <a:fillRect/>
          </a:stretch>
        </p:blipFill>
        <p:spPr bwMode="auto">
          <a:xfrm>
            <a:off x="1071546" y="142844"/>
            <a:ext cx="1071570" cy="1000132"/>
          </a:xfrm>
          <a:prstGeom prst="rect">
            <a:avLst/>
          </a:prstGeom>
          <a:noFill/>
          <a:ln w="9525">
            <a:noFill/>
            <a:miter lim="800000"/>
            <a:headEnd/>
            <a:tailEnd/>
          </a:ln>
        </p:spPr>
      </p:pic>
      <p:sp>
        <p:nvSpPr>
          <p:cNvPr id="25" name="Rectangle 24"/>
          <p:cNvSpPr/>
          <p:nvPr/>
        </p:nvSpPr>
        <p:spPr>
          <a:xfrm>
            <a:off x="4643446" y="1643042"/>
            <a:ext cx="1857388" cy="230832"/>
          </a:xfrm>
          <a:prstGeom prst="rect">
            <a:avLst/>
          </a:prstGeom>
        </p:spPr>
        <p:txBody>
          <a:bodyPr wrap="square">
            <a:spAutoFit/>
          </a:bodyPr>
          <a:lstStyle/>
          <a:p>
            <a:r>
              <a:rPr lang="fr-FR" sz="900" u="sng" dirty="0" smtClean="0">
                <a:solidFill>
                  <a:prstClr val="black"/>
                </a:solidFill>
                <a:latin typeface="Times New Roman" pitchFamily="18" charset="0"/>
                <a:cs typeface="Times New Roman" pitchFamily="18" charset="0"/>
              </a:rPr>
              <a:t>Didi Hakima</a:t>
            </a:r>
            <a:r>
              <a:rPr lang="fr-FR" sz="900" dirty="0" smtClean="0">
                <a:solidFill>
                  <a:prstClr val="black"/>
                </a:solidFill>
                <a:latin typeface="Times New Roman" pitchFamily="18" charset="0"/>
                <a:cs typeface="Times New Roman" pitchFamily="18" charset="0"/>
              </a:rPr>
              <a:t>, Bouziane Lamya</a:t>
            </a:r>
            <a:endParaRPr lang="fr-FR" sz="1600" dirty="0"/>
          </a:p>
        </p:txBody>
      </p:sp>
      <p:sp>
        <p:nvSpPr>
          <p:cNvPr id="26" name="Rectangle 25"/>
          <p:cNvSpPr/>
          <p:nvPr/>
        </p:nvSpPr>
        <p:spPr>
          <a:xfrm>
            <a:off x="1000108" y="3397085"/>
            <a:ext cx="2571768" cy="230832"/>
          </a:xfrm>
          <a:prstGeom prst="rect">
            <a:avLst/>
          </a:prstGeom>
        </p:spPr>
        <p:txBody>
          <a:bodyPr wrap="square">
            <a:spAutoFit/>
          </a:bodyPr>
          <a:lstStyle/>
          <a:p>
            <a:pPr marL="365760" lvl="0" indent="-283464">
              <a:spcBef>
                <a:spcPts val="600"/>
              </a:spcBef>
              <a:buClr>
                <a:srgbClr val="3891A7"/>
              </a:buClr>
              <a:buSzPct val="80000"/>
            </a:pPr>
            <a:r>
              <a:rPr lang="fr-FR" sz="900" b="1" dirty="0" smtClean="0">
                <a:ln/>
                <a:solidFill>
                  <a:srgbClr val="C32D2E"/>
                </a:solidFill>
              </a:rPr>
              <a:t>EFFET DU FLUOR SUR LA SANTE </a:t>
            </a:r>
            <a:endParaRPr lang="fr-FR" sz="900" b="1" dirty="0">
              <a:ln/>
              <a:solidFill>
                <a:srgbClr val="C32D2E"/>
              </a:solidFill>
            </a:endParaRPr>
          </a:p>
        </p:txBody>
      </p:sp>
      <p:sp>
        <p:nvSpPr>
          <p:cNvPr id="27" name="Rectangle 26"/>
          <p:cNvSpPr/>
          <p:nvPr/>
        </p:nvSpPr>
        <p:spPr>
          <a:xfrm>
            <a:off x="1000108" y="4412606"/>
            <a:ext cx="4857784" cy="230832"/>
          </a:xfrm>
          <a:prstGeom prst="rect">
            <a:avLst/>
          </a:prstGeom>
        </p:spPr>
        <p:txBody>
          <a:bodyPr wrap="square">
            <a:spAutoFit/>
          </a:bodyPr>
          <a:lstStyle/>
          <a:p>
            <a:pPr marL="365760" lvl="0" indent="-283464">
              <a:spcBef>
                <a:spcPts val="600"/>
              </a:spcBef>
              <a:buClr>
                <a:srgbClr val="3891A7"/>
              </a:buClr>
              <a:buSzPct val="80000"/>
            </a:pPr>
            <a:r>
              <a:rPr lang="fr-FR" sz="900" b="1" dirty="0" smtClean="0">
                <a:ln/>
                <a:solidFill>
                  <a:srgbClr val="C32D2E"/>
                </a:solidFill>
              </a:rPr>
              <a:t>CONCETRATIONS DU FLUOR DANS QUELQUES WILAYAS DU SUD EST</a:t>
            </a:r>
            <a:endParaRPr lang="fr-FR" sz="900" b="1" dirty="0">
              <a:ln/>
              <a:solidFill>
                <a:srgbClr val="C32D2E"/>
              </a:solidFill>
            </a:endParaRPr>
          </a:p>
        </p:txBody>
      </p:sp>
      <p:graphicFrame>
        <p:nvGraphicFramePr>
          <p:cNvPr id="28" name="Tableau 27"/>
          <p:cNvGraphicFramePr>
            <a:graphicFrameLocks noGrp="1"/>
          </p:cNvGraphicFramePr>
          <p:nvPr/>
        </p:nvGraphicFramePr>
        <p:xfrm>
          <a:off x="1500174" y="4714876"/>
          <a:ext cx="4571999" cy="880493"/>
        </p:xfrm>
        <a:graphic>
          <a:graphicData uri="http://schemas.openxmlformats.org/drawingml/2006/table">
            <a:tbl>
              <a:tblPr/>
              <a:tblGrid>
                <a:gridCol w="1523669"/>
                <a:gridCol w="1524165"/>
                <a:gridCol w="1524165"/>
              </a:tblGrid>
              <a:tr h="280415">
                <a:tc>
                  <a:txBody>
                    <a:bodyPr/>
                    <a:lstStyle/>
                    <a:p>
                      <a:pPr algn="ctr">
                        <a:lnSpc>
                          <a:spcPct val="107000"/>
                        </a:lnSpc>
                        <a:spcAft>
                          <a:spcPts val="0"/>
                        </a:spcAft>
                      </a:pPr>
                      <a:r>
                        <a:rPr lang="fr-FR" sz="900" b="1" dirty="0">
                          <a:solidFill>
                            <a:srgbClr val="FFFFFF"/>
                          </a:solidFill>
                          <a:latin typeface="Calibri"/>
                          <a:ea typeface="Calibri"/>
                          <a:cs typeface="Arial"/>
                        </a:rPr>
                        <a:t>Villes</a:t>
                      </a:r>
                      <a:endParaRPr lang="fr-FR" sz="900" dirty="0">
                        <a:latin typeface="Calibri"/>
                        <a:ea typeface="Calibri"/>
                        <a:cs typeface="Arial"/>
                      </a:endParaRPr>
                    </a:p>
                  </a:txBody>
                  <a:tcPr marL="53601" marR="53601" marT="0" marB="0" anchor="ctr" anchorCtr="1">
                    <a:lnL w="12700" cap="flat" cmpd="sng" algn="ctr">
                      <a:solidFill>
                        <a:srgbClr val="FFCF40"/>
                      </a:solidFill>
                      <a:prstDash val="solid"/>
                      <a:round/>
                      <a:headEnd type="none" w="med" len="med"/>
                      <a:tailEnd type="none" w="med" len="med"/>
                    </a:lnL>
                    <a:lnR>
                      <a:noFill/>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solidFill>
                      <a:srgbClr val="FFC000"/>
                    </a:solidFill>
                  </a:tcPr>
                </a:tc>
                <a:tc>
                  <a:txBody>
                    <a:bodyPr/>
                    <a:lstStyle/>
                    <a:p>
                      <a:pPr algn="ctr">
                        <a:lnSpc>
                          <a:spcPct val="107000"/>
                        </a:lnSpc>
                        <a:spcAft>
                          <a:spcPts val="0"/>
                        </a:spcAft>
                      </a:pPr>
                      <a:r>
                        <a:rPr lang="fr-FR" sz="900" b="1">
                          <a:solidFill>
                            <a:srgbClr val="FFFFFF"/>
                          </a:solidFill>
                          <a:latin typeface="Calibri"/>
                          <a:ea typeface="Calibri"/>
                          <a:cs typeface="Arial"/>
                        </a:rPr>
                        <a:t>Nappe phréatique</a:t>
                      </a:r>
                      <a:endParaRPr lang="fr-FR" sz="900">
                        <a:latin typeface="Calibri"/>
                        <a:ea typeface="Calibri"/>
                        <a:cs typeface="Arial"/>
                      </a:endParaRPr>
                    </a:p>
                    <a:p>
                      <a:pPr algn="ctr">
                        <a:lnSpc>
                          <a:spcPct val="107000"/>
                        </a:lnSpc>
                        <a:spcAft>
                          <a:spcPts val="0"/>
                        </a:spcAft>
                      </a:pPr>
                      <a:r>
                        <a:rPr lang="fr-FR" sz="900" b="1">
                          <a:solidFill>
                            <a:srgbClr val="FFFFFF"/>
                          </a:solidFill>
                          <a:latin typeface="Calibri"/>
                          <a:ea typeface="Calibri"/>
                          <a:cs typeface="Arial"/>
                        </a:rPr>
                        <a:t>Taux du fluor, en mg/L</a:t>
                      </a:r>
                      <a:endParaRPr lang="fr-FR" sz="900">
                        <a:latin typeface="Calibri"/>
                        <a:ea typeface="Calibri"/>
                        <a:cs typeface="Arial"/>
                      </a:endParaRPr>
                    </a:p>
                  </a:txBody>
                  <a:tcPr marL="53601" marR="53601" marT="0" marB="0" anchor="ctr" anchorCtr="1">
                    <a:lnL>
                      <a:noFill/>
                    </a:lnL>
                    <a:lnR>
                      <a:noFill/>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solidFill>
                      <a:srgbClr val="FFC000"/>
                    </a:solidFill>
                  </a:tcPr>
                </a:tc>
                <a:tc>
                  <a:txBody>
                    <a:bodyPr/>
                    <a:lstStyle/>
                    <a:p>
                      <a:pPr algn="ctr">
                        <a:lnSpc>
                          <a:spcPct val="107000"/>
                        </a:lnSpc>
                        <a:spcAft>
                          <a:spcPts val="0"/>
                        </a:spcAft>
                      </a:pPr>
                      <a:r>
                        <a:rPr lang="fr-FR" sz="900" b="1">
                          <a:solidFill>
                            <a:srgbClr val="FFFFFF"/>
                          </a:solidFill>
                          <a:latin typeface="Calibri"/>
                          <a:ea typeface="Calibri"/>
                          <a:cs typeface="Arial"/>
                        </a:rPr>
                        <a:t>Nappe albienne</a:t>
                      </a:r>
                      <a:endParaRPr lang="fr-FR" sz="900">
                        <a:latin typeface="Calibri"/>
                        <a:ea typeface="Calibri"/>
                        <a:cs typeface="Arial"/>
                      </a:endParaRPr>
                    </a:p>
                    <a:p>
                      <a:pPr algn="ctr">
                        <a:lnSpc>
                          <a:spcPct val="107000"/>
                        </a:lnSpc>
                        <a:spcAft>
                          <a:spcPts val="0"/>
                        </a:spcAft>
                      </a:pPr>
                      <a:r>
                        <a:rPr lang="fr-FR" sz="900" b="1">
                          <a:solidFill>
                            <a:srgbClr val="FFFFFF"/>
                          </a:solidFill>
                          <a:latin typeface="Calibri"/>
                          <a:ea typeface="Calibri"/>
                          <a:cs typeface="Arial"/>
                        </a:rPr>
                        <a:t>Taux du fluor, en mg/L</a:t>
                      </a:r>
                      <a:endParaRPr lang="fr-FR" sz="900">
                        <a:latin typeface="Calibri"/>
                        <a:ea typeface="Calibri"/>
                        <a:cs typeface="Arial"/>
                      </a:endParaRPr>
                    </a:p>
                  </a:txBody>
                  <a:tcPr marL="53601" marR="53601" marT="0" marB="0" anchor="ctr" anchorCtr="1">
                    <a:lnL>
                      <a:noFill/>
                    </a:lnL>
                    <a:lnR w="12700" cap="flat" cmpd="sng" algn="ctr">
                      <a:solidFill>
                        <a:srgbClr val="FFCF40"/>
                      </a:solidFill>
                      <a:prstDash val="solid"/>
                      <a:round/>
                      <a:headEnd type="none" w="med" len="med"/>
                      <a:tailEnd type="none" w="med" len="med"/>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solidFill>
                      <a:srgbClr val="FFC000"/>
                    </a:solidFill>
                  </a:tcPr>
                </a:tc>
              </a:tr>
              <a:tr h="140208">
                <a:tc>
                  <a:txBody>
                    <a:bodyPr/>
                    <a:lstStyle/>
                    <a:p>
                      <a:pPr algn="ctr">
                        <a:lnSpc>
                          <a:spcPct val="107000"/>
                        </a:lnSpc>
                        <a:spcAft>
                          <a:spcPts val="0"/>
                        </a:spcAft>
                      </a:pPr>
                      <a:r>
                        <a:rPr lang="fr-FR" sz="900" b="1">
                          <a:latin typeface="Calibri"/>
                          <a:ea typeface="Calibri"/>
                          <a:cs typeface="Arial"/>
                        </a:rPr>
                        <a:t>Ouargla </a:t>
                      </a:r>
                      <a:endParaRPr lang="fr-FR" sz="900">
                        <a:latin typeface="Calibri"/>
                        <a:ea typeface="Calibri"/>
                        <a:cs typeface="Arial"/>
                      </a:endParaRPr>
                    </a:p>
                  </a:txBody>
                  <a:tcPr marL="53601" marR="53601" marT="0" marB="0" anchor="ctr" anchorCtr="1">
                    <a:lnL w="12700" cap="flat" cmpd="sng" algn="ctr">
                      <a:solidFill>
                        <a:srgbClr val="FFCF40"/>
                      </a:solidFill>
                      <a:prstDash val="solid"/>
                      <a:round/>
                      <a:headEnd type="none" w="med" len="med"/>
                      <a:tailEnd type="none" w="med" len="med"/>
                    </a:lnL>
                    <a:lnR>
                      <a:noFill/>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solidFill>
                      <a:srgbClr val="FFEFC0"/>
                    </a:solidFill>
                  </a:tcPr>
                </a:tc>
                <a:tc>
                  <a:txBody>
                    <a:bodyPr/>
                    <a:lstStyle/>
                    <a:p>
                      <a:pPr algn="ctr">
                        <a:lnSpc>
                          <a:spcPct val="107000"/>
                        </a:lnSpc>
                        <a:spcAft>
                          <a:spcPts val="0"/>
                        </a:spcAft>
                      </a:pPr>
                      <a:r>
                        <a:rPr lang="fr-FR" sz="900">
                          <a:latin typeface="Calibri"/>
                          <a:ea typeface="Calibri"/>
                          <a:cs typeface="Arial"/>
                        </a:rPr>
                        <a:t>1,00- 2,20</a:t>
                      </a:r>
                    </a:p>
                  </a:txBody>
                  <a:tcPr marL="53601" marR="53601" marT="0" marB="0" anchor="ctr" anchorCtr="1">
                    <a:lnL>
                      <a:noFill/>
                    </a:lnL>
                    <a:lnR>
                      <a:noFill/>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solidFill>
                      <a:srgbClr val="FFEFC0"/>
                    </a:solidFill>
                  </a:tcPr>
                </a:tc>
                <a:tc>
                  <a:txBody>
                    <a:bodyPr/>
                    <a:lstStyle/>
                    <a:p>
                      <a:pPr algn="ctr">
                        <a:lnSpc>
                          <a:spcPct val="107000"/>
                        </a:lnSpc>
                        <a:spcAft>
                          <a:spcPts val="0"/>
                        </a:spcAft>
                      </a:pPr>
                      <a:r>
                        <a:rPr lang="fr-FR" sz="900">
                          <a:latin typeface="Calibri"/>
                          <a:ea typeface="Calibri"/>
                          <a:cs typeface="Arial"/>
                        </a:rPr>
                        <a:t>1,00- 2,15</a:t>
                      </a:r>
                    </a:p>
                  </a:txBody>
                  <a:tcPr marL="53601" marR="53601" marT="0" marB="0" anchor="ctr" anchorCtr="1">
                    <a:lnL>
                      <a:noFill/>
                    </a:lnL>
                    <a:lnR w="12700" cap="flat" cmpd="sng" algn="ctr">
                      <a:solidFill>
                        <a:srgbClr val="FFCF40"/>
                      </a:solidFill>
                      <a:prstDash val="solid"/>
                      <a:round/>
                      <a:headEnd type="none" w="med" len="med"/>
                      <a:tailEnd type="none" w="med" len="med"/>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solidFill>
                      <a:srgbClr val="FFEFC0"/>
                    </a:solidFill>
                  </a:tcPr>
                </a:tc>
              </a:tr>
              <a:tr h="140208">
                <a:tc>
                  <a:txBody>
                    <a:bodyPr/>
                    <a:lstStyle/>
                    <a:p>
                      <a:pPr algn="ctr">
                        <a:lnSpc>
                          <a:spcPct val="107000"/>
                        </a:lnSpc>
                        <a:spcAft>
                          <a:spcPts val="0"/>
                        </a:spcAft>
                      </a:pPr>
                      <a:r>
                        <a:rPr lang="fr-FR" sz="900" b="1">
                          <a:latin typeface="Calibri"/>
                          <a:ea typeface="Calibri"/>
                          <a:cs typeface="Arial"/>
                        </a:rPr>
                        <a:t>El Oued</a:t>
                      </a:r>
                      <a:endParaRPr lang="fr-FR" sz="900">
                        <a:latin typeface="Calibri"/>
                        <a:ea typeface="Calibri"/>
                        <a:cs typeface="Arial"/>
                      </a:endParaRPr>
                    </a:p>
                  </a:txBody>
                  <a:tcPr marL="53601" marR="53601" marT="0" marB="0" anchor="ctr" anchorCtr="1">
                    <a:lnL w="12700" cap="flat" cmpd="sng" algn="ctr">
                      <a:solidFill>
                        <a:srgbClr val="FFCF40"/>
                      </a:solidFill>
                      <a:prstDash val="solid"/>
                      <a:round/>
                      <a:headEnd type="none" w="med" len="med"/>
                      <a:tailEnd type="none" w="med" len="med"/>
                    </a:lnL>
                    <a:lnR>
                      <a:noFill/>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tcPr>
                </a:tc>
                <a:tc>
                  <a:txBody>
                    <a:bodyPr/>
                    <a:lstStyle/>
                    <a:p>
                      <a:pPr algn="ctr">
                        <a:lnSpc>
                          <a:spcPct val="107000"/>
                        </a:lnSpc>
                        <a:spcAft>
                          <a:spcPts val="0"/>
                        </a:spcAft>
                      </a:pPr>
                      <a:r>
                        <a:rPr lang="fr-FR" sz="900" dirty="0">
                          <a:latin typeface="Calibri"/>
                          <a:ea typeface="Calibri"/>
                          <a:cs typeface="Arial"/>
                        </a:rPr>
                        <a:t>1,90- 4,55</a:t>
                      </a:r>
                    </a:p>
                  </a:txBody>
                  <a:tcPr marL="53601" marR="53601" marT="0" marB="0" anchor="ctr" anchorCtr="1">
                    <a:lnL>
                      <a:noFill/>
                    </a:lnL>
                    <a:lnR>
                      <a:noFill/>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tcPr>
                </a:tc>
                <a:tc>
                  <a:txBody>
                    <a:bodyPr/>
                    <a:lstStyle/>
                    <a:p>
                      <a:pPr algn="ctr">
                        <a:lnSpc>
                          <a:spcPct val="107000"/>
                        </a:lnSpc>
                        <a:spcAft>
                          <a:spcPts val="0"/>
                        </a:spcAft>
                      </a:pPr>
                      <a:r>
                        <a:rPr lang="fr-FR" sz="900" dirty="0">
                          <a:latin typeface="Calibri"/>
                          <a:ea typeface="Calibri"/>
                          <a:cs typeface="Arial"/>
                        </a:rPr>
                        <a:t>1,00-2,15</a:t>
                      </a:r>
                    </a:p>
                  </a:txBody>
                  <a:tcPr marL="53601" marR="53601" marT="0" marB="0" anchor="ctr" anchorCtr="1">
                    <a:lnL>
                      <a:noFill/>
                    </a:lnL>
                    <a:lnR w="12700" cap="flat" cmpd="sng" algn="ctr">
                      <a:solidFill>
                        <a:srgbClr val="FFCF40"/>
                      </a:solidFill>
                      <a:prstDash val="solid"/>
                      <a:round/>
                      <a:headEnd type="none" w="med" len="med"/>
                      <a:tailEnd type="none" w="med" len="med"/>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tcPr>
                </a:tc>
              </a:tr>
              <a:tr h="140208">
                <a:tc>
                  <a:txBody>
                    <a:bodyPr/>
                    <a:lstStyle/>
                    <a:p>
                      <a:pPr algn="ctr">
                        <a:lnSpc>
                          <a:spcPct val="107000"/>
                        </a:lnSpc>
                        <a:spcAft>
                          <a:spcPts val="0"/>
                        </a:spcAft>
                      </a:pPr>
                      <a:r>
                        <a:rPr lang="fr-FR" sz="900" b="1">
                          <a:latin typeface="Calibri"/>
                          <a:ea typeface="Calibri"/>
                          <a:cs typeface="Arial"/>
                        </a:rPr>
                        <a:t>Biskra</a:t>
                      </a:r>
                      <a:endParaRPr lang="fr-FR" sz="900">
                        <a:latin typeface="Calibri"/>
                        <a:ea typeface="Calibri"/>
                        <a:cs typeface="Arial"/>
                      </a:endParaRPr>
                    </a:p>
                  </a:txBody>
                  <a:tcPr marL="53601" marR="53601" marT="0" marB="0" anchor="ctr" anchorCtr="1">
                    <a:lnL w="12700" cap="flat" cmpd="sng" algn="ctr">
                      <a:solidFill>
                        <a:srgbClr val="FFCF40"/>
                      </a:solidFill>
                      <a:prstDash val="solid"/>
                      <a:round/>
                      <a:headEnd type="none" w="med" len="med"/>
                      <a:tailEnd type="none" w="med" len="med"/>
                    </a:lnL>
                    <a:lnR>
                      <a:noFill/>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solidFill>
                      <a:srgbClr val="FFEFC0"/>
                    </a:solidFill>
                  </a:tcPr>
                </a:tc>
                <a:tc>
                  <a:txBody>
                    <a:bodyPr/>
                    <a:lstStyle/>
                    <a:p>
                      <a:pPr algn="ctr">
                        <a:lnSpc>
                          <a:spcPct val="107000"/>
                        </a:lnSpc>
                        <a:spcAft>
                          <a:spcPts val="0"/>
                        </a:spcAft>
                      </a:pPr>
                      <a:r>
                        <a:rPr lang="fr-FR" sz="900">
                          <a:latin typeface="Calibri"/>
                          <a:ea typeface="Calibri"/>
                          <a:cs typeface="Arial"/>
                        </a:rPr>
                        <a:t>1,75- 2,10</a:t>
                      </a:r>
                    </a:p>
                  </a:txBody>
                  <a:tcPr marL="53601" marR="53601" marT="0" marB="0" anchor="ctr" anchorCtr="1">
                    <a:lnL>
                      <a:noFill/>
                    </a:lnL>
                    <a:lnR>
                      <a:noFill/>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solidFill>
                      <a:srgbClr val="FFEFC0"/>
                    </a:solidFill>
                  </a:tcPr>
                </a:tc>
                <a:tc>
                  <a:txBody>
                    <a:bodyPr/>
                    <a:lstStyle/>
                    <a:p>
                      <a:pPr algn="ctr">
                        <a:lnSpc>
                          <a:spcPct val="107000"/>
                        </a:lnSpc>
                        <a:spcAft>
                          <a:spcPts val="0"/>
                        </a:spcAft>
                      </a:pPr>
                      <a:r>
                        <a:rPr lang="fr-FR" sz="900" dirty="0">
                          <a:latin typeface="Calibri"/>
                          <a:ea typeface="Calibri"/>
                          <a:cs typeface="Arial"/>
                        </a:rPr>
                        <a:t>1,95-2,20</a:t>
                      </a:r>
                    </a:p>
                  </a:txBody>
                  <a:tcPr marL="53601" marR="53601" marT="0" marB="0" anchor="ctr" anchorCtr="1">
                    <a:lnL>
                      <a:noFill/>
                    </a:lnL>
                    <a:lnR w="12700" cap="flat" cmpd="sng" algn="ctr">
                      <a:solidFill>
                        <a:srgbClr val="FFCF40"/>
                      </a:solidFill>
                      <a:prstDash val="solid"/>
                      <a:round/>
                      <a:headEnd type="none" w="med" len="med"/>
                      <a:tailEnd type="none" w="med" len="med"/>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solidFill>
                      <a:srgbClr val="FFEFC0"/>
                    </a:solidFill>
                  </a:tcPr>
                </a:tc>
              </a:tr>
              <a:tr h="140208">
                <a:tc>
                  <a:txBody>
                    <a:bodyPr/>
                    <a:lstStyle/>
                    <a:p>
                      <a:pPr algn="ctr">
                        <a:lnSpc>
                          <a:spcPct val="107000"/>
                        </a:lnSpc>
                        <a:spcAft>
                          <a:spcPts val="0"/>
                        </a:spcAft>
                      </a:pPr>
                      <a:r>
                        <a:rPr lang="fr-FR" sz="900" b="1" dirty="0">
                          <a:latin typeface="Calibri"/>
                          <a:ea typeface="Calibri"/>
                          <a:cs typeface="Arial"/>
                        </a:rPr>
                        <a:t>Ghardaïa</a:t>
                      </a:r>
                      <a:endParaRPr lang="fr-FR" sz="900" dirty="0">
                        <a:latin typeface="Calibri"/>
                        <a:ea typeface="Calibri"/>
                        <a:cs typeface="Arial"/>
                      </a:endParaRPr>
                    </a:p>
                  </a:txBody>
                  <a:tcPr marL="53601" marR="53601" marT="0" marB="0" anchor="ctr" anchorCtr="1">
                    <a:lnL w="12700" cap="flat" cmpd="sng" algn="ctr">
                      <a:solidFill>
                        <a:srgbClr val="FFCF40"/>
                      </a:solidFill>
                      <a:prstDash val="solid"/>
                      <a:round/>
                      <a:headEnd type="none" w="med" len="med"/>
                      <a:tailEnd type="none" w="med" len="med"/>
                    </a:lnL>
                    <a:lnR>
                      <a:noFill/>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tcPr>
                </a:tc>
                <a:tc>
                  <a:txBody>
                    <a:bodyPr/>
                    <a:lstStyle/>
                    <a:p>
                      <a:pPr algn="ctr">
                        <a:lnSpc>
                          <a:spcPct val="107000"/>
                        </a:lnSpc>
                        <a:spcAft>
                          <a:spcPts val="0"/>
                        </a:spcAft>
                      </a:pPr>
                      <a:r>
                        <a:rPr lang="fr-FR" sz="900" dirty="0">
                          <a:latin typeface="Calibri"/>
                          <a:ea typeface="Calibri"/>
                          <a:cs typeface="Arial"/>
                        </a:rPr>
                        <a:t>0,2-1,30</a:t>
                      </a:r>
                    </a:p>
                  </a:txBody>
                  <a:tcPr marL="53601" marR="53601" marT="0" marB="0" anchor="ctr" anchorCtr="1">
                    <a:lnL>
                      <a:noFill/>
                    </a:lnL>
                    <a:lnR>
                      <a:noFill/>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tcPr>
                </a:tc>
                <a:tc>
                  <a:txBody>
                    <a:bodyPr/>
                    <a:lstStyle/>
                    <a:p>
                      <a:pPr algn="ctr">
                        <a:lnSpc>
                          <a:spcPct val="107000"/>
                        </a:lnSpc>
                        <a:spcAft>
                          <a:spcPts val="0"/>
                        </a:spcAft>
                      </a:pPr>
                      <a:r>
                        <a:rPr lang="fr-FR" sz="900" dirty="0">
                          <a:latin typeface="Calibri"/>
                          <a:ea typeface="Calibri"/>
                          <a:cs typeface="Arial"/>
                        </a:rPr>
                        <a:t>1,10-1,25</a:t>
                      </a:r>
                    </a:p>
                  </a:txBody>
                  <a:tcPr marL="53601" marR="53601" marT="0" marB="0" anchor="ctr" anchorCtr="1">
                    <a:lnL>
                      <a:noFill/>
                    </a:lnL>
                    <a:lnR w="12700" cap="flat" cmpd="sng" algn="ctr">
                      <a:solidFill>
                        <a:srgbClr val="FFCF40"/>
                      </a:solidFill>
                      <a:prstDash val="solid"/>
                      <a:round/>
                      <a:headEnd type="none" w="med" len="med"/>
                      <a:tailEnd type="none" w="med" len="med"/>
                    </a:lnR>
                    <a:lnT w="12700" cap="flat" cmpd="sng" algn="ctr">
                      <a:solidFill>
                        <a:srgbClr val="FFCF40"/>
                      </a:solidFill>
                      <a:prstDash val="solid"/>
                      <a:round/>
                      <a:headEnd type="none" w="med" len="med"/>
                      <a:tailEnd type="none" w="med" len="med"/>
                    </a:lnT>
                    <a:lnB w="12700" cap="flat" cmpd="sng" algn="ctr">
                      <a:solidFill>
                        <a:srgbClr val="FFCF40"/>
                      </a:solidFill>
                      <a:prstDash val="solid"/>
                      <a:round/>
                      <a:headEnd type="none" w="med" len="med"/>
                      <a:tailEnd type="none" w="med" len="med"/>
                    </a:lnB>
                  </a:tcPr>
                </a:tc>
              </a:tr>
            </a:tbl>
          </a:graphicData>
        </a:graphic>
      </p:graphicFrame>
      <p:sp>
        <p:nvSpPr>
          <p:cNvPr id="29" name="Rectangle 28"/>
          <p:cNvSpPr/>
          <p:nvPr/>
        </p:nvSpPr>
        <p:spPr>
          <a:xfrm>
            <a:off x="1000108" y="5715008"/>
            <a:ext cx="4857784" cy="230832"/>
          </a:xfrm>
          <a:prstGeom prst="rect">
            <a:avLst/>
          </a:prstGeom>
        </p:spPr>
        <p:txBody>
          <a:bodyPr wrap="square">
            <a:spAutoFit/>
          </a:bodyPr>
          <a:lstStyle/>
          <a:p>
            <a:pPr marL="365760" lvl="0" indent="-283464">
              <a:spcBef>
                <a:spcPts val="600"/>
              </a:spcBef>
              <a:buClr>
                <a:srgbClr val="3891A7"/>
              </a:buClr>
              <a:buSzPct val="80000"/>
            </a:pPr>
            <a:r>
              <a:rPr lang="fr-FR" sz="900" b="1" dirty="0" smtClean="0">
                <a:ln/>
                <a:solidFill>
                  <a:srgbClr val="C32D2E"/>
                </a:solidFill>
              </a:rPr>
              <a:t>TECHNIQUES D’ELIMINATION  DE FLUOR</a:t>
            </a:r>
            <a:endParaRPr lang="fr-FR" sz="900" b="1" dirty="0">
              <a:ln/>
              <a:solidFill>
                <a:srgbClr val="C32D2E"/>
              </a:solidFill>
            </a:endParaRPr>
          </a:p>
        </p:txBody>
      </p:sp>
      <p:grpSp>
        <p:nvGrpSpPr>
          <p:cNvPr id="22" name="Group 6"/>
          <p:cNvGrpSpPr>
            <a:grpSpLocks/>
          </p:cNvGrpSpPr>
          <p:nvPr/>
        </p:nvGrpSpPr>
        <p:grpSpPr bwMode="auto">
          <a:xfrm>
            <a:off x="3214686" y="6929454"/>
            <a:ext cx="3286196" cy="2000391"/>
            <a:chOff x="1693" y="8389"/>
            <a:chExt cx="8371" cy="4441"/>
          </a:xfrm>
        </p:grpSpPr>
        <p:grpSp>
          <p:nvGrpSpPr>
            <p:cNvPr id="23" name="Group 7"/>
            <p:cNvGrpSpPr>
              <a:grpSpLocks/>
            </p:cNvGrpSpPr>
            <p:nvPr/>
          </p:nvGrpSpPr>
          <p:grpSpPr bwMode="auto">
            <a:xfrm>
              <a:off x="3339" y="8551"/>
              <a:ext cx="4641" cy="3490"/>
              <a:chOff x="3339" y="6836"/>
              <a:chExt cx="4641" cy="3490"/>
            </a:xfrm>
          </p:grpSpPr>
          <p:grpSp>
            <p:nvGrpSpPr>
              <p:cNvPr id="40" name="Group 8"/>
              <p:cNvGrpSpPr>
                <a:grpSpLocks/>
              </p:cNvGrpSpPr>
              <p:nvPr/>
            </p:nvGrpSpPr>
            <p:grpSpPr bwMode="auto">
              <a:xfrm>
                <a:off x="3339" y="6836"/>
                <a:ext cx="1001" cy="3487"/>
                <a:chOff x="3339" y="6838"/>
                <a:chExt cx="1001" cy="3490"/>
              </a:xfrm>
            </p:grpSpPr>
            <p:sp>
              <p:nvSpPr>
                <p:cNvPr id="69" name="AutoShape 9"/>
                <p:cNvSpPr>
                  <a:spLocks noChangeArrowheads="1"/>
                </p:cNvSpPr>
                <p:nvPr/>
              </p:nvSpPr>
              <p:spPr bwMode="auto">
                <a:xfrm rot="1224257">
                  <a:off x="3339" y="9267"/>
                  <a:ext cx="1001" cy="1061"/>
                </a:xfrm>
                <a:prstGeom prst="parallelogram">
                  <a:avLst>
                    <a:gd name="adj" fmla="val 25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sz="800"/>
                </a:p>
              </p:txBody>
            </p:sp>
            <p:grpSp>
              <p:nvGrpSpPr>
                <p:cNvPr id="70" name="Group 10"/>
                <p:cNvGrpSpPr>
                  <a:grpSpLocks/>
                </p:cNvGrpSpPr>
                <p:nvPr/>
              </p:nvGrpSpPr>
              <p:grpSpPr bwMode="auto">
                <a:xfrm>
                  <a:off x="3635" y="6838"/>
                  <a:ext cx="383" cy="3485"/>
                  <a:chOff x="3635" y="6838"/>
                  <a:chExt cx="383" cy="3485"/>
                </a:xfrm>
              </p:grpSpPr>
              <p:sp>
                <p:nvSpPr>
                  <p:cNvPr id="71" name="AutoShape 11"/>
                  <p:cNvSpPr>
                    <a:spLocks noChangeArrowheads="1"/>
                  </p:cNvSpPr>
                  <p:nvPr/>
                </p:nvSpPr>
                <p:spPr bwMode="auto">
                  <a:xfrm>
                    <a:off x="3635" y="9674"/>
                    <a:ext cx="383" cy="431"/>
                  </a:xfrm>
                  <a:prstGeom prst="roundRect">
                    <a:avLst>
                      <a:gd name="adj" fmla="val 16667"/>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sz="800"/>
                  </a:p>
                </p:txBody>
              </p:sp>
              <p:sp>
                <p:nvSpPr>
                  <p:cNvPr id="72" name="AutoShape 12"/>
                  <p:cNvSpPr>
                    <a:spLocks noChangeArrowheads="1"/>
                  </p:cNvSpPr>
                  <p:nvPr/>
                </p:nvSpPr>
                <p:spPr bwMode="auto">
                  <a:xfrm rot="5400000">
                    <a:off x="2128" y="8534"/>
                    <a:ext cx="3485" cy="94"/>
                  </a:xfrm>
                  <a:prstGeom prst="flowChartOnlineStorage">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sz="800"/>
                  </a:p>
                </p:txBody>
              </p:sp>
              <p:sp>
                <p:nvSpPr>
                  <p:cNvPr id="73" name="AutoShape 13"/>
                  <p:cNvSpPr>
                    <a:spLocks noChangeArrowheads="1"/>
                  </p:cNvSpPr>
                  <p:nvPr/>
                </p:nvSpPr>
                <p:spPr bwMode="auto">
                  <a:xfrm>
                    <a:off x="3695" y="9779"/>
                    <a:ext cx="323" cy="524"/>
                  </a:xfrm>
                  <a:prstGeom prst="parallelogram">
                    <a:avLst>
                      <a:gd name="adj" fmla="val 25000"/>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800"/>
                  </a:p>
                </p:txBody>
              </p:sp>
            </p:grpSp>
          </p:grpSp>
          <p:grpSp>
            <p:nvGrpSpPr>
              <p:cNvPr id="41" name="Group 14"/>
              <p:cNvGrpSpPr>
                <a:grpSpLocks/>
              </p:cNvGrpSpPr>
              <p:nvPr/>
            </p:nvGrpSpPr>
            <p:grpSpPr bwMode="auto">
              <a:xfrm>
                <a:off x="3499" y="7011"/>
                <a:ext cx="4481" cy="3315"/>
                <a:chOff x="3499" y="7011"/>
                <a:chExt cx="4481" cy="3315"/>
              </a:xfrm>
            </p:grpSpPr>
            <p:cxnSp>
              <p:nvCxnSpPr>
                <p:cNvPr id="42" name="AutoShape 15"/>
                <p:cNvCxnSpPr>
                  <a:cxnSpLocks noChangeShapeType="1"/>
                </p:cNvCxnSpPr>
                <p:nvPr/>
              </p:nvCxnSpPr>
              <p:spPr bwMode="auto">
                <a:xfrm>
                  <a:off x="4896" y="8778"/>
                  <a:ext cx="0" cy="1084"/>
                </a:xfrm>
                <a:prstGeom prst="straightConnector1">
                  <a:avLst/>
                </a:prstGeom>
                <a:noFill/>
                <a:ln w="9525">
                  <a:solidFill>
                    <a:srgbClr val="808080"/>
                  </a:solidFill>
                  <a:round/>
                  <a:headEnd/>
                  <a:tailEnd/>
                </a:ln>
              </p:spPr>
            </p:cxnSp>
            <p:cxnSp>
              <p:nvCxnSpPr>
                <p:cNvPr id="43" name="AutoShape 16"/>
                <p:cNvCxnSpPr>
                  <a:cxnSpLocks noChangeShapeType="1"/>
                </p:cNvCxnSpPr>
                <p:nvPr/>
              </p:nvCxnSpPr>
              <p:spPr bwMode="auto">
                <a:xfrm>
                  <a:off x="4913" y="9006"/>
                  <a:ext cx="3050" cy="0"/>
                </a:xfrm>
                <a:prstGeom prst="straightConnector1">
                  <a:avLst/>
                </a:prstGeom>
                <a:noFill/>
                <a:ln w="9525">
                  <a:solidFill>
                    <a:srgbClr val="DAEEF3"/>
                  </a:solidFill>
                  <a:round/>
                  <a:headEnd/>
                  <a:tailEnd/>
                </a:ln>
              </p:spPr>
            </p:cxnSp>
            <p:sp>
              <p:nvSpPr>
                <p:cNvPr id="44" name="AutoShape 17"/>
                <p:cNvSpPr>
                  <a:spLocks noChangeArrowheads="1"/>
                </p:cNvSpPr>
                <p:nvPr/>
              </p:nvSpPr>
              <p:spPr bwMode="auto">
                <a:xfrm flipV="1">
                  <a:off x="3499" y="7563"/>
                  <a:ext cx="1249" cy="71"/>
                </a:xfrm>
                <a:prstGeom prst="flowChartOnlineStorage">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sz="800"/>
                </a:p>
              </p:txBody>
            </p:sp>
            <p:sp>
              <p:nvSpPr>
                <p:cNvPr id="45" name="AutoShape 18"/>
                <p:cNvSpPr>
                  <a:spLocks noChangeArrowheads="1"/>
                </p:cNvSpPr>
                <p:nvPr/>
              </p:nvSpPr>
              <p:spPr bwMode="auto">
                <a:xfrm rot="3886062">
                  <a:off x="4605" y="7121"/>
                  <a:ext cx="685" cy="465"/>
                </a:xfrm>
                <a:prstGeom prst="flowChartOnlineStorage">
                  <a:avLst/>
                </a:prstGeom>
                <a:solidFill>
                  <a:srgbClr val="FFC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sz="800"/>
                </a:p>
              </p:txBody>
            </p:sp>
            <p:sp>
              <p:nvSpPr>
                <p:cNvPr id="46" name="AutoShape 19"/>
                <p:cNvSpPr>
                  <a:spLocks noChangeArrowheads="1"/>
                </p:cNvSpPr>
                <p:nvPr/>
              </p:nvSpPr>
              <p:spPr bwMode="auto">
                <a:xfrm>
                  <a:off x="5347" y="7999"/>
                  <a:ext cx="255" cy="253"/>
                </a:xfrm>
                <a:prstGeom prst="can">
                  <a:avLst>
                    <a:gd name="adj" fmla="val 25000"/>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sz="800"/>
                </a:p>
              </p:txBody>
            </p:sp>
            <p:sp>
              <p:nvSpPr>
                <p:cNvPr id="47" name="AutoShape 20"/>
                <p:cNvSpPr>
                  <a:spLocks noChangeArrowheads="1"/>
                </p:cNvSpPr>
                <p:nvPr/>
              </p:nvSpPr>
              <p:spPr bwMode="auto">
                <a:xfrm rot="37920059">
                  <a:off x="6620" y="8501"/>
                  <a:ext cx="121" cy="116"/>
                </a:xfrm>
                <a:prstGeom prst="can">
                  <a:avLst>
                    <a:gd name="adj" fmla="val 25000"/>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sz="800"/>
                </a:p>
              </p:txBody>
            </p:sp>
            <p:sp>
              <p:nvSpPr>
                <p:cNvPr id="48" name="Rectangle 21"/>
                <p:cNvSpPr>
                  <a:spLocks noChangeArrowheads="1"/>
                </p:cNvSpPr>
                <p:nvPr/>
              </p:nvSpPr>
              <p:spPr bwMode="auto">
                <a:xfrm>
                  <a:off x="4524" y="7471"/>
                  <a:ext cx="1313" cy="453"/>
                </a:xfrm>
                <a:prstGeom prst="rect">
                  <a:avLst/>
                </a:prstGeom>
                <a:solidFill>
                  <a:srgbClr val="FFC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sz="800"/>
                </a:p>
              </p:txBody>
            </p:sp>
            <p:sp>
              <p:nvSpPr>
                <p:cNvPr id="49" name="Rectangle 22"/>
                <p:cNvSpPr>
                  <a:spLocks noChangeArrowheads="1"/>
                </p:cNvSpPr>
                <p:nvPr/>
              </p:nvSpPr>
              <p:spPr bwMode="auto">
                <a:xfrm>
                  <a:off x="5182" y="7924"/>
                  <a:ext cx="476" cy="143"/>
                </a:xfrm>
                <a:prstGeom prst="rect">
                  <a:avLst/>
                </a:prstGeom>
                <a:solidFill>
                  <a:srgbClr val="FFC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sz="800"/>
                </a:p>
              </p:txBody>
            </p:sp>
            <p:sp>
              <p:nvSpPr>
                <p:cNvPr id="50" name="AutoShape 23"/>
                <p:cNvSpPr>
                  <a:spLocks noChangeArrowheads="1"/>
                </p:cNvSpPr>
                <p:nvPr/>
              </p:nvSpPr>
              <p:spPr bwMode="auto">
                <a:xfrm>
                  <a:off x="5157" y="8902"/>
                  <a:ext cx="623" cy="897"/>
                </a:xfrm>
                <a:prstGeom prst="can">
                  <a:avLst>
                    <a:gd name="adj" fmla="val 28250"/>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sz="800"/>
                </a:p>
              </p:txBody>
            </p:sp>
            <p:sp>
              <p:nvSpPr>
                <p:cNvPr id="51" name="Arc 24"/>
                <p:cNvSpPr>
                  <a:spLocks/>
                </p:cNvSpPr>
                <p:nvPr/>
              </p:nvSpPr>
              <p:spPr bwMode="auto">
                <a:xfrm rot="439584" flipV="1">
                  <a:off x="5148" y="9267"/>
                  <a:ext cx="623" cy="1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sz="800"/>
                </a:p>
              </p:txBody>
            </p:sp>
            <p:sp>
              <p:nvSpPr>
                <p:cNvPr id="52" name="AutoShape 25"/>
                <p:cNvSpPr>
                  <a:spLocks noChangeArrowheads="1"/>
                </p:cNvSpPr>
                <p:nvPr/>
              </p:nvSpPr>
              <p:spPr bwMode="auto">
                <a:xfrm rot="5400000">
                  <a:off x="5353" y="9393"/>
                  <a:ext cx="206" cy="285"/>
                </a:xfrm>
                <a:prstGeom prst="flowChartCollate">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sz="800"/>
                </a:p>
              </p:txBody>
            </p:sp>
            <p:cxnSp>
              <p:nvCxnSpPr>
                <p:cNvPr id="53" name="AutoShape 26"/>
                <p:cNvCxnSpPr>
                  <a:cxnSpLocks noChangeShapeType="1"/>
                </p:cNvCxnSpPr>
                <p:nvPr/>
              </p:nvCxnSpPr>
              <p:spPr bwMode="auto">
                <a:xfrm flipV="1">
                  <a:off x="5467" y="8252"/>
                  <a:ext cx="0" cy="1249"/>
                </a:xfrm>
                <a:prstGeom prst="straightConnector1">
                  <a:avLst/>
                </a:prstGeom>
                <a:noFill/>
                <a:ln w="9525">
                  <a:solidFill>
                    <a:srgbClr val="000000"/>
                  </a:solidFill>
                  <a:round/>
                  <a:headEnd/>
                  <a:tailEnd/>
                </a:ln>
              </p:spPr>
            </p:cxnSp>
            <p:cxnSp>
              <p:nvCxnSpPr>
                <p:cNvPr id="54" name="AutoShape 27"/>
                <p:cNvCxnSpPr>
                  <a:cxnSpLocks noChangeShapeType="1"/>
                </p:cNvCxnSpPr>
                <p:nvPr/>
              </p:nvCxnSpPr>
              <p:spPr bwMode="auto">
                <a:xfrm flipV="1">
                  <a:off x="5435" y="8287"/>
                  <a:ext cx="0" cy="1233"/>
                </a:xfrm>
                <a:prstGeom prst="straightConnector1">
                  <a:avLst/>
                </a:prstGeom>
                <a:noFill/>
                <a:ln w="9525">
                  <a:solidFill>
                    <a:srgbClr val="000000"/>
                  </a:solidFill>
                  <a:round/>
                  <a:headEnd/>
                  <a:tailEnd/>
                </a:ln>
              </p:spPr>
            </p:cxnSp>
            <p:sp>
              <p:nvSpPr>
                <p:cNvPr id="55" name="AutoShape 28"/>
                <p:cNvSpPr>
                  <a:spLocks noChangeArrowheads="1"/>
                </p:cNvSpPr>
                <p:nvPr/>
              </p:nvSpPr>
              <p:spPr bwMode="auto">
                <a:xfrm rot="16320059" flipH="1">
                  <a:off x="6560" y="8299"/>
                  <a:ext cx="123" cy="168"/>
                </a:xfrm>
                <a:prstGeom prst="can">
                  <a:avLst>
                    <a:gd name="adj" fmla="val 34146"/>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sz="800"/>
                </a:p>
              </p:txBody>
            </p:sp>
            <p:sp>
              <p:nvSpPr>
                <p:cNvPr id="56" name="Rectangle 29"/>
                <p:cNvSpPr>
                  <a:spLocks noChangeArrowheads="1"/>
                </p:cNvSpPr>
                <p:nvPr/>
              </p:nvSpPr>
              <p:spPr bwMode="auto">
                <a:xfrm>
                  <a:off x="6654" y="8778"/>
                  <a:ext cx="1189" cy="14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sz="800"/>
                </a:p>
              </p:txBody>
            </p:sp>
            <p:sp>
              <p:nvSpPr>
                <p:cNvPr id="57" name="AutoShape 30"/>
                <p:cNvSpPr>
                  <a:spLocks noChangeArrowheads="1"/>
                </p:cNvSpPr>
                <p:nvPr/>
              </p:nvSpPr>
              <p:spPr bwMode="auto">
                <a:xfrm>
                  <a:off x="7077" y="9480"/>
                  <a:ext cx="552" cy="23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sz="800"/>
                </a:p>
              </p:txBody>
            </p:sp>
            <p:sp>
              <p:nvSpPr>
                <p:cNvPr id="58" name="AutoShape 31"/>
                <p:cNvSpPr>
                  <a:spLocks noChangeArrowheads="1"/>
                </p:cNvSpPr>
                <p:nvPr/>
              </p:nvSpPr>
              <p:spPr bwMode="auto">
                <a:xfrm>
                  <a:off x="7090" y="9395"/>
                  <a:ext cx="552" cy="23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sz="800"/>
                </a:p>
              </p:txBody>
            </p:sp>
            <p:sp>
              <p:nvSpPr>
                <p:cNvPr id="59" name="AutoShape 32"/>
                <p:cNvSpPr>
                  <a:spLocks noChangeArrowheads="1"/>
                </p:cNvSpPr>
                <p:nvPr/>
              </p:nvSpPr>
              <p:spPr bwMode="auto">
                <a:xfrm>
                  <a:off x="7073" y="9306"/>
                  <a:ext cx="571" cy="23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sz="800"/>
                </a:p>
              </p:txBody>
            </p:sp>
            <p:sp>
              <p:nvSpPr>
                <p:cNvPr id="60" name="AutoShape 33"/>
                <p:cNvSpPr>
                  <a:spLocks noChangeArrowheads="1"/>
                </p:cNvSpPr>
                <p:nvPr/>
              </p:nvSpPr>
              <p:spPr bwMode="auto">
                <a:xfrm>
                  <a:off x="7224" y="8921"/>
                  <a:ext cx="268" cy="56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sz="800"/>
                </a:p>
              </p:txBody>
            </p:sp>
            <p:cxnSp>
              <p:nvCxnSpPr>
                <p:cNvPr id="61" name="AutoShape 34"/>
                <p:cNvCxnSpPr>
                  <a:cxnSpLocks noChangeShapeType="1"/>
                </p:cNvCxnSpPr>
                <p:nvPr/>
              </p:nvCxnSpPr>
              <p:spPr bwMode="auto">
                <a:xfrm>
                  <a:off x="4526" y="9306"/>
                  <a:ext cx="3118" cy="0"/>
                </a:xfrm>
                <a:prstGeom prst="straightConnector1">
                  <a:avLst/>
                </a:prstGeom>
                <a:noFill/>
                <a:ln w="9525">
                  <a:solidFill>
                    <a:srgbClr val="DAEEF3"/>
                  </a:solidFill>
                  <a:round/>
                  <a:headEnd/>
                  <a:tailEnd/>
                </a:ln>
              </p:spPr>
            </p:cxnSp>
            <p:cxnSp>
              <p:nvCxnSpPr>
                <p:cNvPr id="62" name="AutoShape 35"/>
                <p:cNvCxnSpPr>
                  <a:cxnSpLocks noChangeShapeType="1"/>
                </p:cNvCxnSpPr>
                <p:nvPr/>
              </p:nvCxnSpPr>
              <p:spPr bwMode="auto">
                <a:xfrm flipV="1">
                  <a:off x="7629" y="9008"/>
                  <a:ext cx="351" cy="298"/>
                </a:xfrm>
                <a:prstGeom prst="straightConnector1">
                  <a:avLst/>
                </a:prstGeom>
                <a:noFill/>
                <a:ln w="9525">
                  <a:solidFill>
                    <a:srgbClr val="DAEEF3"/>
                  </a:solidFill>
                  <a:round/>
                  <a:headEnd/>
                  <a:tailEnd/>
                </a:ln>
              </p:spPr>
            </p:cxnSp>
            <p:cxnSp>
              <p:nvCxnSpPr>
                <p:cNvPr id="63" name="AutoShape 36"/>
                <p:cNvCxnSpPr>
                  <a:cxnSpLocks noChangeShapeType="1"/>
                </p:cNvCxnSpPr>
                <p:nvPr/>
              </p:nvCxnSpPr>
              <p:spPr bwMode="auto">
                <a:xfrm flipH="1">
                  <a:off x="4510" y="9008"/>
                  <a:ext cx="403" cy="298"/>
                </a:xfrm>
                <a:prstGeom prst="straightConnector1">
                  <a:avLst/>
                </a:prstGeom>
                <a:noFill/>
                <a:ln w="9525">
                  <a:solidFill>
                    <a:srgbClr val="DAEEF3"/>
                  </a:solidFill>
                  <a:round/>
                  <a:headEnd/>
                  <a:tailEnd/>
                </a:ln>
              </p:spPr>
            </p:cxnSp>
            <p:cxnSp>
              <p:nvCxnSpPr>
                <p:cNvPr id="64" name="AutoShape 37"/>
                <p:cNvCxnSpPr>
                  <a:cxnSpLocks noChangeShapeType="1"/>
                </p:cNvCxnSpPr>
                <p:nvPr/>
              </p:nvCxnSpPr>
              <p:spPr bwMode="auto">
                <a:xfrm flipH="1">
                  <a:off x="4913" y="9865"/>
                  <a:ext cx="3067" cy="0"/>
                </a:xfrm>
                <a:prstGeom prst="straightConnector1">
                  <a:avLst/>
                </a:prstGeom>
                <a:noFill/>
                <a:ln w="9525">
                  <a:solidFill>
                    <a:srgbClr val="808080"/>
                  </a:solidFill>
                  <a:round/>
                  <a:headEnd/>
                  <a:tailEnd/>
                </a:ln>
              </p:spPr>
            </p:cxnSp>
            <p:cxnSp>
              <p:nvCxnSpPr>
                <p:cNvPr id="65" name="AutoShape 38"/>
                <p:cNvCxnSpPr>
                  <a:cxnSpLocks noChangeShapeType="1"/>
                </p:cNvCxnSpPr>
                <p:nvPr/>
              </p:nvCxnSpPr>
              <p:spPr bwMode="auto">
                <a:xfrm flipH="1">
                  <a:off x="4476" y="9865"/>
                  <a:ext cx="420" cy="461"/>
                </a:xfrm>
                <a:prstGeom prst="straightConnector1">
                  <a:avLst/>
                </a:prstGeom>
                <a:noFill/>
                <a:ln w="9525">
                  <a:solidFill>
                    <a:srgbClr val="808080"/>
                  </a:solidFill>
                  <a:round/>
                  <a:headEnd/>
                  <a:tailEnd/>
                </a:ln>
              </p:spPr>
            </p:cxnSp>
            <p:sp>
              <p:nvSpPr>
                <p:cNvPr id="66" name="AutoShape 39"/>
                <p:cNvSpPr>
                  <a:spLocks noChangeArrowheads="1"/>
                </p:cNvSpPr>
                <p:nvPr/>
              </p:nvSpPr>
              <p:spPr bwMode="auto">
                <a:xfrm>
                  <a:off x="4476" y="8761"/>
                  <a:ext cx="3504" cy="1562"/>
                </a:xfrm>
                <a:prstGeom prst="cube">
                  <a:avLst>
                    <a:gd name="adj" fmla="val 25000"/>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sz="800"/>
                </a:p>
              </p:txBody>
            </p:sp>
            <p:cxnSp>
              <p:nvCxnSpPr>
                <p:cNvPr id="67" name="AutoShape 40"/>
                <p:cNvCxnSpPr>
                  <a:cxnSpLocks noChangeShapeType="1"/>
                </p:cNvCxnSpPr>
                <p:nvPr/>
              </p:nvCxnSpPr>
              <p:spPr bwMode="auto">
                <a:xfrm>
                  <a:off x="5262" y="8585"/>
                  <a:ext cx="0" cy="901"/>
                </a:xfrm>
                <a:prstGeom prst="straightConnector1">
                  <a:avLst/>
                </a:prstGeom>
                <a:noFill/>
                <a:ln w="9525">
                  <a:solidFill>
                    <a:srgbClr val="FFFF00"/>
                  </a:solidFill>
                  <a:round/>
                  <a:headEnd/>
                  <a:tailEnd/>
                </a:ln>
                <a:effectLst/>
                <a:scene3d>
                  <a:camera prst="legacyPerspectiveTop"/>
                  <a:lightRig rig="legacyFlat3" dir="b"/>
                </a:scene3d>
                <a:sp3d extrusionH="887400" prstMaterial="legacyMatte">
                  <a:bevelT w="13500" h="13500" prst="angle"/>
                  <a:bevelB w="13500" h="13500" prst="angle"/>
                  <a:extrusionClr>
                    <a:srgbClr val="FFFF00"/>
                  </a:extrusionClr>
                </a:sp3d>
              </p:spPr>
            </p:cxnSp>
            <p:sp>
              <p:nvSpPr>
                <p:cNvPr id="68" name="AutoShape 41"/>
                <p:cNvSpPr>
                  <a:spLocks noChangeArrowheads="1"/>
                </p:cNvSpPr>
                <p:nvPr/>
              </p:nvSpPr>
              <p:spPr bwMode="auto">
                <a:xfrm rot="16200000">
                  <a:off x="6850" y="7954"/>
                  <a:ext cx="643" cy="1167"/>
                </a:xfrm>
                <a:prstGeom prst="flowChartManualInput">
                  <a:avLst/>
                </a:prstGeom>
                <a:solidFill>
                  <a:srgbClr val="FFC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sz="800"/>
                </a:p>
              </p:txBody>
            </p:sp>
          </p:grpSp>
        </p:grpSp>
        <p:cxnSp>
          <p:nvCxnSpPr>
            <p:cNvPr id="30" name="AutoShape 42"/>
            <p:cNvCxnSpPr>
              <a:cxnSpLocks noChangeShapeType="1"/>
            </p:cNvCxnSpPr>
            <p:nvPr/>
          </p:nvCxnSpPr>
          <p:spPr bwMode="auto">
            <a:xfrm flipH="1">
              <a:off x="7073" y="9277"/>
              <a:ext cx="1163" cy="689"/>
            </a:xfrm>
            <a:prstGeom prst="straightConnector1">
              <a:avLst/>
            </a:prstGeom>
            <a:noFill/>
            <a:ln w="9525">
              <a:solidFill>
                <a:srgbClr val="000000"/>
              </a:solidFill>
              <a:round/>
              <a:headEnd/>
              <a:tailEnd type="triangle" w="med" len="med"/>
            </a:ln>
          </p:spPr>
        </p:cxnSp>
        <p:sp>
          <p:nvSpPr>
            <p:cNvPr id="31" name="Text Box 43"/>
            <p:cNvSpPr txBox="1">
              <a:spLocks noChangeArrowheads="1"/>
            </p:cNvSpPr>
            <p:nvPr/>
          </p:nvSpPr>
          <p:spPr bwMode="auto">
            <a:xfrm>
              <a:off x="8236" y="9058"/>
              <a:ext cx="1828" cy="44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Thermostat</a:t>
              </a:r>
              <a:endParaRPr kumimoji="0" lang="fr-FR" sz="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 name="Text Box 44"/>
            <p:cNvSpPr txBox="1">
              <a:spLocks noChangeArrowheads="1"/>
            </p:cNvSpPr>
            <p:nvPr/>
          </p:nvSpPr>
          <p:spPr bwMode="auto">
            <a:xfrm>
              <a:off x="5221" y="8389"/>
              <a:ext cx="2841" cy="47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800" b="0" i="0" u="none" strike="noStrike" cap="none" normalizeH="0" baseline="0" smtClean="0">
                  <a:ln>
                    <a:noFill/>
                  </a:ln>
                  <a:solidFill>
                    <a:schemeClr val="tx1"/>
                  </a:solidFill>
                  <a:effectLst/>
                  <a:latin typeface="Calibri" pitchFamily="34" charset="0"/>
                  <a:ea typeface="Arial" pitchFamily="34" charset="0"/>
                  <a:cs typeface="Arial" pitchFamily="34" charset="0"/>
                </a:rPr>
                <a:t>Agitateur mécanique</a:t>
              </a:r>
              <a:endParaRPr kumimoji="0" lang="fr-FR" sz="800" b="0" i="0" u="none" strike="noStrike" cap="none" normalizeH="0" baseline="0" smtClean="0">
                <a:ln>
                  <a:noFill/>
                </a:ln>
                <a:solidFill>
                  <a:schemeClr val="tx1"/>
                </a:solidFill>
                <a:effectLst/>
                <a:latin typeface="Arial" pitchFamily="34" charset="0"/>
                <a:cs typeface="Arial" pitchFamily="34" charset="0"/>
              </a:endParaRPr>
            </a:p>
          </p:txBody>
        </p:sp>
        <p:sp>
          <p:nvSpPr>
            <p:cNvPr id="33" name="Text Box 45"/>
            <p:cNvSpPr txBox="1">
              <a:spLocks noChangeArrowheads="1"/>
            </p:cNvSpPr>
            <p:nvPr/>
          </p:nvSpPr>
          <p:spPr bwMode="auto">
            <a:xfrm>
              <a:off x="4896" y="12171"/>
              <a:ext cx="1878" cy="65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800" b="0" i="0" u="none" strike="noStrike" cap="none" normalizeH="0" baseline="0" smtClean="0">
                  <a:ln>
                    <a:noFill/>
                  </a:ln>
                  <a:solidFill>
                    <a:schemeClr val="tx1"/>
                  </a:solidFill>
                  <a:effectLst/>
                  <a:latin typeface="Calibri" pitchFamily="34" charset="0"/>
                  <a:ea typeface="Arial" pitchFamily="34" charset="0"/>
                  <a:cs typeface="Arial" pitchFamily="34" charset="0"/>
                </a:rPr>
                <a:t>Bécher de 400 mL</a:t>
              </a:r>
              <a:endParaRPr kumimoji="0" lang="fr-FR" sz="800" b="0" i="0" u="none" strike="noStrike" cap="none" normalizeH="0" baseline="0" smtClean="0">
                <a:ln>
                  <a:noFill/>
                </a:ln>
                <a:solidFill>
                  <a:schemeClr val="tx1"/>
                </a:solidFill>
                <a:effectLst/>
                <a:latin typeface="Arial" pitchFamily="34" charset="0"/>
                <a:cs typeface="Arial" pitchFamily="34" charset="0"/>
              </a:endParaRPr>
            </a:p>
          </p:txBody>
        </p:sp>
        <p:sp>
          <p:nvSpPr>
            <p:cNvPr id="34" name="Text Box 46"/>
            <p:cNvSpPr txBox="1">
              <a:spLocks noChangeArrowheads="1"/>
            </p:cNvSpPr>
            <p:nvPr/>
          </p:nvSpPr>
          <p:spPr bwMode="auto">
            <a:xfrm>
              <a:off x="1693" y="9930"/>
              <a:ext cx="1942" cy="36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800" b="0" i="0" u="none" strike="noStrike" cap="none" normalizeH="0" baseline="0" smtClean="0">
                  <a:ln>
                    <a:noFill/>
                  </a:ln>
                  <a:solidFill>
                    <a:schemeClr val="tx1"/>
                  </a:solidFill>
                  <a:effectLst/>
                  <a:latin typeface="Calibri" pitchFamily="34" charset="0"/>
                  <a:ea typeface="Arial" pitchFamily="34" charset="0"/>
                  <a:cs typeface="Arial" pitchFamily="34" charset="0"/>
                </a:rPr>
                <a:t>Thermomètre</a:t>
              </a:r>
              <a:endParaRPr kumimoji="0" lang="fr-FR" sz="800" b="0" i="0" u="none" strike="noStrike" cap="none" normalizeH="0" baseline="0" smtClean="0">
                <a:ln>
                  <a:noFill/>
                </a:ln>
                <a:solidFill>
                  <a:schemeClr val="tx1"/>
                </a:solidFill>
                <a:effectLst/>
                <a:latin typeface="Arial" pitchFamily="34" charset="0"/>
                <a:cs typeface="Arial" pitchFamily="34" charset="0"/>
              </a:endParaRPr>
            </a:p>
          </p:txBody>
        </p:sp>
        <p:cxnSp>
          <p:nvCxnSpPr>
            <p:cNvPr id="35" name="AutoShape 47"/>
            <p:cNvCxnSpPr>
              <a:cxnSpLocks noChangeShapeType="1"/>
            </p:cNvCxnSpPr>
            <p:nvPr/>
          </p:nvCxnSpPr>
          <p:spPr bwMode="auto">
            <a:xfrm flipH="1" flipV="1">
              <a:off x="5602" y="11514"/>
              <a:ext cx="235" cy="657"/>
            </a:xfrm>
            <a:prstGeom prst="straightConnector1">
              <a:avLst/>
            </a:prstGeom>
            <a:noFill/>
            <a:ln w="9525">
              <a:solidFill>
                <a:srgbClr val="000000"/>
              </a:solidFill>
              <a:round/>
              <a:headEnd/>
              <a:tailEnd type="triangle" w="med" len="med"/>
            </a:ln>
          </p:spPr>
        </p:cxnSp>
        <p:cxnSp>
          <p:nvCxnSpPr>
            <p:cNvPr id="36" name="AutoShape 48"/>
            <p:cNvCxnSpPr>
              <a:cxnSpLocks noChangeShapeType="1"/>
            </p:cNvCxnSpPr>
            <p:nvPr/>
          </p:nvCxnSpPr>
          <p:spPr bwMode="auto">
            <a:xfrm flipH="1">
              <a:off x="5467" y="8894"/>
              <a:ext cx="693" cy="291"/>
            </a:xfrm>
            <a:prstGeom prst="straightConnector1">
              <a:avLst/>
            </a:prstGeom>
            <a:noFill/>
            <a:ln w="9525">
              <a:solidFill>
                <a:srgbClr val="000000"/>
              </a:solidFill>
              <a:round/>
              <a:headEnd/>
              <a:tailEnd type="triangle" w="med" len="med"/>
            </a:ln>
          </p:spPr>
        </p:cxnSp>
        <p:cxnSp>
          <p:nvCxnSpPr>
            <p:cNvPr id="37" name="AutoShape 49"/>
            <p:cNvCxnSpPr>
              <a:cxnSpLocks noChangeShapeType="1"/>
            </p:cNvCxnSpPr>
            <p:nvPr/>
          </p:nvCxnSpPr>
          <p:spPr bwMode="auto">
            <a:xfrm>
              <a:off x="3635" y="10035"/>
              <a:ext cx="1627" cy="298"/>
            </a:xfrm>
            <a:prstGeom prst="straightConnector1">
              <a:avLst/>
            </a:prstGeom>
            <a:noFill/>
            <a:ln w="9525">
              <a:solidFill>
                <a:srgbClr val="000000"/>
              </a:solidFill>
              <a:round/>
              <a:headEnd/>
              <a:tailEnd type="triangle" w="med" len="med"/>
            </a:ln>
          </p:spPr>
        </p:cxnSp>
        <p:sp>
          <p:nvSpPr>
            <p:cNvPr id="38" name="Text Box 50"/>
            <p:cNvSpPr txBox="1">
              <a:spLocks noChangeArrowheads="1"/>
            </p:cNvSpPr>
            <p:nvPr/>
          </p:nvSpPr>
          <p:spPr bwMode="auto">
            <a:xfrm>
              <a:off x="8409" y="10985"/>
              <a:ext cx="1291" cy="73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Bain-marie</a:t>
              </a:r>
              <a:endParaRPr kumimoji="0" lang="fr-FR" sz="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39" name="AutoShape 51"/>
            <p:cNvCxnSpPr>
              <a:cxnSpLocks noChangeShapeType="1"/>
            </p:cNvCxnSpPr>
            <p:nvPr/>
          </p:nvCxnSpPr>
          <p:spPr bwMode="auto">
            <a:xfrm flipH="1">
              <a:off x="7644" y="11235"/>
              <a:ext cx="765" cy="342"/>
            </a:xfrm>
            <a:prstGeom prst="straightConnector1">
              <a:avLst/>
            </a:prstGeom>
            <a:noFill/>
            <a:ln w="9525">
              <a:solidFill>
                <a:srgbClr val="000000"/>
              </a:solidFill>
              <a:round/>
              <a:headEnd/>
              <a:tailEnd type="triangle" w="med" len="med"/>
            </a:ln>
          </p:spPr>
        </p:cxnSp>
      </p:grpSp>
      <p:sp>
        <p:nvSpPr>
          <p:cNvPr id="74" name="Rectangle 73"/>
          <p:cNvSpPr/>
          <p:nvPr/>
        </p:nvSpPr>
        <p:spPr>
          <a:xfrm>
            <a:off x="1500174" y="8215338"/>
            <a:ext cx="1143008" cy="285752"/>
          </a:xfrm>
          <a:prstGeom prst="rect">
            <a:avLst/>
          </a:prstGeom>
          <a:ln>
            <a:solidFill>
              <a:schemeClr val="accent2"/>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900" b="1" dirty="0" smtClean="0">
                <a:ln w="1905"/>
                <a:solidFill>
                  <a:schemeClr val="accent5"/>
                </a:solidFill>
                <a:effectLst>
                  <a:innerShdw blurRad="69850" dist="43180" dir="5400000">
                    <a:srgbClr val="000000">
                      <a:alpha val="65000"/>
                    </a:srgbClr>
                  </a:innerShdw>
                </a:effectLst>
              </a:rPr>
              <a:t>Fibre de palmier</a:t>
            </a:r>
            <a:endParaRPr lang="fr-FR" sz="900" b="1" dirty="0">
              <a:ln w="1905"/>
              <a:solidFill>
                <a:schemeClr val="accent5"/>
              </a:solidFill>
              <a:effectLst>
                <a:innerShdw blurRad="69850" dist="43180" dir="5400000">
                  <a:srgbClr val="000000">
                    <a:alpha val="65000"/>
                  </a:srgbClr>
                </a:innerShdw>
              </a:effectLst>
            </a:endParaRPr>
          </a:p>
        </p:txBody>
      </p:sp>
      <p:sp>
        <p:nvSpPr>
          <p:cNvPr id="75" name="Flèche courbée vers le bas 74"/>
          <p:cNvSpPr/>
          <p:nvPr/>
        </p:nvSpPr>
        <p:spPr>
          <a:xfrm rot="867111">
            <a:off x="2657632" y="7263108"/>
            <a:ext cx="2168434" cy="528920"/>
          </a:xfrm>
          <a:prstGeom prst="curvedDownArrow">
            <a:avLst>
              <a:gd name="adj1" fmla="val 25000"/>
              <a:gd name="adj2" fmla="val 79620"/>
              <a:gd name="adj3" fmla="val 25000"/>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a:solidFill>
                <a:schemeClr val="tx1"/>
              </a:solidFill>
            </a:endParaRPr>
          </a:p>
        </p:txBody>
      </p:sp>
      <p:sp>
        <p:nvSpPr>
          <p:cNvPr id="76" name="Rectangle à coins arrondis 75"/>
          <p:cNvSpPr/>
          <p:nvPr/>
        </p:nvSpPr>
        <p:spPr>
          <a:xfrm>
            <a:off x="4572008" y="5857884"/>
            <a:ext cx="1857388" cy="919401"/>
          </a:xfrm>
          <a:prstGeom prst="wedgeRoundRectCallout">
            <a:avLst>
              <a:gd name="adj1" fmla="val -95207"/>
              <a:gd name="adj2" fmla="val 1142"/>
              <a:gd name="adj3" fmla="val 16667"/>
            </a:avLst>
          </a:prstGeom>
          <a:solidFill>
            <a:srgbClr val="FEDEE5"/>
          </a:solidFill>
          <a:ln>
            <a:solidFill>
              <a:schemeClr val="accent2"/>
            </a:solidFill>
          </a:ln>
        </p:spPr>
        <p:txBody>
          <a:bodyPr wrap="square">
            <a:spAutoFit/>
          </a:bodyPr>
          <a:lstStyle/>
          <a:p>
            <a:pPr algn="just"/>
            <a:r>
              <a:rPr lang="fr-FR" sz="800" dirty="0" smtClean="0">
                <a:solidFill>
                  <a:prstClr val="black"/>
                </a:solidFill>
                <a:latin typeface="Times New Roman" pitchFamily="18" charset="0"/>
                <a:cs typeface="Times New Roman" pitchFamily="18" charset="0"/>
              </a:rPr>
              <a:t>     Dans cette étude, on utilise la technique de l’adsorption sur les fibres de palmier  pour éliminer le fluor t on cherche les conditions opératoires optimales qui donnent le meilleur rendement d’élimination.</a:t>
            </a:r>
            <a:endParaRPr lang="fr-FR" sz="1400" dirty="0"/>
          </a:p>
        </p:txBody>
      </p:sp>
      <p:pic>
        <p:nvPicPr>
          <p:cNvPr id="77" name="Image 76"/>
          <p:cNvPicPr/>
          <p:nvPr/>
        </p:nvPicPr>
        <p:blipFill>
          <a:blip r:embed="rId7" cstate="print"/>
          <a:srcRect t="26514" r="84183"/>
          <a:stretch>
            <a:fillRect/>
          </a:stretch>
        </p:blipFill>
        <p:spPr bwMode="auto">
          <a:xfrm>
            <a:off x="5286388" y="142844"/>
            <a:ext cx="1071570" cy="1000132"/>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90</TotalTime>
  <Words>277</Words>
  <Application>Microsoft Office PowerPoint</Application>
  <PresentationFormat>Affichage à l'écran (4:3)</PresentationFormat>
  <Paragraphs>46</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Solstice</vt:lpstr>
      <vt:lpstr>UNIVERSITE KASDI MERBAH – OUARGLA FACULTE DE SCIENCES APPLIQUEES DEPARTEMENT GENIE CIVIL ET HYDRAULIQUE  MASTER II /: TRAITEMENT ET EPURATION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1er  Séminaire National sur l’eau et  l’environnement dans les zones aride (SNEEZA) Le 19 et 20 Avril 2015</dc:title>
  <dc:creator>SoftLOA</dc:creator>
  <cp:lastModifiedBy>KEBAILI</cp:lastModifiedBy>
  <cp:revision>8</cp:revision>
  <dcterms:created xsi:type="dcterms:W3CDTF">2015-02-25T13:18:41Z</dcterms:created>
  <dcterms:modified xsi:type="dcterms:W3CDTF">2015-03-02T14:32:39Z</dcterms:modified>
</cp:coreProperties>
</file>