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customXml/itemProps1.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
  </p:notesMasterIdLst>
  <p:sldIdLst>
    <p:sldId id="256" r:id="rId3"/>
  </p:sldIdLst>
  <p:sldSz cx="30279975" cy="42808525"/>
  <p:notesSz cx="6858000" cy="9144000"/>
  <p:defaultTextStyle>
    <a:defPPr>
      <a:defRPr lang="fr-FR"/>
    </a:defPPr>
    <a:lvl1pPr algn="l" defTabSz="4175125" rtl="0" fontAlgn="base">
      <a:spcBef>
        <a:spcPct val="0"/>
      </a:spcBef>
      <a:spcAft>
        <a:spcPct val="0"/>
      </a:spcAft>
      <a:defRPr sz="8200" kern="1200">
        <a:solidFill>
          <a:schemeClr val="tx1"/>
        </a:solidFill>
        <a:latin typeface="Arial" panose="020B0604020202020204" pitchFamily="34" charset="0"/>
        <a:ea typeface="+mn-ea"/>
        <a:cs typeface="Arial" panose="020B0604020202020204" pitchFamily="34" charset="0"/>
      </a:defRPr>
    </a:lvl1pPr>
    <a:lvl2pPr marL="2087563" indent="-1630363" algn="l" defTabSz="4175125" rtl="0" fontAlgn="base">
      <a:spcBef>
        <a:spcPct val="0"/>
      </a:spcBef>
      <a:spcAft>
        <a:spcPct val="0"/>
      </a:spcAft>
      <a:defRPr sz="8200" kern="1200">
        <a:solidFill>
          <a:schemeClr val="tx1"/>
        </a:solidFill>
        <a:latin typeface="Arial" panose="020B0604020202020204" pitchFamily="34" charset="0"/>
        <a:ea typeface="+mn-ea"/>
        <a:cs typeface="Arial" panose="020B0604020202020204" pitchFamily="34" charset="0"/>
      </a:defRPr>
    </a:lvl2pPr>
    <a:lvl3pPr marL="4175125" indent="-3260725" algn="l" defTabSz="4175125" rtl="0" fontAlgn="base">
      <a:spcBef>
        <a:spcPct val="0"/>
      </a:spcBef>
      <a:spcAft>
        <a:spcPct val="0"/>
      </a:spcAft>
      <a:defRPr sz="8200" kern="1200">
        <a:solidFill>
          <a:schemeClr val="tx1"/>
        </a:solidFill>
        <a:latin typeface="Arial" panose="020B0604020202020204" pitchFamily="34" charset="0"/>
        <a:ea typeface="+mn-ea"/>
        <a:cs typeface="Arial" panose="020B0604020202020204" pitchFamily="34" charset="0"/>
      </a:defRPr>
    </a:lvl3pPr>
    <a:lvl4pPr marL="6264275" indent="-4892675" algn="l" defTabSz="4175125" rtl="0" fontAlgn="base">
      <a:spcBef>
        <a:spcPct val="0"/>
      </a:spcBef>
      <a:spcAft>
        <a:spcPct val="0"/>
      </a:spcAft>
      <a:defRPr sz="8200" kern="1200">
        <a:solidFill>
          <a:schemeClr val="tx1"/>
        </a:solidFill>
        <a:latin typeface="Arial" panose="020B0604020202020204" pitchFamily="34" charset="0"/>
        <a:ea typeface="+mn-ea"/>
        <a:cs typeface="Arial" panose="020B0604020202020204" pitchFamily="34" charset="0"/>
      </a:defRPr>
    </a:lvl4pPr>
    <a:lvl5pPr marL="8351838" indent="-6523038" algn="l" defTabSz="4175125" rtl="0" fontAlgn="base">
      <a:spcBef>
        <a:spcPct val="0"/>
      </a:spcBef>
      <a:spcAft>
        <a:spcPct val="0"/>
      </a:spcAft>
      <a:defRPr sz="8200" kern="1200">
        <a:solidFill>
          <a:schemeClr val="tx1"/>
        </a:solidFill>
        <a:latin typeface="Arial" panose="020B0604020202020204" pitchFamily="34" charset="0"/>
        <a:ea typeface="+mn-ea"/>
        <a:cs typeface="Arial" panose="020B0604020202020204" pitchFamily="34" charset="0"/>
      </a:defRPr>
    </a:lvl5pPr>
    <a:lvl6pPr marL="2286000" algn="r" defTabSz="914400" rtl="1" eaLnBrk="1" latinLnBrk="0" hangingPunct="1">
      <a:defRPr sz="8200" kern="1200">
        <a:solidFill>
          <a:schemeClr val="tx1"/>
        </a:solidFill>
        <a:latin typeface="Arial" panose="020B0604020202020204" pitchFamily="34" charset="0"/>
        <a:ea typeface="+mn-ea"/>
        <a:cs typeface="Arial" panose="020B0604020202020204" pitchFamily="34" charset="0"/>
      </a:defRPr>
    </a:lvl6pPr>
    <a:lvl7pPr marL="2743200" algn="r" defTabSz="914400" rtl="1" eaLnBrk="1" latinLnBrk="0" hangingPunct="1">
      <a:defRPr sz="8200" kern="1200">
        <a:solidFill>
          <a:schemeClr val="tx1"/>
        </a:solidFill>
        <a:latin typeface="Arial" panose="020B0604020202020204" pitchFamily="34" charset="0"/>
        <a:ea typeface="+mn-ea"/>
        <a:cs typeface="Arial" panose="020B0604020202020204" pitchFamily="34" charset="0"/>
      </a:defRPr>
    </a:lvl7pPr>
    <a:lvl8pPr marL="3200400" algn="r" defTabSz="914400" rtl="1" eaLnBrk="1" latinLnBrk="0" hangingPunct="1">
      <a:defRPr sz="8200" kern="1200">
        <a:solidFill>
          <a:schemeClr val="tx1"/>
        </a:solidFill>
        <a:latin typeface="Arial" panose="020B0604020202020204" pitchFamily="34" charset="0"/>
        <a:ea typeface="+mn-ea"/>
        <a:cs typeface="Arial" panose="020B0604020202020204" pitchFamily="34" charset="0"/>
      </a:defRPr>
    </a:lvl8pPr>
    <a:lvl9pPr marL="3657600" algn="r" defTabSz="914400" rtl="1" eaLnBrk="1" latinLnBrk="0" hangingPunct="1">
      <a:defRPr sz="82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13483">
          <p15:clr>
            <a:srgbClr val="A4A3A4"/>
          </p15:clr>
        </p15:guide>
        <p15:guide id="2" pos="9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20" d="100"/>
          <a:sy n="20" d="100"/>
        </p:scale>
        <p:origin x="-1926" y="-630"/>
      </p:cViewPr>
      <p:guideLst>
        <p:guide orient="horz" pos="13483"/>
        <p:guide pos="953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DZ"/>
          </a:p>
        </p:txBody>
      </p:sp>
      <p:sp>
        <p:nvSpPr>
          <p:cNvPr id="3" name="Espace réservé de la date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F3971D00-F0FB-48C6-9D0E-BDB63D88B4BF}" type="datetimeFigureOut">
              <a:rPr lang="ar-DZ" smtClean="0"/>
              <a:pPr/>
              <a:t>09-05-1436</a:t>
            </a:fld>
            <a:endParaRPr lang="ar-DZ"/>
          </a:p>
        </p:txBody>
      </p:sp>
      <p:sp>
        <p:nvSpPr>
          <p:cNvPr id="4" name="Espace réservé de l'image des diapositives 3"/>
          <p:cNvSpPr>
            <a:spLocks noGrp="1" noRot="1" noChangeAspect="1"/>
          </p:cNvSpPr>
          <p:nvPr>
            <p:ph type="sldImg" idx="2"/>
          </p:nvPr>
        </p:nvSpPr>
        <p:spPr>
          <a:xfrm>
            <a:off x="2336800" y="1143000"/>
            <a:ext cx="2184400" cy="3086100"/>
          </a:xfrm>
          <a:prstGeom prst="rect">
            <a:avLst/>
          </a:prstGeom>
          <a:noFill/>
          <a:ln w="12700">
            <a:solidFill>
              <a:prstClr val="black"/>
            </a:solidFill>
          </a:ln>
        </p:spPr>
        <p:txBody>
          <a:bodyPr vert="horz" lIns="91440" tIns="45720" rIns="91440" bIns="45720" rtlCol="1" anchor="ctr"/>
          <a:lstStyle/>
          <a:p>
            <a:endParaRPr lang="ar-DZ"/>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6" name="Espace réservé du pied de page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DZ"/>
          </a:p>
        </p:txBody>
      </p:sp>
      <p:sp>
        <p:nvSpPr>
          <p:cNvPr id="7" name="Espace réservé du numéro de diapositive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C030D79-85DE-494E-B4C4-C1D04B862D0A}" type="slidenum">
              <a:rPr lang="ar-DZ" smtClean="0"/>
              <a:pPr/>
              <a:t>‹N°›</a:t>
            </a:fld>
            <a:endParaRPr lang="ar-DZ"/>
          </a:p>
        </p:txBody>
      </p:sp>
    </p:spTree>
    <p:extLst>
      <p:ext uri="{BB962C8B-B14F-4D97-AF65-F5344CB8AC3E}">
        <p14:creationId xmlns="" xmlns:p14="http://schemas.microsoft.com/office/powerpoint/2010/main" val="357147733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ar-DZ" dirty="0"/>
          </a:p>
        </p:txBody>
      </p:sp>
      <p:sp>
        <p:nvSpPr>
          <p:cNvPr id="4" name="Espace réservé du numéro de diapositive 3"/>
          <p:cNvSpPr>
            <a:spLocks noGrp="1"/>
          </p:cNvSpPr>
          <p:nvPr>
            <p:ph type="sldNum" sz="quarter" idx="10"/>
          </p:nvPr>
        </p:nvSpPr>
        <p:spPr/>
        <p:txBody>
          <a:bodyPr/>
          <a:lstStyle/>
          <a:p>
            <a:fld id="{5C030D79-85DE-494E-B4C4-C1D04B862D0A}" type="slidenum">
              <a:rPr lang="ar-DZ" smtClean="0"/>
              <a:pPr/>
              <a:t>1</a:t>
            </a:fld>
            <a:endParaRPr lang="ar-DZ"/>
          </a:p>
        </p:txBody>
      </p:sp>
    </p:spTree>
    <p:extLst>
      <p:ext uri="{BB962C8B-B14F-4D97-AF65-F5344CB8AC3E}">
        <p14:creationId xmlns="" xmlns:p14="http://schemas.microsoft.com/office/powerpoint/2010/main" val="1346901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392"/>
            <a:ext cx="25737979" cy="91760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440DFB24-B5E0-45C5-9FD1-4D766D1E821B}"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fld id="{D938CB5B-BCBD-433D-ABCB-32EE7BCB2448}" type="slidenum">
              <a:rPr lang="fr-FR"/>
              <a:pPr/>
              <a:t>‹N°›</a:t>
            </a:fld>
            <a:endParaRPr lang="fr-FR"/>
          </a:p>
        </p:txBody>
      </p:sp>
    </p:spTree>
    <p:extLst>
      <p:ext uri="{BB962C8B-B14F-4D97-AF65-F5344CB8AC3E}">
        <p14:creationId xmlns="" xmlns:p14="http://schemas.microsoft.com/office/powerpoint/2010/main" val="2457926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5C42285A-97C4-4253-9031-3ED11214DA88}"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fld id="{D91115FF-BD2B-499F-8CAE-05C2AD64C6A2}" type="slidenum">
              <a:rPr lang="fr-FR"/>
              <a:pPr/>
              <a:t>‹N°›</a:t>
            </a:fld>
            <a:endParaRPr lang="fr-FR"/>
          </a:p>
        </p:txBody>
      </p:sp>
    </p:spTree>
    <p:extLst>
      <p:ext uri="{BB962C8B-B14F-4D97-AF65-F5344CB8AC3E}">
        <p14:creationId xmlns="" xmlns:p14="http://schemas.microsoft.com/office/powerpoint/2010/main" val="1072274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29"/>
            <a:ext cx="6812994" cy="365259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3999" y="1714329"/>
            <a:ext cx="19934317"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A4CDA318-8AE2-4D5A-A497-37FF03FDEBFA}"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fld id="{F847CCC3-8261-44A8-88C3-AFDDFB1F5670}" type="slidenum">
              <a:rPr lang="fr-FR"/>
              <a:pPr/>
              <a:t>‹N°›</a:t>
            </a:fld>
            <a:endParaRPr lang="fr-FR"/>
          </a:p>
        </p:txBody>
      </p:sp>
    </p:spTree>
    <p:extLst>
      <p:ext uri="{BB962C8B-B14F-4D97-AF65-F5344CB8AC3E}">
        <p14:creationId xmlns="" xmlns:p14="http://schemas.microsoft.com/office/powerpoint/2010/main" val="3089424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A62D11A0-6EAB-4591-8D1A-AF6418998CFA}"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fld id="{354A5D0A-BD1A-4A46-8160-C720EF6AB419}" type="slidenum">
              <a:rPr lang="fr-FR"/>
              <a:pPr/>
              <a:t>‹N°›</a:t>
            </a:fld>
            <a:endParaRPr lang="fr-FR"/>
          </a:p>
        </p:txBody>
      </p:sp>
    </p:spTree>
    <p:extLst>
      <p:ext uri="{BB962C8B-B14F-4D97-AF65-F5344CB8AC3E}">
        <p14:creationId xmlns="" xmlns:p14="http://schemas.microsoft.com/office/powerpoint/2010/main" val="2242406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09" y="27508444"/>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09" y="18144082"/>
            <a:ext cx="25737979" cy="9364362"/>
          </a:xfr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58CE6834-9D3B-464D-B703-376E5E2804D9}" type="datetimeFigureOut">
              <a:rPr lang="fr-FR"/>
              <a:pPr>
                <a:defRPr/>
              </a:pPr>
              <a:t>27/02/2015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fld id="{BFBD6D9C-C904-42A6-AC5B-F4C29E197E64}" type="slidenum">
              <a:rPr lang="fr-FR"/>
              <a:pPr/>
              <a:t>‹N°›</a:t>
            </a:fld>
            <a:endParaRPr lang="fr-FR"/>
          </a:p>
        </p:txBody>
      </p:sp>
    </p:spTree>
    <p:extLst>
      <p:ext uri="{BB962C8B-B14F-4D97-AF65-F5344CB8AC3E}">
        <p14:creationId xmlns="" xmlns:p14="http://schemas.microsoft.com/office/powerpoint/2010/main" val="36518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3999"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92320"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61CF5A1C-F374-4DBF-B796-D756AD810BC1}" type="datetimeFigureOut">
              <a:rPr lang="fr-FR"/>
              <a:pPr>
                <a:defRPr/>
              </a:pPr>
              <a:t>27/02/2015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fld id="{FBF41FFA-882D-4A46-8630-94FDED1D7315}" type="slidenum">
              <a:rPr lang="fr-FR"/>
              <a:pPr/>
              <a:t>‹N°›</a:t>
            </a:fld>
            <a:endParaRPr lang="fr-FR"/>
          </a:p>
        </p:txBody>
      </p:sp>
    </p:spTree>
    <p:extLst>
      <p:ext uri="{BB962C8B-B14F-4D97-AF65-F5344CB8AC3E}">
        <p14:creationId xmlns="" xmlns:p14="http://schemas.microsoft.com/office/powerpoint/2010/main" val="1045281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582375"/>
            <a:ext cx="13378914"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3999" y="13575852"/>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08" y="9582375"/>
            <a:ext cx="13384170"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08" y="13575852"/>
            <a:ext cx="13384170"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B5658C92-BF77-4E22-B85F-5E6FC50C3019}" type="datetimeFigureOut">
              <a:rPr lang="fr-FR"/>
              <a:pPr>
                <a:defRPr/>
              </a:pPr>
              <a:t>27/02/2015</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fld id="{8951D595-E96E-4DCD-8D67-6A98243F8DAB}" type="slidenum">
              <a:rPr lang="fr-FR"/>
              <a:pPr/>
              <a:t>‹N°›</a:t>
            </a:fld>
            <a:endParaRPr lang="fr-FR"/>
          </a:p>
        </p:txBody>
      </p:sp>
    </p:spTree>
    <p:extLst>
      <p:ext uri="{BB962C8B-B14F-4D97-AF65-F5344CB8AC3E}">
        <p14:creationId xmlns="" xmlns:p14="http://schemas.microsoft.com/office/powerpoint/2010/main" val="1774019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D7D893E1-FCB3-4BBD-B948-2C353EF9CEAC}" type="datetimeFigureOut">
              <a:rPr lang="fr-FR"/>
              <a:pPr>
                <a:defRPr/>
              </a:pPr>
              <a:t>27/02/2015</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fld id="{0366FED3-780D-4661-BFE9-6C8947374D17}" type="slidenum">
              <a:rPr lang="fr-FR"/>
              <a:pPr/>
              <a:t>‹N°›</a:t>
            </a:fld>
            <a:endParaRPr lang="fr-FR"/>
          </a:p>
        </p:txBody>
      </p:sp>
    </p:spTree>
    <p:extLst>
      <p:ext uri="{BB962C8B-B14F-4D97-AF65-F5344CB8AC3E}">
        <p14:creationId xmlns="" xmlns:p14="http://schemas.microsoft.com/office/powerpoint/2010/main" val="1133511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E5CCCB4-A4ED-47E2-BE49-54EDD5D19654}" type="datetimeFigureOut">
              <a:rPr lang="fr-FR"/>
              <a:pPr>
                <a:defRPr/>
              </a:pPr>
              <a:t>27/02/2015</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fld id="{67D763FA-F13B-49CB-A5F1-FC55917DCA43}" type="slidenum">
              <a:rPr lang="fr-FR"/>
              <a:pPr/>
              <a:t>‹N°›</a:t>
            </a:fld>
            <a:endParaRPr lang="fr-FR"/>
          </a:p>
        </p:txBody>
      </p:sp>
    </p:spTree>
    <p:extLst>
      <p:ext uri="{BB962C8B-B14F-4D97-AF65-F5344CB8AC3E}">
        <p14:creationId xmlns="" xmlns:p14="http://schemas.microsoft.com/office/powerpoint/2010/main" val="157615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0" y="1704413"/>
            <a:ext cx="9961903"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29" y="1704417"/>
            <a:ext cx="16927347" cy="36535890"/>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0" y="8958084"/>
            <a:ext cx="9961903" cy="2928222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73888F71-FFB1-43F1-84E3-B399EFCB531E}" type="datetimeFigureOut">
              <a:rPr lang="fr-FR"/>
              <a:pPr>
                <a:defRPr/>
              </a:pPr>
              <a:t>27/02/2015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fld id="{343442A2-ED8C-4DC9-9413-9B0F1E092BEC}" type="slidenum">
              <a:rPr lang="fr-FR"/>
              <a:pPr/>
              <a:t>‹N°›</a:t>
            </a:fld>
            <a:endParaRPr lang="fr-FR"/>
          </a:p>
        </p:txBody>
      </p:sp>
    </p:spTree>
    <p:extLst>
      <p:ext uri="{BB962C8B-B14F-4D97-AF65-F5344CB8AC3E}">
        <p14:creationId xmlns="" xmlns:p14="http://schemas.microsoft.com/office/powerpoint/2010/main" val="1730179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68"/>
            <a:ext cx="18167985" cy="3537652"/>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21"/>
            <a:ext cx="18167985" cy="25685115"/>
          </a:xfrm>
        </p:spPr>
        <p:txBody>
          <a:bodyPr rtlCol="0">
            <a:normAutofit/>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pPr lvl="0"/>
            <a:r>
              <a:rPr lang="fr-FR" noProof="0" smtClean="0"/>
              <a:t>Cliquez sur l'icône pour ajouter une image</a:t>
            </a:r>
            <a:endParaRPr lang="fr-FR" noProof="0"/>
          </a:p>
        </p:txBody>
      </p:sp>
      <p:sp>
        <p:nvSpPr>
          <p:cNvPr id="4" name="Espace réservé du texte 3"/>
          <p:cNvSpPr>
            <a:spLocks noGrp="1"/>
          </p:cNvSpPr>
          <p:nvPr>
            <p:ph type="body" sz="half" idx="2"/>
          </p:nvPr>
        </p:nvSpPr>
        <p:spPr>
          <a:xfrm>
            <a:off x="5935087" y="33503620"/>
            <a:ext cx="18167985" cy="502405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07EE008F-8C9D-432C-97DA-CEE553572DCD}" type="datetimeFigureOut">
              <a:rPr lang="fr-FR"/>
              <a:pPr>
                <a:defRPr/>
              </a:pPr>
              <a:t>27/02/2015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fld id="{04B1AC56-02C1-4CFA-A65F-FD97A881DA6B}" type="slidenum">
              <a:rPr lang="fr-FR"/>
              <a:pPr/>
              <a:t>‹N°›</a:t>
            </a:fld>
            <a:endParaRPr lang="fr-FR"/>
          </a:p>
        </p:txBody>
      </p:sp>
    </p:spTree>
    <p:extLst>
      <p:ext uri="{BB962C8B-B14F-4D97-AF65-F5344CB8AC3E}">
        <p14:creationId xmlns="" xmlns:p14="http://schemas.microsoft.com/office/powerpoint/2010/main" val="119552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1514475" y="1714500"/>
            <a:ext cx="27251025" cy="7134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417643" tIns="208822" rIns="417643" bIns="208822"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1514475" y="9988550"/>
            <a:ext cx="27251025" cy="28251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417643" tIns="208822" rIns="417643" bIns="208822"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1514475" y="39676388"/>
            <a:ext cx="7064375" cy="2279650"/>
          </a:xfrm>
          <a:prstGeom prst="rect">
            <a:avLst/>
          </a:prstGeom>
        </p:spPr>
        <p:txBody>
          <a:bodyPr vert="horz" lIns="417643" tIns="208822" rIns="417643" bIns="208822" rtlCol="0" anchor="ctr"/>
          <a:lstStyle>
            <a:lvl1pPr algn="l" defTabSz="4176431" fontAlgn="auto">
              <a:spcBef>
                <a:spcPts val="0"/>
              </a:spcBef>
              <a:spcAft>
                <a:spcPts val="0"/>
              </a:spcAft>
              <a:defRPr sz="5500">
                <a:solidFill>
                  <a:schemeClr val="tx1">
                    <a:tint val="75000"/>
                  </a:schemeClr>
                </a:solidFill>
                <a:latin typeface="+mn-lt"/>
                <a:cs typeface="+mn-cs"/>
              </a:defRPr>
            </a:lvl1pPr>
          </a:lstStyle>
          <a:p>
            <a:pPr>
              <a:defRPr/>
            </a:pPr>
            <a:fld id="{D866F08F-671D-48DE-8D14-664C626BB69B}" type="datetimeFigureOut">
              <a:rPr lang="fr-FR"/>
              <a:pPr>
                <a:defRPr/>
              </a:pPr>
              <a:t>27/02/2015</a:t>
            </a:fld>
            <a:endParaRPr lang="fr-FR"/>
          </a:p>
        </p:txBody>
      </p:sp>
      <p:sp>
        <p:nvSpPr>
          <p:cNvPr id="5" name="Espace réservé du pied de page 4"/>
          <p:cNvSpPr>
            <a:spLocks noGrp="1"/>
          </p:cNvSpPr>
          <p:nvPr>
            <p:ph type="ftr" sz="quarter" idx="3"/>
          </p:nvPr>
        </p:nvSpPr>
        <p:spPr>
          <a:xfrm>
            <a:off x="10345738" y="39676388"/>
            <a:ext cx="9588500" cy="2279650"/>
          </a:xfrm>
          <a:prstGeom prst="rect">
            <a:avLst/>
          </a:prstGeom>
        </p:spPr>
        <p:txBody>
          <a:bodyPr vert="horz" lIns="417643" tIns="208822" rIns="417643" bIns="208822" rtlCol="0" anchor="ctr"/>
          <a:lstStyle>
            <a:lvl1pPr algn="ctr" defTabSz="4176431" fontAlgn="auto">
              <a:spcBef>
                <a:spcPts val="0"/>
              </a:spcBef>
              <a:spcAft>
                <a:spcPts val="0"/>
              </a:spcAft>
              <a:defRPr sz="55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21701125" y="39676388"/>
            <a:ext cx="7064375" cy="2279650"/>
          </a:xfrm>
          <a:prstGeom prst="rect">
            <a:avLst/>
          </a:prstGeom>
        </p:spPr>
        <p:txBody>
          <a:bodyPr vert="horz" wrap="square" lIns="417643" tIns="208822" rIns="417643" bIns="208822" numCol="1" anchor="ctr" anchorCtr="0" compatLnSpc="1">
            <a:prstTxWarp prst="textNoShape">
              <a:avLst/>
            </a:prstTxWarp>
          </a:bodyPr>
          <a:lstStyle>
            <a:lvl1pPr algn="r">
              <a:defRPr sz="5500">
                <a:solidFill>
                  <a:srgbClr val="898989"/>
                </a:solidFill>
                <a:latin typeface="Calibri" panose="020F0502020204030204" pitchFamily="34" charset="0"/>
              </a:defRPr>
            </a:lvl1pPr>
          </a:lstStyle>
          <a:p>
            <a:fld id="{C8973CAB-C89E-486E-99C3-AF6036DBD70A}"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5125" rtl="0" eaLnBrk="0" fontAlgn="base" hangingPunct="0">
        <a:spcBef>
          <a:spcPct val="0"/>
        </a:spcBef>
        <a:spcAft>
          <a:spcPct val="0"/>
        </a:spcAft>
        <a:defRPr sz="20100" kern="1200">
          <a:solidFill>
            <a:schemeClr val="tx1"/>
          </a:solidFill>
          <a:latin typeface="+mj-lt"/>
          <a:ea typeface="+mj-ea"/>
          <a:cs typeface="+mj-cs"/>
        </a:defRPr>
      </a:lvl1pPr>
      <a:lvl2pPr algn="ctr" defTabSz="4175125" rtl="0" eaLnBrk="0" fontAlgn="base" hangingPunct="0">
        <a:spcBef>
          <a:spcPct val="0"/>
        </a:spcBef>
        <a:spcAft>
          <a:spcPct val="0"/>
        </a:spcAft>
        <a:defRPr sz="20100">
          <a:solidFill>
            <a:schemeClr val="tx1"/>
          </a:solidFill>
          <a:latin typeface="Calibri" pitchFamily="34" charset="0"/>
        </a:defRPr>
      </a:lvl2pPr>
      <a:lvl3pPr algn="ctr" defTabSz="4175125" rtl="0" eaLnBrk="0" fontAlgn="base" hangingPunct="0">
        <a:spcBef>
          <a:spcPct val="0"/>
        </a:spcBef>
        <a:spcAft>
          <a:spcPct val="0"/>
        </a:spcAft>
        <a:defRPr sz="20100">
          <a:solidFill>
            <a:schemeClr val="tx1"/>
          </a:solidFill>
          <a:latin typeface="Calibri" pitchFamily="34" charset="0"/>
        </a:defRPr>
      </a:lvl3pPr>
      <a:lvl4pPr algn="ctr" defTabSz="4175125" rtl="0" eaLnBrk="0" fontAlgn="base" hangingPunct="0">
        <a:spcBef>
          <a:spcPct val="0"/>
        </a:spcBef>
        <a:spcAft>
          <a:spcPct val="0"/>
        </a:spcAft>
        <a:defRPr sz="20100">
          <a:solidFill>
            <a:schemeClr val="tx1"/>
          </a:solidFill>
          <a:latin typeface="Calibri" pitchFamily="34" charset="0"/>
        </a:defRPr>
      </a:lvl4pPr>
      <a:lvl5pPr algn="ctr" defTabSz="4175125" rtl="0" eaLnBrk="0" fontAlgn="base" hangingPunct="0">
        <a:spcBef>
          <a:spcPct val="0"/>
        </a:spcBef>
        <a:spcAft>
          <a:spcPct val="0"/>
        </a:spcAft>
        <a:defRPr sz="20100">
          <a:solidFill>
            <a:schemeClr val="tx1"/>
          </a:solidFill>
          <a:latin typeface="Calibri" pitchFamily="34" charset="0"/>
        </a:defRPr>
      </a:lvl5pPr>
      <a:lvl6pPr marL="457200" algn="ctr" defTabSz="4175125" rtl="0" fontAlgn="base">
        <a:spcBef>
          <a:spcPct val="0"/>
        </a:spcBef>
        <a:spcAft>
          <a:spcPct val="0"/>
        </a:spcAft>
        <a:defRPr sz="20100">
          <a:solidFill>
            <a:schemeClr val="tx1"/>
          </a:solidFill>
          <a:latin typeface="Calibri" pitchFamily="34" charset="0"/>
        </a:defRPr>
      </a:lvl6pPr>
      <a:lvl7pPr marL="914400" algn="ctr" defTabSz="4175125" rtl="0" fontAlgn="base">
        <a:spcBef>
          <a:spcPct val="0"/>
        </a:spcBef>
        <a:spcAft>
          <a:spcPct val="0"/>
        </a:spcAft>
        <a:defRPr sz="20100">
          <a:solidFill>
            <a:schemeClr val="tx1"/>
          </a:solidFill>
          <a:latin typeface="Calibri" pitchFamily="34" charset="0"/>
        </a:defRPr>
      </a:lvl7pPr>
      <a:lvl8pPr marL="1371600" algn="ctr" defTabSz="4175125" rtl="0" fontAlgn="base">
        <a:spcBef>
          <a:spcPct val="0"/>
        </a:spcBef>
        <a:spcAft>
          <a:spcPct val="0"/>
        </a:spcAft>
        <a:defRPr sz="20100">
          <a:solidFill>
            <a:schemeClr val="tx1"/>
          </a:solidFill>
          <a:latin typeface="Calibri" pitchFamily="34" charset="0"/>
        </a:defRPr>
      </a:lvl8pPr>
      <a:lvl9pPr marL="1828800" algn="ctr" defTabSz="4175125" rtl="0" fontAlgn="base">
        <a:spcBef>
          <a:spcPct val="0"/>
        </a:spcBef>
        <a:spcAft>
          <a:spcPct val="0"/>
        </a:spcAft>
        <a:defRPr sz="20100">
          <a:solidFill>
            <a:schemeClr val="tx1"/>
          </a:solidFill>
          <a:latin typeface="Calibri" pitchFamily="34" charset="0"/>
        </a:defRPr>
      </a:lvl9pPr>
    </p:titleStyle>
    <p:bodyStyle>
      <a:lvl1pPr marL="1565275" indent="-1565275" algn="l" defTabSz="4175125" rtl="0" eaLnBrk="0" fontAlgn="base" hangingPunct="0">
        <a:spcBef>
          <a:spcPct val="20000"/>
        </a:spcBef>
        <a:spcAft>
          <a:spcPct val="0"/>
        </a:spcAft>
        <a:buFont typeface="Arial" panose="020B0604020202020204" pitchFamily="34" charset="0"/>
        <a:buChar char="•"/>
        <a:defRPr sz="14600" kern="1200">
          <a:solidFill>
            <a:schemeClr val="tx1"/>
          </a:solidFill>
          <a:latin typeface="+mn-lt"/>
          <a:ea typeface="+mn-ea"/>
          <a:cs typeface="+mn-cs"/>
        </a:defRPr>
      </a:lvl1pPr>
      <a:lvl2pPr marL="3392488" indent="-1304925" algn="l" defTabSz="4175125" rtl="0" eaLnBrk="0" fontAlgn="base" hangingPunct="0">
        <a:spcBef>
          <a:spcPct val="20000"/>
        </a:spcBef>
        <a:spcAft>
          <a:spcPct val="0"/>
        </a:spcAft>
        <a:buFont typeface="Arial" panose="020B0604020202020204" pitchFamily="34" charset="0"/>
        <a:buChar char="–"/>
        <a:defRPr sz="12800" kern="1200">
          <a:solidFill>
            <a:schemeClr val="tx1"/>
          </a:solidFill>
          <a:latin typeface="+mn-lt"/>
          <a:ea typeface="+mn-ea"/>
          <a:cs typeface="+mn-cs"/>
        </a:defRPr>
      </a:lvl2pPr>
      <a:lvl3pPr marL="5219700" indent="-1042988" algn="l" defTabSz="4175125" rtl="0" eaLnBrk="0" fontAlgn="base" hangingPunct="0">
        <a:spcBef>
          <a:spcPct val="20000"/>
        </a:spcBef>
        <a:spcAft>
          <a:spcPct val="0"/>
        </a:spcAft>
        <a:buFont typeface="Arial" panose="020B0604020202020204" pitchFamily="34" charset="0"/>
        <a:buChar char="•"/>
        <a:defRPr sz="11000" kern="1200">
          <a:solidFill>
            <a:schemeClr val="tx1"/>
          </a:solidFill>
          <a:latin typeface="+mn-lt"/>
          <a:ea typeface="+mn-ea"/>
          <a:cs typeface="+mn-cs"/>
        </a:defRPr>
      </a:lvl3pPr>
      <a:lvl4pPr marL="7307263" indent="-1042988" algn="l" defTabSz="4175125" rtl="0" eaLnBrk="0" fontAlgn="base" hangingPunct="0">
        <a:spcBef>
          <a:spcPct val="20000"/>
        </a:spcBef>
        <a:spcAft>
          <a:spcPct val="0"/>
        </a:spcAft>
        <a:buFont typeface="Arial" panose="020B0604020202020204" pitchFamily="34" charset="0"/>
        <a:buChar char="–"/>
        <a:defRPr sz="9100" kern="1200">
          <a:solidFill>
            <a:schemeClr val="tx1"/>
          </a:solidFill>
          <a:latin typeface="+mn-lt"/>
          <a:ea typeface="+mn-ea"/>
          <a:cs typeface="+mn-cs"/>
        </a:defRPr>
      </a:lvl4pPr>
      <a:lvl5pPr marL="9396413" indent="-1042988" algn="l" defTabSz="4175125" rtl="0" eaLnBrk="0" fontAlgn="base" hangingPunct="0">
        <a:spcBef>
          <a:spcPct val="20000"/>
        </a:spcBef>
        <a:spcAft>
          <a:spcPct val="0"/>
        </a:spcAft>
        <a:buFont typeface="Arial" panose="020B0604020202020204"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30" descr="C:\Users\Tom\AppData\Local\Microsoft\Windows\Temporary Internet Files\Content.IE5\54P6HUVA\MPj04384670000[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30279975" cy="42808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Ellipse 22"/>
          <p:cNvSpPr/>
          <p:nvPr/>
        </p:nvSpPr>
        <p:spPr>
          <a:xfrm>
            <a:off x="10710863" y="5116513"/>
            <a:ext cx="18573750" cy="6643687"/>
          </a:xfrm>
          <a:prstGeom prst="ellipse">
            <a:avLst/>
          </a:prstGeom>
        </p:spPr>
        <p:style>
          <a:lnRef idx="3">
            <a:schemeClr val="lt1"/>
          </a:lnRef>
          <a:fillRef idx="1">
            <a:schemeClr val="accent6"/>
          </a:fillRef>
          <a:effectRef idx="1">
            <a:schemeClr val="accent6"/>
          </a:effectRef>
          <a:fontRef idx="minor">
            <a:schemeClr val="lt1"/>
          </a:fontRef>
        </p:style>
        <p:txBody>
          <a:bodyPr anchor="ctr"/>
          <a:lstStyle/>
          <a:p>
            <a:pPr algn="ctr" defTabSz="4176431" fontAlgn="auto">
              <a:spcBef>
                <a:spcPts val="0"/>
              </a:spcBef>
              <a:spcAft>
                <a:spcPts val="0"/>
              </a:spcAft>
              <a:defRPr/>
            </a:pPr>
            <a:endParaRPr lang="fr-FR"/>
          </a:p>
        </p:txBody>
      </p:sp>
      <p:sp>
        <p:nvSpPr>
          <p:cNvPr id="2052" name="Titre 1"/>
          <p:cNvSpPr>
            <a:spLocks noGrp="1"/>
          </p:cNvSpPr>
          <p:nvPr>
            <p:ph type="ctrTitle"/>
          </p:nvPr>
        </p:nvSpPr>
        <p:spPr>
          <a:xfrm>
            <a:off x="2271713" y="401638"/>
            <a:ext cx="25736550" cy="4643437"/>
          </a:xfrm>
        </p:spPr>
        <p:txBody>
          <a:bodyPr/>
          <a:lstStyle/>
          <a:p>
            <a:pPr eaLnBrk="1" hangingPunct="1"/>
            <a:r>
              <a:rPr lang="fr-FR" sz="4900" b="1" smtClean="0"/>
              <a:t>Teneur en Ion Fluorure Dans Les Eaux Embouteillées Et Certains Jus Et Boissons </a:t>
            </a:r>
            <a:br>
              <a:rPr lang="fr-FR" sz="4900" b="1" smtClean="0"/>
            </a:br>
            <a:r>
              <a:rPr lang="fr-FR" sz="4900" b="1" smtClean="0"/>
              <a:t>Gazeuses Commercialisées En Algérie</a:t>
            </a:r>
            <a:r>
              <a:rPr lang="fr-FR" sz="9600" smtClean="0"/>
              <a:t/>
            </a:r>
            <a:br>
              <a:rPr lang="fr-FR" sz="9600" smtClean="0"/>
            </a:br>
            <a:r>
              <a:rPr lang="fr-FR" sz="3100" smtClean="0"/>
              <a:t>Mme. BELMABEDI Amel, Pr. MESSAITFA Amar</a:t>
            </a:r>
            <a:r>
              <a:rPr lang="en-US" sz="3100" smtClean="0"/>
              <a:t/>
            </a:r>
            <a:br>
              <a:rPr lang="en-US" sz="3100" smtClean="0"/>
            </a:br>
            <a:r>
              <a:rPr lang="fr-FR" sz="3100" i="1" smtClean="0"/>
              <a:t>Université Kasdi Merbah d'Ouargla, faculté des sciences appliquées</a:t>
            </a:r>
            <a:br>
              <a:rPr lang="fr-FR" sz="3100" i="1" smtClean="0"/>
            </a:br>
            <a:r>
              <a:rPr lang="fr-FR" sz="3100" i="1" smtClean="0"/>
              <a:t>Laboratoire de valorisation et de promotion des ressources saharienne (VPRS)</a:t>
            </a:r>
            <a:br>
              <a:rPr lang="fr-FR" sz="3100" i="1" smtClean="0"/>
            </a:br>
            <a:r>
              <a:rPr lang="en-US" sz="3100" smtClean="0"/>
              <a:t>Route de Ghardaïa, 30 000 Ouargla, Algeria </a:t>
            </a:r>
            <a:endParaRPr lang="fr-FR" smtClean="0"/>
          </a:p>
        </p:txBody>
      </p:sp>
      <p:pic>
        <p:nvPicPr>
          <p:cNvPr id="5" name="Image 4"/>
          <p:cNvPicPr/>
          <p:nvPr/>
        </p:nvPicPr>
        <p:blipFill>
          <a:blip r:embed="rId4" cstate="print"/>
          <a:srcRect/>
          <a:stretch>
            <a:fillRect/>
          </a:stretch>
        </p:blipFill>
        <p:spPr bwMode="auto">
          <a:xfrm>
            <a:off x="263525" y="40263763"/>
            <a:ext cx="2160588" cy="2160587"/>
          </a:xfrm>
          <a:prstGeom prst="rect">
            <a:avLst/>
          </a:prstGeom>
          <a:ln>
            <a:noFill/>
          </a:ln>
          <a:effectLst>
            <a:outerShdw blurRad="292100" dist="139700" dir="2700000" algn="tl" rotWithShape="0">
              <a:srgbClr val="333333">
                <a:alpha val="65000"/>
              </a:srgbClr>
            </a:outerShdw>
          </a:effectLst>
        </p:spPr>
      </p:pic>
      <p:pic>
        <p:nvPicPr>
          <p:cNvPr id="2054" name="Picture 270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7766963" y="40576500"/>
            <a:ext cx="2160587" cy="2116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pic>
        <p:nvPicPr>
          <p:cNvPr id="9" name="Picture 16" descr="C:\Users\utl\Desktop\imagesOWQJ6ZR0.jpg"/>
          <p:cNvPicPr>
            <a:picLocks noChangeAspect="1" noChangeArrowheads="1"/>
          </p:cNvPicPr>
          <p:nvPr/>
        </p:nvPicPr>
        <p:blipFill>
          <a:blip r:embed="rId6" cstate="print"/>
          <a:srcRect/>
          <a:stretch>
            <a:fillRect/>
          </a:stretch>
        </p:blipFill>
        <p:spPr bwMode="auto">
          <a:xfrm>
            <a:off x="2619261" y="7341773"/>
            <a:ext cx="7020000" cy="3418227"/>
          </a:xfrm>
          <a:prstGeom prst="rect">
            <a:avLst/>
          </a:prstGeom>
          <a:noFill/>
          <a:ln w="9525">
            <a:noFill/>
            <a:miter lim="800000"/>
            <a:headEnd/>
            <a:tailEnd/>
          </a:ln>
          <a:effectLst>
            <a:softEdge rad="63500"/>
          </a:effectLst>
          <a:scene3d>
            <a:camera prst="isometricOffAxis1Right"/>
            <a:lightRig rig="threePt" dir="t"/>
          </a:scene3d>
        </p:spPr>
      </p:pic>
      <p:pic>
        <p:nvPicPr>
          <p:cNvPr id="10" name="Picture 15" descr="C:\Users\utl\Desktop\images252O1EKA.jpg"/>
          <p:cNvPicPr>
            <a:picLocks noChangeAspect="1" noChangeArrowheads="1"/>
          </p:cNvPicPr>
          <p:nvPr/>
        </p:nvPicPr>
        <p:blipFill>
          <a:blip r:embed="rId7" cstate="print"/>
          <a:srcRect/>
          <a:stretch>
            <a:fillRect/>
          </a:stretch>
        </p:blipFill>
        <p:spPr bwMode="auto">
          <a:xfrm>
            <a:off x="1619129" y="20475568"/>
            <a:ext cx="7020000" cy="4163028"/>
          </a:xfrm>
          <a:prstGeom prst="rect">
            <a:avLst/>
          </a:prstGeom>
          <a:noFill/>
          <a:ln w="9525">
            <a:noFill/>
            <a:miter lim="800000"/>
            <a:headEnd/>
            <a:tailEnd/>
          </a:ln>
          <a:effectLst>
            <a:softEdge rad="63500"/>
          </a:effectLst>
          <a:scene3d>
            <a:camera prst="isometricOffAxis1Right"/>
            <a:lightRig rig="threePt" dir="t"/>
          </a:scene3d>
        </p:spPr>
      </p:pic>
      <p:sp>
        <p:nvSpPr>
          <p:cNvPr id="1025" name="Rectangle 1"/>
          <p:cNvSpPr>
            <a:spLocks noChangeArrowheads="1"/>
          </p:cNvSpPr>
          <p:nvPr/>
        </p:nvSpPr>
        <p:spPr bwMode="auto">
          <a:xfrm>
            <a:off x="13211175" y="6092825"/>
            <a:ext cx="14573250" cy="4524375"/>
          </a:xfrm>
          <a:prstGeom prst="rect">
            <a:avLst/>
          </a:prstGeom>
          <a:noFill/>
          <a:ln>
            <a:noFill/>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pPr algn="just" defTabSz="4176431" fontAlgn="auto">
              <a:spcBef>
                <a:spcPts val="0"/>
              </a:spcBef>
              <a:spcAft>
                <a:spcPts val="0"/>
              </a:spcAft>
              <a:defRPr/>
            </a:pPr>
            <a:r>
              <a:rPr lang="fr-FR" sz="3200" b="1" u="sng" dirty="0">
                <a:solidFill>
                  <a:schemeClr val="tx1"/>
                </a:solidFill>
                <a:latin typeface="Times New Roman" pitchFamily="18" charset="0"/>
                <a:cs typeface="Times New Roman" pitchFamily="18" charset="0"/>
              </a:rPr>
              <a:t>Abstracts :</a:t>
            </a:r>
            <a:endParaRPr lang="fr-FR" sz="3200" dirty="0">
              <a:solidFill>
                <a:schemeClr val="tx1"/>
              </a:solidFill>
              <a:latin typeface="Times New Roman" pitchFamily="18" charset="0"/>
              <a:cs typeface="Times New Roman" pitchFamily="18" charset="0"/>
            </a:endParaRPr>
          </a:p>
          <a:p>
            <a:pPr algn="just" defTabSz="4176431" fontAlgn="auto">
              <a:spcBef>
                <a:spcPts val="0"/>
              </a:spcBef>
              <a:spcAft>
                <a:spcPts val="0"/>
              </a:spcAft>
              <a:defRPr/>
            </a:pPr>
            <a:r>
              <a:rPr lang="fr-FR" sz="3200" dirty="0" err="1">
                <a:solidFill>
                  <a:schemeClr val="tx1"/>
                </a:solidFill>
                <a:latin typeface="Times New Roman" pitchFamily="18" charset="0"/>
                <a:cs typeface="Times New Roman" pitchFamily="18" charset="0"/>
              </a:rPr>
              <a:t>Endemic</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fluorosis</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is</a:t>
            </a:r>
            <a:r>
              <a:rPr lang="fr-FR" sz="3200" dirty="0">
                <a:solidFill>
                  <a:schemeClr val="tx1"/>
                </a:solidFill>
                <a:latin typeface="Times New Roman" pitchFamily="18" charset="0"/>
                <a:cs typeface="Times New Roman" pitchFamily="18" charset="0"/>
              </a:rPr>
              <a:t> a real public </a:t>
            </a:r>
            <a:r>
              <a:rPr lang="fr-FR" sz="3200" dirty="0" err="1">
                <a:solidFill>
                  <a:schemeClr val="tx1"/>
                </a:solidFill>
                <a:latin typeface="Times New Roman" pitchFamily="18" charset="0"/>
                <a:cs typeface="Times New Roman" pitchFamily="18" charset="0"/>
              </a:rPr>
              <a:t>health</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problem</a:t>
            </a:r>
            <a:r>
              <a:rPr lang="fr-FR" sz="3200" dirty="0">
                <a:solidFill>
                  <a:schemeClr val="tx1"/>
                </a:solidFill>
                <a:latin typeface="Times New Roman" pitchFamily="18" charset="0"/>
                <a:cs typeface="Times New Roman" pitchFamily="18" charset="0"/>
              </a:rPr>
              <a:t> in </a:t>
            </a:r>
            <a:r>
              <a:rPr lang="fr-FR" sz="3200" dirty="0" err="1">
                <a:solidFill>
                  <a:schemeClr val="tx1"/>
                </a:solidFill>
                <a:latin typeface="Times New Roman" pitchFamily="18" charset="0"/>
                <a:cs typeface="Times New Roman" pitchFamily="18" charset="0"/>
              </a:rPr>
              <a:t>Algeria</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it</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results</a:t>
            </a:r>
            <a:r>
              <a:rPr lang="fr-FR" sz="3200" dirty="0">
                <a:solidFill>
                  <a:schemeClr val="tx1"/>
                </a:solidFill>
                <a:latin typeface="Times New Roman" pitchFamily="18" charset="0"/>
                <a:cs typeface="Times New Roman" pitchFamily="18" charset="0"/>
              </a:rPr>
              <a:t> in dental and </a:t>
            </a:r>
            <a:r>
              <a:rPr lang="fr-FR" sz="3200" dirty="0" err="1">
                <a:solidFill>
                  <a:schemeClr val="tx1"/>
                </a:solidFill>
                <a:latin typeface="Times New Roman" pitchFamily="18" charset="0"/>
                <a:cs typeface="Times New Roman" pitchFamily="18" charset="0"/>
              </a:rPr>
              <a:t>bone</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deformities</a:t>
            </a:r>
            <a:r>
              <a:rPr lang="fr-FR" sz="3200" dirty="0">
                <a:solidFill>
                  <a:schemeClr val="tx1"/>
                </a:solidFill>
                <a:latin typeface="Times New Roman" pitchFamily="18" charset="0"/>
                <a:cs typeface="Times New Roman" pitchFamily="18" charset="0"/>
              </a:rPr>
              <a:t> . The main cause of </a:t>
            </a:r>
            <a:r>
              <a:rPr lang="fr-FR" sz="3200" dirty="0" err="1">
                <a:solidFill>
                  <a:schemeClr val="tx1"/>
                </a:solidFill>
                <a:latin typeface="Times New Roman" pitchFamily="18" charset="0"/>
                <a:cs typeface="Times New Roman" pitchFamily="18" charset="0"/>
              </a:rPr>
              <a:t>this</a:t>
            </a:r>
            <a:r>
              <a:rPr lang="fr-FR" sz="3200" dirty="0">
                <a:solidFill>
                  <a:schemeClr val="tx1"/>
                </a:solidFill>
                <a:latin typeface="Times New Roman" pitchFamily="18" charset="0"/>
                <a:cs typeface="Times New Roman" pitchFamily="18" charset="0"/>
              </a:rPr>
              <a:t> condition </a:t>
            </a:r>
            <a:r>
              <a:rPr lang="fr-FR" sz="3200" dirty="0" err="1">
                <a:solidFill>
                  <a:schemeClr val="tx1"/>
                </a:solidFill>
                <a:latin typeface="Times New Roman" pitchFamily="18" charset="0"/>
                <a:cs typeface="Times New Roman" pitchFamily="18" charset="0"/>
              </a:rPr>
              <a:t>is</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attributed</a:t>
            </a:r>
            <a:r>
              <a:rPr lang="fr-FR" sz="3200" dirty="0">
                <a:solidFill>
                  <a:schemeClr val="tx1"/>
                </a:solidFill>
                <a:latin typeface="Times New Roman" pitchFamily="18" charset="0"/>
                <a:cs typeface="Times New Roman" pitchFamily="18" charset="0"/>
              </a:rPr>
              <a:t> to ingestion, for a </a:t>
            </a:r>
            <a:r>
              <a:rPr lang="fr-FR" sz="3200" dirty="0" err="1">
                <a:solidFill>
                  <a:schemeClr val="tx1"/>
                </a:solidFill>
                <a:latin typeface="Times New Roman" pitchFamily="18" charset="0"/>
                <a:cs typeface="Times New Roman" pitchFamily="18" charset="0"/>
              </a:rPr>
              <a:t>relatively</a:t>
            </a:r>
            <a:r>
              <a:rPr lang="fr-FR" sz="3200" dirty="0">
                <a:solidFill>
                  <a:schemeClr val="tx1"/>
                </a:solidFill>
                <a:latin typeface="Times New Roman" pitchFamily="18" charset="0"/>
                <a:cs typeface="Times New Roman" pitchFamily="18" charset="0"/>
              </a:rPr>
              <a:t> long time </a:t>
            </a:r>
            <a:r>
              <a:rPr lang="fr-FR" sz="3200" dirty="0" err="1">
                <a:solidFill>
                  <a:schemeClr val="tx1"/>
                </a:solidFill>
                <a:latin typeface="Times New Roman" pitchFamily="18" charset="0"/>
                <a:cs typeface="Times New Roman" pitchFamily="18" charset="0"/>
              </a:rPr>
              <a:t>at</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high</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fluoride</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drinking</a:t>
            </a:r>
            <a:r>
              <a:rPr lang="fr-FR" sz="3200" dirty="0">
                <a:solidFill>
                  <a:schemeClr val="tx1"/>
                </a:solidFill>
                <a:latin typeface="Times New Roman" pitchFamily="18" charset="0"/>
                <a:cs typeface="Times New Roman" pitchFamily="18" charset="0"/>
              </a:rPr>
              <a:t> water.</a:t>
            </a:r>
          </a:p>
          <a:p>
            <a:pPr algn="just" defTabSz="4176431" fontAlgn="auto">
              <a:spcBef>
                <a:spcPts val="0"/>
              </a:spcBef>
              <a:spcAft>
                <a:spcPts val="0"/>
              </a:spcAft>
              <a:defRPr/>
            </a:pPr>
            <a:r>
              <a:rPr lang="fr-FR" sz="3200" dirty="0">
                <a:solidFill>
                  <a:schemeClr val="tx1"/>
                </a:solidFill>
                <a:latin typeface="Times New Roman" pitchFamily="18" charset="0"/>
                <a:cs typeface="Times New Roman" pitchFamily="18" charset="0"/>
              </a:rPr>
              <a:t>This </a:t>
            </a:r>
            <a:r>
              <a:rPr lang="fr-FR" sz="3200" dirty="0" err="1">
                <a:solidFill>
                  <a:schemeClr val="tx1"/>
                </a:solidFill>
                <a:latin typeface="Times New Roman" pitchFamily="18" charset="0"/>
                <a:cs typeface="Times New Roman" pitchFamily="18" charset="0"/>
              </a:rPr>
              <a:t>study</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aims</a:t>
            </a:r>
            <a:r>
              <a:rPr lang="fr-FR" sz="3200" dirty="0">
                <a:solidFill>
                  <a:schemeClr val="tx1"/>
                </a:solidFill>
                <a:latin typeface="Times New Roman" pitchFamily="18" charset="0"/>
                <a:cs typeface="Times New Roman" pitchFamily="18" charset="0"/>
              </a:rPr>
              <a:t> to </a:t>
            </a:r>
            <a:r>
              <a:rPr lang="fr-FR" sz="3200" dirty="0" err="1">
                <a:solidFill>
                  <a:schemeClr val="tx1"/>
                </a:solidFill>
                <a:latin typeface="Times New Roman" pitchFamily="18" charset="0"/>
                <a:cs typeface="Times New Roman" pitchFamily="18" charset="0"/>
              </a:rPr>
              <a:t>determine</a:t>
            </a:r>
            <a:r>
              <a:rPr lang="fr-FR" sz="3200" dirty="0">
                <a:solidFill>
                  <a:schemeClr val="tx1"/>
                </a:solidFill>
                <a:latin typeface="Times New Roman" pitchFamily="18" charset="0"/>
                <a:cs typeface="Times New Roman" pitchFamily="18" charset="0"/>
              </a:rPr>
              <a:t> the distribution of </a:t>
            </a:r>
            <a:r>
              <a:rPr lang="fr-FR" sz="3200" dirty="0" err="1">
                <a:solidFill>
                  <a:schemeClr val="tx1"/>
                </a:solidFill>
                <a:latin typeface="Times New Roman" pitchFamily="18" charset="0"/>
                <a:cs typeface="Times New Roman" pitchFamily="18" charset="0"/>
              </a:rPr>
              <a:t>fluoride</a:t>
            </a:r>
            <a:r>
              <a:rPr lang="fr-FR" sz="3200" dirty="0">
                <a:solidFill>
                  <a:schemeClr val="tx1"/>
                </a:solidFill>
                <a:latin typeface="Times New Roman" pitchFamily="18" charset="0"/>
                <a:cs typeface="Times New Roman" pitchFamily="18" charset="0"/>
              </a:rPr>
              <a:t> ions in the </a:t>
            </a:r>
            <a:r>
              <a:rPr lang="fr-FR" sz="3200" dirty="0" err="1">
                <a:solidFill>
                  <a:schemeClr val="tx1"/>
                </a:solidFill>
                <a:latin typeface="Times New Roman" pitchFamily="18" charset="0"/>
                <a:cs typeface="Times New Roman" pitchFamily="18" charset="0"/>
              </a:rPr>
              <a:t>majority</a:t>
            </a:r>
            <a:r>
              <a:rPr lang="fr-FR" sz="3200" dirty="0">
                <a:solidFill>
                  <a:schemeClr val="tx1"/>
                </a:solidFill>
                <a:latin typeface="Times New Roman" pitchFamily="18" charset="0"/>
                <a:cs typeface="Times New Roman" pitchFamily="18" charset="0"/>
              </a:rPr>
              <a:t> of </a:t>
            </a:r>
            <a:r>
              <a:rPr lang="fr-FR" sz="3200" dirty="0" err="1">
                <a:solidFill>
                  <a:schemeClr val="tx1"/>
                </a:solidFill>
                <a:latin typeface="Times New Roman" pitchFamily="18" charset="0"/>
                <a:cs typeface="Times New Roman" pitchFamily="18" charset="0"/>
              </a:rPr>
              <a:t>bottled</a:t>
            </a:r>
            <a:r>
              <a:rPr lang="fr-FR" sz="3200" dirty="0">
                <a:solidFill>
                  <a:schemeClr val="tx1"/>
                </a:solidFill>
                <a:latin typeface="Times New Roman" pitchFamily="18" charset="0"/>
                <a:cs typeface="Times New Roman" pitchFamily="18" charset="0"/>
              </a:rPr>
              <a:t> water </a:t>
            </a:r>
            <a:r>
              <a:rPr lang="fr-FR" sz="3200" dirty="0" err="1">
                <a:solidFill>
                  <a:schemeClr val="tx1"/>
                </a:solidFill>
                <a:latin typeface="Times New Roman" pitchFamily="18" charset="0"/>
                <a:cs typeface="Times New Roman" pitchFamily="18" charset="0"/>
              </a:rPr>
              <a:t>ie</a:t>
            </a:r>
            <a:r>
              <a:rPr lang="fr-FR" sz="3200" dirty="0">
                <a:solidFill>
                  <a:schemeClr val="tx1"/>
                </a:solidFill>
                <a:latin typeface="Times New Roman" pitchFamily="18" charset="0"/>
                <a:cs typeface="Times New Roman" pitchFamily="18" charset="0"/>
              </a:rPr>
              <a:t> water sources and </a:t>
            </a:r>
            <a:r>
              <a:rPr lang="fr-FR" sz="3200" dirty="0" err="1">
                <a:solidFill>
                  <a:schemeClr val="tx1"/>
                </a:solidFill>
                <a:latin typeface="Times New Roman" pitchFamily="18" charset="0"/>
                <a:cs typeface="Times New Roman" pitchFamily="18" charset="0"/>
              </a:rPr>
              <a:t>mineral</a:t>
            </a:r>
            <a:r>
              <a:rPr lang="fr-FR" sz="3200" dirty="0">
                <a:solidFill>
                  <a:schemeClr val="tx1"/>
                </a:solidFill>
                <a:latin typeface="Times New Roman" pitchFamily="18" charset="0"/>
                <a:cs typeface="Times New Roman" pitchFamily="18" charset="0"/>
              </a:rPr>
              <a:t> water and </a:t>
            </a:r>
            <a:r>
              <a:rPr lang="fr-FR" sz="3200" dirty="0" err="1">
                <a:solidFill>
                  <a:schemeClr val="tx1"/>
                </a:solidFill>
                <a:latin typeface="Times New Roman" pitchFamily="18" charset="0"/>
                <a:cs typeface="Times New Roman" pitchFamily="18" charset="0"/>
              </a:rPr>
              <a:t>some</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juices</a:t>
            </a:r>
            <a:r>
              <a:rPr lang="fr-FR" sz="3200" dirty="0">
                <a:solidFill>
                  <a:schemeClr val="tx1"/>
                </a:solidFill>
                <a:latin typeface="Times New Roman" pitchFamily="18" charset="0"/>
                <a:cs typeface="Times New Roman" pitchFamily="18" charset="0"/>
              </a:rPr>
              <a:t> and soft drinks </a:t>
            </a:r>
            <a:r>
              <a:rPr lang="fr-FR" sz="3200" dirty="0" err="1">
                <a:solidFill>
                  <a:schemeClr val="tx1"/>
                </a:solidFill>
                <a:latin typeface="Times New Roman" pitchFamily="18" charset="0"/>
                <a:cs typeface="Times New Roman" pitchFamily="18" charset="0"/>
              </a:rPr>
              <a:t>produced</a:t>
            </a:r>
            <a:r>
              <a:rPr lang="fr-FR" sz="3200" dirty="0">
                <a:solidFill>
                  <a:schemeClr val="tx1"/>
                </a:solidFill>
                <a:latin typeface="Times New Roman" pitchFamily="18" charset="0"/>
                <a:cs typeface="Times New Roman" pitchFamily="18" charset="0"/>
              </a:rPr>
              <a:t> and </a:t>
            </a:r>
            <a:r>
              <a:rPr lang="fr-FR" sz="3200" dirty="0" err="1">
                <a:solidFill>
                  <a:schemeClr val="tx1"/>
                </a:solidFill>
                <a:latin typeface="Times New Roman" pitchFamily="18" charset="0"/>
                <a:cs typeface="Times New Roman" pitchFamily="18" charset="0"/>
              </a:rPr>
              <a:t>marketed</a:t>
            </a:r>
            <a:r>
              <a:rPr lang="fr-FR" sz="3200" dirty="0">
                <a:solidFill>
                  <a:schemeClr val="tx1"/>
                </a:solidFill>
                <a:latin typeface="Times New Roman" pitchFamily="18" charset="0"/>
                <a:cs typeface="Times New Roman" pitchFamily="18" charset="0"/>
              </a:rPr>
              <a:t> in </a:t>
            </a:r>
            <a:r>
              <a:rPr lang="fr-FR" sz="3200" dirty="0" err="1">
                <a:solidFill>
                  <a:schemeClr val="tx1"/>
                </a:solidFill>
                <a:latin typeface="Times New Roman" pitchFamily="18" charset="0"/>
                <a:cs typeface="Times New Roman" pitchFamily="18" charset="0"/>
              </a:rPr>
              <a:t>Algeria</a:t>
            </a:r>
            <a:r>
              <a:rPr lang="fr-FR" sz="3200" dirty="0">
                <a:solidFill>
                  <a:schemeClr val="tx1"/>
                </a:solidFill>
                <a:latin typeface="Times New Roman" pitchFamily="18" charset="0"/>
                <a:cs typeface="Times New Roman" pitchFamily="18" charset="0"/>
              </a:rPr>
              <a:t> , To </a:t>
            </a:r>
            <a:r>
              <a:rPr lang="fr-FR" sz="3200" dirty="0" err="1">
                <a:solidFill>
                  <a:schemeClr val="tx1"/>
                </a:solidFill>
                <a:latin typeface="Times New Roman" pitchFamily="18" charset="0"/>
                <a:cs typeface="Times New Roman" pitchFamily="18" charset="0"/>
              </a:rPr>
              <a:t>this</a:t>
            </a:r>
            <a:r>
              <a:rPr lang="fr-FR" sz="3200" dirty="0">
                <a:solidFill>
                  <a:schemeClr val="tx1"/>
                </a:solidFill>
                <a:latin typeface="Times New Roman" pitchFamily="18" charset="0"/>
                <a:cs typeface="Times New Roman" pitchFamily="18" charset="0"/>
              </a:rPr>
              <a:t> end, </a:t>
            </a:r>
            <a:r>
              <a:rPr lang="fr-FR" sz="3200" dirty="0" err="1">
                <a:solidFill>
                  <a:schemeClr val="tx1"/>
                </a:solidFill>
                <a:latin typeface="Times New Roman" pitchFamily="18" charset="0"/>
                <a:cs typeface="Times New Roman" pitchFamily="18" charset="0"/>
              </a:rPr>
              <a:t>we</a:t>
            </a:r>
            <a:r>
              <a:rPr lang="fr-FR" sz="3200" dirty="0">
                <a:solidFill>
                  <a:schemeClr val="tx1"/>
                </a:solidFill>
                <a:latin typeface="Times New Roman" pitchFamily="18" charset="0"/>
                <a:cs typeface="Times New Roman" pitchFamily="18" charset="0"/>
              </a:rPr>
              <a:t> have </a:t>
            </a:r>
            <a:r>
              <a:rPr lang="fr-FR" sz="3200" dirty="0" err="1">
                <a:solidFill>
                  <a:schemeClr val="tx1"/>
                </a:solidFill>
                <a:latin typeface="Times New Roman" pitchFamily="18" charset="0"/>
                <a:cs typeface="Times New Roman" pitchFamily="18" charset="0"/>
              </a:rPr>
              <a:t>taken</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into</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account</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most</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distributed</a:t>
            </a:r>
            <a:r>
              <a:rPr lang="fr-FR" sz="3200" dirty="0">
                <a:solidFill>
                  <a:schemeClr val="tx1"/>
                </a:solidFill>
                <a:latin typeface="Times New Roman" pitchFamily="18" charset="0"/>
                <a:cs typeface="Times New Roman" pitchFamily="18" charset="0"/>
              </a:rPr>
              <a:t> </a:t>
            </a:r>
            <a:r>
              <a:rPr lang="fr-FR" sz="3200" dirty="0" err="1">
                <a:solidFill>
                  <a:schemeClr val="tx1"/>
                </a:solidFill>
                <a:latin typeface="Times New Roman" pitchFamily="18" charset="0"/>
                <a:cs typeface="Times New Roman" pitchFamily="18" charset="0"/>
              </a:rPr>
              <a:t>nationwide</a:t>
            </a:r>
            <a:r>
              <a:rPr lang="fr-FR" sz="3200" dirty="0">
                <a:solidFill>
                  <a:schemeClr val="tx1"/>
                </a:solidFill>
                <a:latin typeface="Times New Roman" pitchFamily="18" charset="0"/>
                <a:cs typeface="Times New Roman" pitchFamily="18" charset="0"/>
              </a:rPr>
              <a:t> brands</a:t>
            </a:r>
          </a:p>
          <a:p>
            <a:pPr defTabSz="4176431" fontAlgn="auto">
              <a:spcBef>
                <a:spcPts val="0"/>
              </a:spcBef>
              <a:spcAft>
                <a:spcPts val="0"/>
              </a:spcAft>
              <a:defRPr/>
            </a:pPr>
            <a:r>
              <a:rPr lang="fr-FR" sz="3200" dirty="0">
                <a:solidFill>
                  <a:schemeClr val="tx1"/>
                </a:solidFill>
                <a:latin typeface="Times New Roman" pitchFamily="18" charset="0"/>
                <a:cs typeface="Times New Roman" pitchFamily="18" charset="0"/>
              </a:rPr>
              <a:t>Keywords: </a:t>
            </a:r>
            <a:r>
              <a:rPr lang="fr-FR" sz="3200" b="1" dirty="0">
                <a:solidFill>
                  <a:schemeClr val="tx1"/>
                </a:solidFill>
                <a:latin typeface="Times New Roman" pitchFamily="18" charset="0"/>
                <a:cs typeface="Times New Roman" pitchFamily="18" charset="0"/>
              </a:rPr>
              <a:t>water, </a:t>
            </a:r>
            <a:r>
              <a:rPr lang="fr-FR" sz="3200" b="1" dirty="0" err="1">
                <a:solidFill>
                  <a:schemeClr val="tx1"/>
                </a:solidFill>
                <a:latin typeface="Times New Roman" pitchFamily="18" charset="0"/>
                <a:cs typeface="Times New Roman" pitchFamily="18" charset="0"/>
              </a:rPr>
              <a:t>mineral</a:t>
            </a:r>
            <a:r>
              <a:rPr lang="fr-FR" sz="3200" b="1" dirty="0">
                <a:solidFill>
                  <a:schemeClr val="tx1"/>
                </a:solidFill>
                <a:latin typeface="Times New Roman" pitchFamily="18" charset="0"/>
                <a:cs typeface="Times New Roman" pitchFamily="18" charset="0"/>
              </a:rPr>
              <a:t>, </a:t>
            </a:r>
            <a:r>
              <a:rPr lang="fr-FR" sz="3200" b="1" dirty="0" err="1">
                <a:solidFill>
                  <a:schemeClr val="tx1"/>
                </a:solidFill>
                <a:latin typeface="Times New Roman" pitchFamily="18" charset="0"/>
                <a:cs typeface="Times New Roman" pitchFamily="18" charset="0"/>
              </a:rPr>
              <a:t>fluoride</a:t>
            </a:r>
            <a:r>
              <a:rPr lang="fr-FR" sz="3200" b="1" dirty="0">
                <a:solidFill>
                  <a:schemeClr val="tx1"/>
                </a:solidFill>
                <a:latin typeface="Times New Roman" pitchFamily="18" charset="0"/>
                <a:cs typeface="Times New Roman" pitchFamily="18" charset="0"/>
              </a:rPr>
              <a:t>, distribution, </a:t>
            </a:r>
            <a:r>
              <a:rPr lang="fr-FR" sz="3200" b="1" dirty="0" err="1">
                <a:solidFill>
                  <a:schemeClr val="tx1"/>
                </a:solidFill>
                <a:latin typeface="Times New Roman" pitchFamily="18" charset="0"/>
                <a:cs typeface="Times New Roman" pitchFamily="18" charset="0"/>
              </a:rPr>
              <a:t>Algeria</a:t>
            </a:r>
            <a:endParaRPr lang="fr-FR" sz="3200" b="1" dirty="0">
              <a:solidFill>
                <a:schemeClr val="tx1"/>
              </a:solidFill>
              <a:latin typeface="Times New Roman" pitchFamily="18" charset="0"/>
              <a:cs typeface="Times New Roman" pitchFamily="18" charset="0"/>
            </a:endParaRPr>
          </a:p>
        </p:txBody>
      </p:sp>
      <p:sp>
        <p:nvSpPr>
          <p:cNvPr id="2058" name="ZoneTexte 23"/>
          <p:cNvSpPr txBox="1">
            <a:spLocks noChangeArrowheads="1"/>
          </p:cNvSpPr>
          <p:nvPr/>
        </p:nvSpPr>
        <p:spPr bwMode="auto">
          <a:xfrm rot="-577899">
            <a:off x="3271838" y="10788650"/>
            <a:ext cx="5929312" cy="132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8200">
                <a:solidFill>
                  <a:schemeClr val="tx1"/>
                </a:solidFill>
                <a:latin typeface="Arial" panose="020B0604020202020204" pitchFamily="34" charset="0"/>
                <a:cs typeface="Arial" panose="020B0604020202020204" pitchFamily="34" charset="0"/>
              </a:defRPr>
            </a:lvl1pPr>
            <a:lvl2pPr marL="742950" indent="-285750" eaLnBrk="0" hangingPunct="0">
              <a:defRPr sz="8200">
                <a:solidFill>
                  <a:schemeClr val="tx1"/>
                </a:solidFill>
                <a:latin typeface="Arial" panose="020B0604020202020204" pitchFamily="34" charset="0"/>
                <a:cs typeface="Arial" panose="020B0604020202020204" pitchFamily="34" charset="0"/>
              </a:defRPr>
            </a:lvl2pPr>
            <a:lvl3pPr marL="1143000" indent="-228600" eaLnBrk="0" hangingPunct="0">
              <a:defRPr sz="8200">
                <a:solidFill>
                  <a:schemeClr val="tx1"/>
                </a:solidFill>
                <a:latin typeface="Arial" panose="020B0604020202020204" pitchFamily="34" charset="0"/>
                <a:cs typeface="Arial" panose="020B0604020202020204" pitchFamily="34" charset="0"/>
              </a:defRPr>
            </a:lvl3pPr>
            <a:lvl4pPr marL="1600200" indent="-228600" eaLnBrk="0" hangingPunct="0">
              <a:defRPr sz="8200">
                <a:solidFill>
                  <a:schemeClr val="tx1"/>
                </a:solidFill>
                <a:latin typeface="Arial" panose="020B0604020202020204" pitchFamily="34" charset="0"/>
                <a:cs typeface="Arial" panose="020B0604020202020204" pitchFamily="34" charset="0"/>
              </a:defRPr>
            </a:lvl4pPr>
            <a:lvl5pPr marL="2057400" indent="-228600" eaLnBrk="0" hangingPunct="0">
              <a:defRPr sz="8200">
                <a:solidFill>
                  <a:schemeClr val="tx1"/>
                </a:solidFill>
                <a:latin typeface="Arial" panose="020B0604020202020204" pitchFamily="34" charset="0"/>
                <a:cs typeface="Arial" panose="020B0604020202020204" pitchFamily="34" charset="0"/>
              </a:defRPr>
            </a:lvl5pPr>
            <a:lvl6pPr marL="25146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6pPr>
            <a:lvl7pPr marL="29718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7pPr>
            <a:lvl8pPr marL="34290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8pPr>
            <a:lvl9pPr marL="38862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9pPr>
          </a:lstStyle>
          <a:p>
            <a:pPr algn="ctr" eaLnBrk="1" hangingPunct="1"/>
            <a:r>
              <a:rPr lang="fr-FR" sz="4000">
                <a:latin typeface="Times New Roman" panose="02020603050405020304" pitchFamily="18" charset="0"/>
                <a:cs typeface="Times New Roman" panose="02020603050405020304" pitchFamily="18" charset="0"/>
              </a:rPr>
              <a:t>Fluorose dentaire</a:t>
            </a:r>
          </a:p>
          <a:p>
            <a:pPr algn="ctr" eaLnBrk="1" hangingPunct="1"/>
            <a:r>
              <a:rPr lang="fr-FR" sz="4000">
                <a:latin typeface="Times New Roman" panose="02020603050405020304" pitchFamily="18" charset="0"/>
                <a:cs typeface="Times New Roman" panose="02020603050405020304" pitchFamily="18" charset="0"/>
              </a:rPr>
              <a:t>         (premier stade)</a:t>
            </a:r>
            <a:r>
              <a:rPr lang="ar-DZ" sz="4000">
                <a:latin typeface="Times New Roman" panose="02020603050405020304" pitchFamily="18" charset="0"/>
                <a:cs typeface="Times New Roman" panose="02020603050405020304" pitchFamily="18" charset="0"/>
              </a:rPr>
              <a:t>         </a:t>
            </a:r>
            <a:r>
              <a:rPr lang="fr-FR" sz="4000">
                <a:latin typeface="Times New Roman" panose="02020603050405020304" pitchFamily="18" charset="0"/>
                <a:cs typeface="Times New Roman" panose="02020603050405020304" pitchFamily="18" charset="0"/>
              </a:rPr>
              <a:t> </a:t>
            </a:r>
          </a:p>
        </p:txBody>
      </p:sp>
      <p:sp>
        <p:nvSpPr>
          <p:cNvPr id="2059" name="ZoneTexte 24"/>
          <p:cNvSpPr txBox="1">
            <a:spLocks noChangeArrowheads="1"/>
          </p:cNvSpPr>
          <p:nvPr/>
        </p:nvSpPr>
        <p:spPr bwMode="auto">
          <a:xfrm rot="-538888">
            <a:off x="2276475" y="24501475"/>
            <a:ext cx="5929313" cy="132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8200">
                <a:solidFill>
                  <a:schemeClr val="tx1"/>
                </a:solidFill>
                <a:latin typeface="Arial" panose="020B0604020202020204" pitchFamily="34" charset="0"/>
                <a:cs typeface="Arial" panose="020B0604020202020204" pitchFamily="34" charset="0"/>
              </a:defRPr>
            </a:lvl1pPr>
            <a:lvl2pPr marL="742950" indent="-285750" eaLnBrk="0" hangingPunct="0">
              <a:defRPr sz="8200">
                <a:solidFill>
                  <a:schemeClr val="tx1"/>
                </a:solidFill>
                <a:latin typeface="Arial" panose="020B0604020202020204" pitchFamily="34" charset="0"/>
                <a:cs typeface="Arial" panose="020B0604020202020204" pitchFamily="34" charset="0"/>
              </a:defRPr>
            </a:lvl2pPr>
            <a:lvl3pPr marL="1143000" indent="-228600" eaLnBrk="0" hangingPunct="0">
              <a:defRPr sz="8200">
                <a:solidFill>
                  <a:schemeClr val="tx1"/>
                </a:solidFill>
                <a:latin typeface="Arial" panose="020B0604020202020204" pitchFamily="34" charset="0"/>
                <a:cs typeface="Arial" panose="020B0604020202020204" pitchFamily="34" charset="0"/>
              </a:defRPr>
            </a:lvl3pPr>
            <a:lvl4pPr marL="1600200" indent="-228600" eaLnBrk="0" hangingPunct="0">
              <a:defRPr sz="8200">
                <a:solidFill>
                  <a:schemeClr val="tx1"/>
                </a:solidFill>
                <a:latin typeface="Arial" panose="020B0604020202020204" pitchFamily="34" charset="0"/>
                <a:cs typeface="Arial" panose="020B0604020202020204" pitchFamily="34" charset="0"/>
              </a:defRPr>
            </a:lvl4pPr>
            <a:lvl5pPr marL="2057400" indent="-228600" eaLnBrk="0" hangingPunct="0">
              <a:defRPr sz="8200">
                <a:solidFill>
                  <a:schemeClr val="tx1"/>
                </a:solidFill>
                <a:latin typeface="Arial" panose="020B0604020202020204" pitchFamily="34" charset="0"/>
                <a:cs typeface="Arial" panose="020B0604020202020204" pitchFamily="34" charset="0"/>
              </a:defRPr>
            </a:lvl5pPr>
            <a:lvl6pPr marL="25146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6pPr>
            <a:lvl7pPr marL="29718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7pPr>
            <a:lvl8pPr marL="34290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8pPr>
            <a:lvl9pPr marL="38862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9pPr>
          </a:lstStyle>
          <a:p>
            <a:pPr algn="ctr" eaLnBrk="1" hangingPunct="1"/>
            <a:r>
              <a:rPr lang="fr-FR" sz="4000">
                <a:latin typeface="Times New Roman" panose="02020603050405020304" pitchFamily="18" charset="0"/>
                <a:cs typeface="Times New Roman" panose="02020603050405020304" pitchFamily="18" charset="0"/>
              </a:rPr>
              <a:t>Fluorose dentaire</a:t>
            </a:r>
          </a:p>
          <a:p>
            <a:pPr algn="ctr" eaLnBrk="1" hangingPunct="1"/>
            <a:r>
              <a:rPr lang="fr-FR" sz="4000">
                <a:latin typeface="Times New Roman" panose="02020603050405020304" pitchFamily="18" charset="0"/>
                <a:cs typeface="Times New Roman" panose="02020603050405020304" pitchFamily="18" charset="0"/>
              </a:rPr>
              <a:t>(stade avancé)</a:t>
            </a:r>
          </a:p>
        </p:txBody>
      </p:sp>
      <p:sp>
        <p:nvSpPr>
          <p:cNvPr id="26" name="Rectangle à coins arrondis 25"/>
          <p:cNvSpPr/>
          <p:nvPr/>
        </p:nvSpPr>
        <p:spPr>
          <a:xfrm>
            <a:off x="5281543" y="12903140"/>
            <a:ext cx="24360358" cy="5786478"/>
          </a:xfrm>
          <a:prstGeom prst="wedgeRoundRectCallout">
            <a:avLst>
              <a:gd name="adj1" fmla="val 2731"/>
              <a:gd name="adj2" fmla="val 72995"/>
              <a:gd name="adj3" fmla="val 16667"/>
            </a:avLst>
          </a:prstGeom>
          <a:solidFill>
            <a:schemeClr val="accent3">
              <a:lumMod val="60000"/>
              <a:lumOff val="40000"/>
            </a:schemeClr>
          </a:solidFill>
          <a:effectLst>
            <a:glow rad="228600">
              <a:schemeClr val="accent3">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anchor="ctr"/>
          <a:lstStyle/>
          <a:p>
            <a:pPr algn="ctr" defTabSz="4176431" fontAlgn="auto">
              <a:spcBef>
                <a:spcPts val="0"/>
              </a:spcBef>
              <a:spcAft>
                <a:spcPts val="0"/>
              </a:spcAft>
              <a:defRPr/>
            </a:pPr>
            <a:endParaRPr lang="fr-FR"/>
          </a:p>
        </p:txBody>
      </p:sp>
      <p:sp>
        <p:nvSpPr>
          <p:cNvPr id="28" name="ZoneTexte 27"/>
          <p:cNvSpPr txBox="1"/>
          <p:nvPr/>
        </p:nvSpPr>
        <p:spPr>
          <a:xfrm>
            <a:off x="5710238" y="12903200"/>
            <a:ext cx="23574375" cy="5632450"/>
          </a:xfrm>
          <a:prstGeom prst="rect">
            <a:avLst/>
          </a:prstGeom>
          <a:noFill/>
        </p:spPr>
        <p:txBody>
          <a:bodyPr>
            <a:spAutoFit/>
          </a:bodyPr>
          <a:lstStyle/>
          <a:p>
            <a:pPr algn="ctr" defTabSz="4176431" fontAlgn="auto">
              <a:spcBef>
                <a:spcPts val="0"/>
              </a:spcBef>
              <a:spcAft>
                <a:spcPts val="0"/>
              </a:spcAft>
              <a:defRPr/>
            </a:pPr>
            <a:r>
              <a:rPr lang="fr-FR" sz="3600" b="1" dirty="0">
                <a:latin typeface="Times New Roman" pitchFamily="18" charset="0"/>
                <a:cs typeface="Times New Roman" pitchFamily="18" charset="0"/>
              </a:rPr>
              <a:t>INTRODUCTION</a:t>
            </a:r>
          </a:p>
          <a:p>
            <a:pPr algn="just" defTabSz="4176431" fontAlgn="auto">
              <a:spcBef>
                <a:spcPts val="0"/>
              </a:spcBef>
              <a:spcAft>
                <a:spcPts val="0"/>
              </a:spcAft>
              <a:tabLst>
                <a:tab pos="1343025" algn="l"/>
              </a:tabLst>
              <a:defRPr/>
            </a:pPr>
            <a:r>
              <a:rPr lang="fr-FR" sz="3600" dirty="0">
                <a:latin typeface="Times New Roman" pitchFamily="18" charset="0"/>
                <a:cs typeface="Times New Roman" pitchFamily="18" charset="0"/>
              </a:rPr>
              <a:t>	L’eau minérale naturelle se distingue nettement des autres eaux destinées à la consommation humaine par sa nature caractérisée par sa pureté, et par sa teneur spécifique en sels minéraux, oligo-éléments ou autres constituants. Ces caractéristiques sont appréciées sur les plans : Géologique, hydrogéologique, physique, chimique, physico-chimique, microbiologique et pharmacologique.</a:t>
            </a:r>
          </a:p>
          <a:p>
            <a:pPr indent="1343025" algn="just" defTabSz="4176431" fontAlgn="auto">
              <a:spcBef>
                <a:spcPts val="0"/>
              </a:spcBef>
              <a:spcAft>
                <a:spcPts val="0"/>
              </a:spcAft>
              <a:defRPr/>
            </a:pPr>
            <a:r>
              <a:rPr lang="fr-FR" sz="3600" dirty="0">
                <a:latin typeface="Times New Roman" pitchFamily="18" charset="0"/>
                <a:cs typeface="Times New Roman" pitchFamily="18" charset="0"/>
              </a:rPr>
              <a:t>Le fluorure un des oligo-éléments, il est bénéfique indispensable à la croissance et au maintien du tissu osseux et des dents et en prévenant la carie dentaire, il présente</a:t>
            </a:r>
          </a:p>
          <a:p>
            <a:pPr algn="just" defTabSz="4176431" fontAlgn="auto">
              <a:spcBef>
                <a:spcPts val="0"/>
              </a:spcBef>
              <a:spcAft>
                <a:spcPts val="0"/>
              </a:spcAft>
              <a:defRPr/>
            </a:pPr>
            <a:r>
              <a:rPr lang="fr-FR" sz="3600" dirty="0">
                <a:latin typeface="Times New Roman" pitchFamily="18" charset="0"/>
                <a:cs typeface="Times New Roman" pitchFamily="18" charset="0"/>
              </a:rPr>
              <a:t>, en effet un risque de fluorose dentaire et squelettique si sa teneur dépasse les niveaux admissibles (1,5 mg/l). En effet, à partir de 0,5 mg/l, une eau joue un rôle prophylactique, mais dès 0,8 mg/l, le risque de fluorose débute et devient fort au-dessus de 1,5 mg/l. </a:t>
            </a:r>
          </a:p>
        </p:txBody>
      </p:sp>
      <p:sp>
        <p:nvSpPr>
          <p:cNvPr id="30" name="Flèche courbée vers la droite 29"/>
          <p:cNvSpPr/>
          <p:nvPr/>
        </p:nvSpPr>
        <p:spPr>
          <a:xfrm rot="20898035">
            <a:off x="989013" y="9894888"/>
            <a:ext cx="3074987" cy="11112500"/>
          </a:xfrm>
          <a:prstGeom prst="curvedRightArrow">
            <a:avLst>
              <a:gd name="adj1" fmla="val 23121"/>
              <a:gd name="adj2" fmla="val 48186"/>
              <a:gd name="adj3" fmla="val 2253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76431" fontAlgn="auto">
              <a:spcBef>
                <a:spcPts val="0"/>
              </a:spcBef>
              <a:spcAft>
                <a:spcPts val="0"/>
              </a:spcAft>
              <a:defRPr/>
            </a:pPr>
            <a:endParaRPr lang="fr-FR">
              <a:solidFill>
                <a:schemeClr val="tx1"/>
              </a:solidFill>
            </a:endParaRPr>
          </a:p>
        </p:txBody>
      </p:sp>
      <p:sp>
        <p:nvSpPr>
          <p:cNvPr id="31" name="Rectangle à coins arrondis 30"/>
          <p:cNvSpPr/>
          <p:nvPr/>
        </p:nvSpPr>
        <p:spPr>
          <a:xfrm>
            <a:off x="9067800" y="20332700"/>
            <a:ext cx="15287625" cy="10572750"/>
          </a:xfrm>
          <a:prstGeom prst="roundRect">
            <a:avLst>
              <a:gd name="adj" fmla="val 23454"/>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76431" fontAlgn="auto">
              <a:spcBef>
                <a:spcPts val="0"/>
              </a:spcBef>
              <a:spcAft>
                <a:spcPts val="0"/>
              </a:spcAft>
              <a:defRPr/>
            </a:pPr>
            <a:endParaRPr lang="fr-FR"/>
          </a:p>
        </p:txBody>
      </p:sp>
      <p:sp>
        <p:nvSpPr>
          <p:cNvPr id="32" name="ZoneTexte 31"/>
          <p:cNvSpPr txBox="1"/>
          <p:nvPr/>
        </p:nvSpPr>
        <p:spPr>
          <a:xfrm>
            <a:off x="9639300" y="20832763"/>
            <a:ext cx="14216063" cy="9386887"/>
          </a:xfrm>
          <a:prstGeom prst="rect">
            <a:avLst/>
          </a:prstGeom>
          <a:noFill/>
        </p:spPr>
        <p:txBody>
          <a:bodyPr>
            <a:spAutoFit/>
          </a:bodyPr>
          <a:lstStyle/>
          <a:p>
            <a:pPr algn="ctr" defTabSz="4176431" fontAlgn="auto">
              <a:spcBef>
                <a:spcPts val="0"/>
              </a:spcBef>
              <a:spcAft>
                <a:spcPts val="0"/>
              </a:spcAft>
              <a:defRPr/>
            </a:pPr>
            <a:r>
              <a:rPr lang="fr-FR" sz="3600" b="1" dirty="0">
                <a:latin typeface="Times New Roman" pitchFamily="18" charset="0"/>
                <a:cs typeface="Times New Roman" pitchFamily="18" charset="0"/>
              </a:rPr>
              <a:t>Mode opératoire </a:t>
            </a:r>
          </a:p>
          <a:p>
            <a:pPr indent="1085850" algn="just" defTabSz="4176431" fontAlgn="auto">
              <a:spcBef>
                <a:spcPts val="0"/>
              </a:spcBef>
              <a:spcAft>
                <a:spcPts val="0"/>
              </a:spcAft>
              <a:defRPr/>
            </a:pPr>
            <a:r>
              <a:rPr lang="fr-FR" sz="3200" dirty="0">
                <a:latin typeface="Times New Roman" pitchFamily="18" charset="0"/>
                <a:cs typeface="Times New Roman" pitchFamily="18" charset="0"/>
              </a:rPr>
              <a:t>Dans le cadre de cette étude, nous allons tenter d’analyser la majorité des eaux embouteillées (eaux minérales et de source) et certain jus et boissons gazeuses produites en Algérie afin de quantifier la distribution des ions fluorures dans ces eaux. </a:t>
            </a:r>
          </a:p>
          <a:p>
            <a:pPr indent="1085850" algn="just" defTabSz="4176431" fontAlgn="auto">
              <a:spcBef>
                <a:spcPts val="0"/>
              </a:spcBef>
              <a:spcAft>
                <a:spcPts val="0"/>
              </a:spcAft>
              <a:defRPr/>
            </a:pPr>
            <a:endParaRPr lang="fr-FR" sz="1200" dirty="0">
              <a:latin typeface="Times New Roman" pitchFamily="18" charset="0"/>
              <a:cs typeface="Times New Roman" pitchFamily="18" charset="0"/>
            </a:endParaRPr>
          </a:p>
          <a:p>
            <a:pPr indent="1085850" algn="just" defTabSz="4176431" fontAlgn="auto">
              <a:spcBef>
                <a:spcPts val="0"/>
              </a:spcBef>
              <a:spcAft>
                <a:spcPts val="0"/>
              </a:spcAft>
              <a:defRPr/>
            </a:pPr>
            <a:r>
              <a:rPr lang="fr-FR" sz="3200" dirty="0">
                <a:latin typeface="Times New Roman" pitchFamily="18" charset="0"/>
                <a:cs typeface="Times New Roman" pitchFamily="18" charset="0"/>
              </a:rPr>
              <a:t>Sur les 37 marques prises en compte, les échantillons sont analysés au niveau de laboratoire de recherche (VPRS) à l’université de OUARGLA, les paramètres chimiques déterminés sont : le taux de fluorures axe principal de cette recherche, le calcium, le magnésium, le sulfates, les bicarbonates, le résidu sec, les chlorures, le sodium, le potassium, les nitrites et les nitrates selon les techniques standard d’analyse.  </a:t>
            </a:r>
          </a:p>
          <a:p>
            <a:pPr indent="1085850" algn="just" defTabSz="4176431" fontAlgn="auto">
              <a:spcBef>
                <a:spcPts val="0"/>
              </a:spcBef>
              <a:spcAft>
                <a:spcPts val="0"/>
              </a:spcAft>
              <a:defRPr/>
            </a:pPr>
            <a:endParaRPr lang="fr-FR" sz="1200" dirty="0">
              <a:latin typeface="Times New Roman" pitchFamily="18" charset="0"/>
              <a:cs typeface="Times New Roman" pitchFamily="18" charset="0"/>
            </a:endParaRPr>
          </a:p>
          <a:p>
            <a:pPr indent="1085850" algn="just" defTabSz="4176431" fontAlgn="auto">
              <a:spcBef>
                <a:spcPts val="0"/>
              </a:spcBef>
              <a:spcAft>
                <a:spcPts val="0"/>
              </a:spcAft>
              <a:defRPr/>
            </a:pPr>
            <a:r>
              <a:rPr lang="fr-FR" sz="3200" dirty="0">
                <a:latin typeface="Times New Roman" pitchFamily="18" charset="0"/>
                <a:cs typeface="Times New Roman" pitchFamily="18" charset="0"/>
              </a:rPr>
              <a:t>Le fluorure total axe principale de cette étude dans les échantillons a été dosé par </a:t>
            </a:r>
            <a:r>
              <a:rPr lang="fr-FR" sz="3200" dirty="0" err="1">
                <a:latin typeface="Times New Roman" pitchFamily="18" charset="0"/>
                <a:cs typeface="Times New Roman" pitchFamily="18" charset="0"/>
              </a:rPr>
              <a:t>potentiométrie</a:t>
            </a:r>
            <a:r>
              <a:rPr lang="fr-FR" sz="3200" dirty="0">
                <a:latin typeface="Times New Roman" pitchFamily="18" charset="0"/>
                <a:cs typeface="Times New Roman" pitchFamily="18" charset="0"/>
              </a:rPr>
              <a:t>, en utilisant une électrode spécifique de fluorure</a:t>
            </a:r>
          </a:p>
          <a:p>
            <a:pPr algn="just" defTabSz="4176431" fontAlgn="auto">
              <a:spcBef>
                <a:spcPts val="0"/>
              </a:spcBef>
              <a:spcAft>
                <a:spcPts val="0"/>
              </a:spcAft>
              <a:defRPr/>
            </a:pPr>
            <a:r>
              <a:rPr lang="fr-FR" sz="3200" dirty="0">
                <a:latin typeface="Times New Roman" pitchFamily="18" charset="0"/>
                <a:cs typeface="Times New Roman" pitchFamily="18" charset="0"/>
              </a:rPr>
              <a:t>Les échantillons sont mélangés avec un tampon à force ionique total, (TISAB, pH = 5 à 5,5). Les interférences des ions (AL</a:t>
            </a:r>
            <a:r>
              <a:rPr lang="fr-FR" sz="3200" baseline="30000" dirty="0">
                <a:latin typeface="Times New Roman" pitchFamily="18" charset="0"/>
                <a:cs typeface="Times New Roman" pitchFamily="18" charset="0"/>
              </a:rPr>
              <a:t>3+</a:t>
            </a:r>
            <a:r>
              <a:rPr lang="fr-FR" sz="3200" dirty="0">
                <a:latin typeface="Times New Roman" pitchFamily="18" charset="0"/>
                <a:cs typeface="Times New Roman" pitchFamily="18" charset="0"/>
              </a:rPr>
              <a:t>, Fe</a:t>
            </a:r>
            <a:r>
              <a:rPr lang="fr-FR" sz="3200" baseline="30000" dirty="0">
                <a:latin typeface="Times New Roman" pitchFamily="18" charset="0"/>
                <a:cs typeface="Times New Roman" pitchFamily="18" charset="0"/>
              </a:rPr>
              <a:t>3+</a:t>
            </a:r>
            <a:r>
              <a:rPr lang="fr-FR" sz="3200" dirty="0">
                <a:latin typeface="Times New Roman" pitchFamily="18" charset="0"/>
                <a:cs typeface="Times New Roman" pitchFamily="18" charset="0"/>
              </a:rPr>
              <a:t>, Cu</a:t>
            </a:r>
            <a:r>
              <a:rPr lang="fr-FR" sz="3200" baseline="30000" dirty="0">
                <a:latin typeface="Times New Roman" pitchFamily="18" charset="0"/>
                <a:cs typeface="Times New Roman" pitchFamily="18" charset="0"/>
              </a:rPr>
              <a:t>2+</a:t>
            </a:r>
            <a:r>
              <a:rPr lang="fr-FR" sz="3200" dirty="0">
                <a:latin typeface="Times New Roman" pitchFamily="18" charset="0"/>
                <a:cs typeface="Times New Roman" pitchFamily="18" charset="0"/>
              </a:rPr>
              <a:t>, Ca</a:t>
            </a:r>
            <a:r>
              <a:rPr lang="fr-FR" sz="3200" baseline="30000" dirty="0">
                <a:latin typeface="Times New Roman" pitchFamily="18" charset="0"/>
                <a:cs typeface="Times New Roman" pitchFamily="18" charset="0"/>
              </a:rPr>
              <a:t>2+</a:t>
            </a:r>
            <a:r>
              <a:rPr lang="fr-FR" sz="3200" dirty="0">
                <a:latin typeface="Times New Roman" pitchFamily="18" charset="0"/>
                <a:cs typeface="Times New Roman" pitchFamily="18" charset="0"/>
              </a:rPr>
              <a:t>, Si</a:t>
            </a:r>
            <a:r>
              <a:rPr lang="fr-FR" sz="3200" baseline="30000" dirty="0">
                <a:latin typeface="Times New Roman" pitchFamily="18" charset="0"/>
                <a:cs typeface="Times New Roman" pitchFamily="18" charset="0"/>
              </a:rPr>
              <a:t>2+</a:t>
            </a:r>
            <a:r>
              <a:rPr lang="fr-FR" sz="3200" dirty="0">
                <a:latin typeface="Times New Roman" pitchFamily="18" charset="0"/>
                <a:cs typeface="Times New Roman" pitchFamily="18" charset="0"/>
              </a:rPr>
              <a:t>) sont évitées par addition de l’ion gênant</a:t>
            </a:r>
          </a:p>
          <a:p>
            <a:pPr indent="1000125" algn="just" defTabSz="4176431" fontAlgn="auto">
              <a:spcBef>
                <a:spcPts val="0"/>
              </a:spcBef>
              <a:spcAft>
                <a:spcPts val="0"/>
              </a:spcAft>
              <a:defRPr/>
            </a:pPr>
            <a:endParaRPr lang="fr-FR" sz="1200" dirty="0">
              <a:latin typeface="Times New Roman" pitchFamily="18" charset="0"/>
              <a:cs typeface="Times New Roman" pitchFamily="18" charset="0"/>
            </a:endParaRPr>
          </a:p>
          <a:p>
            <a:pPr indent="1000125" algn="just" defTabSz="4176431" fontAlgn="auto">
              <a:spcBef>
                <a:spcPts val="0"/>
              </a:spcBef>
              <a:spcAft>
                <a:spcPts val="0"/>
              </a:spcAft>
              <a:defRPr/>
            </a:pPr>
            <a:r>
              <a:rPr lang="fr-FR" sz="3200" dirty="0">
                <a:latin typeface="Times New Roman" pitchFamily="18" charset="0"/>
                <a:cs typeface="Times New Roman" pitchFamily="18" charset="0"/>
              </a:rPr>
              <a:t>Les lectures </a:t>
            </a:r>
            <a:r>
              <a:rPr lang="fr-FR" sz="3200" dirty="0" err="1">
                <a:latin typeface="Times New Roman" pitchFamily="18" charset="0"/>
                <a:cs typeface="Times New Roman" pitchFamily="18" charset="0"/>
              </a:rPr>
              <a:t>potentiométriques</a:t>
            </a:r>
            <a:r>
              <a:rPr lang="fr-FR" sz="3200" dirty="0">
                <a:latin typeface="Times New Roman" pitchFamily="18" charset="0"/>
                <a:cs typeface="Times New Roman" pitchFamily="18" charset="0"/>
              </a:rPr>
              <a:t> directes sont comparées à une courbe d’étalonnage de 0,1 à 10 mg/l. </a:t>
            </a:r>
            <a:endParaRPr lang="fr-FR" sz="3600" dirty="0">
              <a:latin typeface="+mn-lt"/>
              <a:cs typeface="+mn-cs"/>
            </a:endParaRPr>
          </a:p>
        </p:txBody>
      </p:sp>
      <p:sp>
        <p:nvSpPr>
          <p:cNvPr id="33" name="Rectangle à coins arrondis 32"/>
          <p:cNvSpPr/>
          <p:nvPr/>
        </p:nvSpPr>
        <p:spPr>
          <a:xfrm>
            <a:off x="7996238" y="31619825"/>
            <a:ext cx="20788312" cy="4214813"/>
          </a:xfrm>
          <a:prstGeom prst="roundRect">
            <a:avLst>
              <a:gd name="adj" fmla="val 23459"/>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76431" fontAlgn="auto">
              <a:spcBef>
                <a:spcPts val="0"/>
              </a:spcBef>
              <a:spcAft>
                <a:spcPts val="0"/>
              </a:spcAft>
              <a:defRPr/>
            </a:pPr>
            <a:endParaRPr lang="fr-FR"/>
          </a:p>
        </p:txBody>
      </p:sp>
      <p:sp>
        <p:nvSpPr>
          <p:cNvPr id="34" name="ZoneTexte 33"/>
          <p:cNvSpPr txBox="1"/>
          <p:nvPr/>
        </p:nvSpPr>
        <p:spPr>
          <a:xfrm>
            <a:off x="8567738" y="32145288"/>
            <a:ext cx="19788187" cy="3354387"/>
          </a:xfrm>
          <a:prstGeom prst="rect">
            <a:avLst/>
          </a:prstGeom>
          <a:noFill/>
        </p:spPr>
        <p:txBody>
          <a:bodyPr>
            <a:spAutoFit/>
          </a:bodyPr>
          <a:lstStyle/>
          <a:p>
            <a:pPr algn="ctr" defTabSz="4176431" fontAlgn="auto">
              <a:spcBef>
                <a:spcPts val="0"/>
              </a:spcBef>
              <a:spcAft>
                <a:spcPts val="0"/>
              </a:spcAft>
              <a:defRPr/>
            </a:pPr>
            <a:r>
              <a:rPr lang="fr-FR" sz="3200" b="1" dirty="0">
                <a:latin typeface="Times New Roman" pitchFamily="18" charset="0"/>
                <a:cs typeface="Times New Roman" pitchFamily="18" charset="0"/>
              </a:rPr>
              <a:t>RÉSULTATS ET DISCUSSIONS</a:t>
            </a:r>
          </a:p>
          <a:p>
            <a:pPr algn="ctr" defTabSz="4176431" fontAlgn="auto">
              <a:spcBef>
                <a:spcPts val="0"/>
              </a:spcBef>
              <a:spcAft>
                <a:spcPts val="0"/>
              </a:spcAft>
              <a:defRPr/>
            </a:pPr>
            <a:endParaRPr lang="fr-FR" sz="2000" b="1" dirty="0">
              <a:latin typeface="Times New Roman" pitchFamily="18" charset="0"/>
              <a:cs typeface="Times New Roman" pitchFamily="18" charset="0"/>
            </a:endParaRPr>
          </a:p>
          <a:p>
            <a:pPr indent="885825" algn="just" defTabSz="4176431" fontAlgn="auto">
              <a:spcBef>
                <a:spcPts val="0"/>
              </a:spcBef>
              <a:spcAft>
                <a:spcPts val="0"/>
              </a:spcAft>
              <a:defRPr/>
            </a:pPr>
            <a:r>
              <a:rPr lang="fr-FR" sz="3200" dirty="0">
                <a:latin typeface="Times New Roman" pitchFamily="18" charset="0"/>
                <a:cs typeface="Times New Roman" pitchFamily="18" charset="0"/>
              </a:rPr>
              <a:t>Selon les régions, on note que plus de 40% des marques sont produites dans la région centre-est, 32,43% à l’est et 16,22% à l’ouest du pays, soit un peu plus de 89%. Le sud du pays n’est représenté que par 2 marques commercialisées, dont une de </a:t>
            </a:r>
            <a:r>
              <a:rPr lang="fr-FR" sz="3200" dirty="0" err="1">
                <a:latin typeface="Times New Roman" pitchFamily="18" charset="0"/>
                <a:cs typeface="Times New Roman" pitchFamily="18" charset="0"/>
              </a:rPr>
              <a:t>Moughel</a:t>
            </a:r>
            <a:r>
              <a:rPr lang="fr-FR" sz="3200" dirty="0">
                <a:latin typeface="Times New Roman" pitchFamily="18" charset="0"/>
                <a:cs typeface="Times New Roman" pitchFamily="18" charset="0"/>
              </a:rPr>
              <a:t> (Béchar) produite antérieurement étant arrêtée </a:t>
            </a:r>
          </a:p>
          <a:p>
            <a:pPr algn="just" defTabSz="4176431" fontAlgn="auto">
              <a:spcBef>
                <a:spcPts val="0"/>
              </a:spcBef>
              <a:spcAft>
                <a:spcPts val="0"/>
              </a:spcAft>
              <a:defRPr/>
            </a:pPr>
            <a:r>
              <a:rPr lang="fr-FR" sz="3200" dirty="0">
                <a:latin typeface="Times New Roman" pitchFamily="18" charset="0"/>
                <a:cs typeface="Times New Roman" pitchFamily="18" charset="0"/>
              </a:rPr>
              <a:t>Sur les 37 marques étudiées, La teneur en fluorure est présente dans la plupart des échantillonnées, par exemple : </a:t>
            </a:r>
            <a:r>
              <a:rPr lang="fr-FR" sz="3200" dirty="0" err="1">
                <a:latin typeface="Times New Roman" pitchFamily="18" charset="0"/>
                <a:cs typeface="Times New Roman" pitchFamily="18" charset="0"/>
              </a:rPr>
              <a:t>Lalla</a:t>
            </a:r>
            <a:r>
              <a:rPr lang="fr-FR" sz="3200" dirty="0">
                <a:latin typeface="Times New Roman" pitchFamily="18" charset="0"/>
                <a:cs typeface="Times New Roman" pitchFamily="18" charset="0"/>
              </a:rPr>
              <a:t> </a:t>
            </a:r>
            <a:r>
              <a:rPr lang="fr-FR" sz="3200" dirty="0" err="1">
                <a:latin typeface="Times New Roman" pitchFamily="18" charset="0"/>
                <a:cs typeface="Times New Roman" pitchFamily="18" charset="0"/>
              </a:rPr>
              <a:t>Khedidja</a:t>
            </a:r>
            <a:r>
              <a:rPr lang="fr-FR" sz="3200" dirty="0">
                <a:latin typeface="Times New Roman" pitchFamily="18" charset="0"/>
                <a:cs typeface="Times New Roman" pitchFamily="18" charset="0"/>
              </a:rPr>
              <a:t> (0.26 mg/l), </a:t>
            </a:r>
            <a:r>
              <a:rPr lang="fr-FR" sz="3200" dirty="0" err="1">
                <a:latin typeface="Times New Roman" pitchFamily="18" charset="0"/>
                <a:cs typeface="Times New Roman" pitchFamily="18" charset="0"/>
              </a:rPr>
              <a:t>Manbaâ</a:t>
            </a:r>
            <a:r>
              <a:rPr lang="fr-FR" sz="3200" dirty="0">
                <a:latin typeface="Times New Roman" pitchFamily="18" charset="0"/>
                <a:cs typeface="Times New Roman" pitchFamily="18" charset="0"/>
              </a:rPr>
              <a:t> El </a:t>
            </a:r>
            <a:r>
              <a:rPr lang="fr-FR" sz="3200" dirty="0" err="1">
                <a:latin typeface="Times New Roman" pitchFamily="18" charset="0"/>
                <a:cs typeface="Times New Roman" pitchFamily="18" charset="0"/>
              </a:rPr>
              <a:t>Ghezlane</a:t>
            </a:r>
            <a:r>
              <a:rPr lang="fr-FR" sz="3200" dirty="0">
                <a:latin typeface="Times New Roman" pitchFamily="18" charset="0"/>
                <a:cs typeface="Times New Roman" pitchFamily="18" charset="0"/>
              </a:rPr>
              <a:t> (1,05 mg/l), El-Goléa (0,3 mg/l) et Sidi </a:t>
            </a:r>
            <a:r>
              <a:rPr lang="fr-FR" sz="3200" dirty="0" err="1">
                <a:latin typeface="Times New Roman" pitchFamily="18" charset="0"/>
                <a:cs typeface="Times New Roman" pitchFamily="18" charset="0"/>
              </a:rPr>
              <a:t>Okba</a:t>
            </a:r>
            <a:r>
              <a:rPr lang="fr-FR" sz="3200" dirty="0">
                <a:latin typeface="Times New Roman" pitchFamily="18" charset="0"/>
                <a:cs typeface="Times New Roman" pitchFamily="18" charset="0"/>
              </a:rPr>
              <a:t> (1.2 mg/l).</a:t>
            </a:r>
          </a:p>
        </p:txBody>
      </p:sp>
      <p:sp>
        <p:nvSpPr>
          <p:cNvPr id="35" name="Rectangle à coins arrondis 34"/>
          <p:cNvSpPr/>
          <p:nvPr/>
        </p:nvSpPr>
        <p:spPr>
          <a:xfrm>
            <a:off x="1852613" y="36191825"/>
            <a:ext cx="27003375" cy="4357688"/>
          </a:xfrm>
          <a:prstGeom prst="roundRect">
            <a:avLst>
              <a:gd name="adj" fmla="val 23459"/>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76431" fontAlgn="auto">
              <a:spcBef>
                <a:spcPts val="0"/>
              </a:spcBef>
              <a:spcAft>
                <a:spcPts val="0"/>
              </a:spcAft>
              <a:defRPr/>
            </a:pPr>
            <a:endParaRPr lang="fr-FR"/>
          </a:p>
        </p:txBody>
      </p:sp>
      <p:sp>
        <p:nvSpPr>
          <p:cNvPr id="36" name="ZoneTexte 35"/>
          <p:cNvSpPr txBox="1"/>
          <p:nvPr/>
        </p:nvSpPr>
        <p:spPr>
          <a:xfrm>
            <a:off x="2352675" y="36477575"/>
            <a:ext cx="26074688" cy="3816350"/>
          </a:xfrm>
          <a:prstGeom prst="rect">
            <a:avLst/>
          </a:prstGeom>
          <a:noFill/>
        </p:spPr>
        <p:txBody>
          <a:bodyPr>
            <a:spAutoFit/>
          </a:bodyPr>
          <a:lstStyle/>
          <a:p>
            <a:pPr algn="ctr" defTabSz="4176431" fontAlgn="auto">
              <a:spcBef>
                <a:spcPts val="0"/>
              </a:spcBef>
              <a:spcAft>
                <a:spcPts val="0"/>
              </a:spcAft>
              <a:defRPr/>
            </a:pPr>
            <a:r>
              <a:rPr lang="fr-FR" sz="3200" b="1" dirty="0">
                <a:latin typeface="Times New Roman" pitchFamily="18" charset="0"/>
                <a:cs typeface="Times New Roman" pitchFamily="18" charset="0"/>
              </a:rPr>
              <a:t>CONCLUSION</a:t>
            </a:r>
          </a:p>
          <a:p>
            <a:pPr algn="ctr" defTabSz="4176431" fontAlgn="auto">
              <a:spcBef>
                <a:spcPts val="0"/>
              </a:spcBef>
              <a:spcAft>
                <a:spcPts val="0"/>
              </a:spcAft>
              <a:defRPr/>
            </a:pPr>
            <a:endParaRPr lang="fr-FR" sz="1800" b="1" dirty="0">
              <a:latin typeface="Times New Roman" pitchFamily="18" charset="0"/>
              <a:cs typeface="Times New Roman" pitchFamily="18" charset="0"/>
            </a:endParaRPr>
          </a:p>
          <a:p>
            <a:pPr indent="800100" algn="just" defTabSz="4176431" fontAlgn="auto">
              <a:spcBef>
                <a:spcPts val="0"/>
              </a:spcBef>
              <a:spcAft>
                <a:spcPts val="0"/>
              </a:spcAft>
              <a:defRPr/>
            </a:pPr>
            <a:r>
              <a:rPr lang="fr-FR" sz="3200" dirty="0">
                <a:latin typeface="Times New Roman" pitchFamily="18" charset="0"/>
                <a:cs typeface="Times New Roman" pitchFamily="18" charset="0"/>
              </a:rPr>
              <a:t>Les eaux minérales étudiées sont puisées dans des environnements géologiques et hydrogéologiques très diversifiés caractérisant la géologie du notre pays, les résultats d’analyse sont évalués et comparés aux exigences de l’OMS. Les eaux minérales de l’Algérie sont moyennement minéralisées, très peu calciques (&lt; 150 mg/l de Ca</a:t>
            </a:r>
            <a:r>
              <a:rPr lang="fr-FR" sz="3200" baseline="30000" dirty="0">
                <a:latin typeface="Times New Roman" pitchFamily="18" charset="0"/>
                <a:cs typeface="Times New Roman" pitchFamily="18" charset="0"/>
              </a:rPr>
              <a:t>2+</a:t>
            </a:r>
            <a:r>
              <a:rPr lang="fr-FR" sz="3200" dirty="0">
                <a:latin typeface="Times New Roman" pitchFamily="18" charset="0"/>
                <a:cs typeface="Times New Roman" pitchFamily="18" charset="0"/>
              </a:rPr>
              <a:t>)  et non dures, légèrement alcaline (pH autour de 7,5), moyennement bicarbonatées, exempte des substances toxiques, les paramètres microbiologiques sont absents et les teneurs en fluorure sont inférieures à la norme recommandée (1,5 mg/l) dans la plus part des échantillons mais dépasse le  1 mg/l, et donc on doit respecter article 10 : Si le produit contient plus de 1 mg/l de fluorure, le producteur doit mentionner sur la bouteille : </a:t>
            </a:r>
          </a:p>
          <a:p>
            <a:pPr algn="ctr" defTabSz="4176431" fontAlgn="auto">
              <a:spcBef>
                <a:spcPts val="0"/>
              </a:spcBef>
              <a:spcAft>
                <a:spcPts val="0"/>
              </a:spcAft>
              <a:defRPr/>
            </a:pPr>
            <a:r>
              <a:rPr lang="fr-FR" sz="3200" b="1" dirty="0">
                <a:latin typeface="Times New Roman" pitchFamily="18" charset="0"/>
                <a:cs typeface="Times New Roman" pitchFamily="18" charset="0"/>
              </a:rPr>
              <a:t>«Ce produit ne convient pas aux nourrissons, ni aux enfants de moins de 7 ans pour une consommation régulière»</a:t>
            </a:r>
          </a:p>
        </p:txBody>
      </p:sp>
      <p:pic>
        <p:nvPicPr>
          <p:cNvPr id="2071" name="Graphique 1"/>
          <p:cNvPicPr>
            <a:picLocks noChangeArrowheads="1"/>
          </p:cNvPicPr>
          <p:nvPr/>
        </p:nvPicPr>
        <p:blipFill>
          <a:blip r:embed="rId8" cstate="print">
            <a:extLst>
              <a:ext uri="{28A0092B-C50C-407E-A947-70E740481C1C}">
                <a14:useLocalDpi xmlns="" xmlns:a14="http://schemas.microsoft.com/office/drawing/2010/main" val="0"/>
              </a:ext>
            </a:extLst>
          </a:blip>
          <a:srcRect b="-49"/>
          <a:stretch>
            <a:fillRect/>
          </a:stretch>
        </p:blipFill>
        <p:spPr bwMode="auto">
          <a:xfrm>
            <a:off x="1852613" y="32405638"/>
            <a:ext cx="5357812" cy="292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7" descr="HPIM0478"/>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995613" y="29405263"/>
            <a:ext cx="3286125" cy="1928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Line 18"/>
          <p:cNvSpPr>
            <a:spLocks noChangeShapeType="1"/>
          </p:cNvSpPr>
          <p:nvPr/>
        </p:nvSpPr>
        <p:spPr bwMode="auto">
          <a:xfrm>
            <a:off x="4567238" y="28505150"/>
            <a:ext cx="0" cy="900113"/>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ar-DZ"/>
          </a:p>
        </p:txBody>
      </p:sp>
      <p:sp>
        <p:nvSpPr>
          <p:cNvPr id="40" name="Line 20"/>
          <p:cNvSpPr>
            <a:spLocks noChangeShapeType="1"/>
          </p:cNvSpPr>
          <p:nvPr/>
        </p:nvSpPr>
        <p:spPr bwMode="auto">
          <a:xfrm rot="5400000" flipV="1">
            <a:off x="4098925" y="31865888"/>
            <a:ext cx="1079500" cy="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ar-DZ"/>
          </a:p>
        </p:txBody>
      </p:sp>
      <p:sp>
        <p:nvSpPr>
          <p:cNvPr id="2075" name="Text Box 21"/>
          <p:cNvSpPr txBox="1">
            <a:spLocks noChangeArrowheads="1"/>
          </p:cNvSpPr>
          <p:nvPr/>
        </p:nvSpPr>
        <p:spPr bwMode="auto">
          <a:xfrm>
            <a:off x="1616075" y="31483300"/>
            <a:ext cx="2736850"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8200">
                <a:solidFill>
                  <a:schemeClr val="tx1"/>
                </a:solidFill>
                <a:latin typeface="Arial" panose="020B0604020202020204" pitchFamily="34" charset="0"/>
                <a:cs typeface="Arial" panose="020B0604020202020204" pitchFamily="34" charset="0"/>
              </a:defRPr>
            </a:lvl1pPr>
            <a:lvl2pPr marL="742950" indent="-285750" eaLnBrk="0" hangingPunct="0">
              <a:defRPr sz="8200">
                <a:solidFill>
                  <a:schemeClr val="tx1"/>
                </a:solidFill>
                <a:latin typeface="Arial" panose="020B0604020202020204" pitchFamily="34" charset="0"/>
                <a:cs typeface="Arial" panose="020B0604020202020204" pitchFamily="34" charset="0"/>
              </a:defRPr>
            </a:lvl2pPr>
            <a:lvl3pPr marL="1143000" indent="-228600" eaLnBrk="0" hangingPunct="0">
              <a:defRPr sz="8200">
                <a:solidFill>
                  <a:schemeClr val="tx1"/>
                </a:solidFill>
                <a:latin typeface="Arial" panose="020B0604020202020204" pitchFamily="34" charset="0"/>
                <a:cs typeface="Arial" panose="020B0604020202020204" pitchFamily="34" charset="0"/>
              </a:defRPr>
            </a:lvl3pPr>
            <a:lvl4pPr marL="1600200" indent="-228600" eaLnBrk="0" hangingPunct="0">
              <a:defRPr sz="8200">
                <a:solidFill>
                  <a:schemeClr val="tx1"/>
                </a:solidFill>
                <a:latin typeface="Arial" panose="020B0604020202020204" pitchFamily="34" charset="0"/>
                <a:cs typeface="Arial" panose="020B0604020202020204" pitchFamily="34" charset="0"/>
              </a:defRPr>
            </a:lvl4pPr>
            <a:lvl5pPr marL="2057400" indent="-228600" eaLnBrk="0" hangingPunct="0">
              <a:defRPr sz="8200">
                <a:solidFill>
                  <a:schemeClr val="tx1"/>
                </a:solidFill>
                <a:latin typeface="Arial" panose="020B0604020202020204" pitchFamily="34" charset="0"/>
                <a:cs typeface="Arial" panose="020B0604020202020204" pitchFamily="34" charset="0"/>
              </a:defRPr>
            </a:lvl5pPr>
            <a:lvl6pPr marL="25146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6pPr>
            <a:lvl7pPr marL="29718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7pPr>
            <a:lvl8pPr marL="34290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8pPr>
            <a:lvl9pPr marL="38862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is-IS" sz="2000" b="1">
                <a:latin typeface="Times New Roman" panose="02020603050405020304" pitchFamily="18" charset="0"/>
                <a:cs typeface="Times New Roman" panose="02020603050405020304" pitchFamily="18" charset="0"/>
              </a:rPr>
              <a:t>Les lectures directes sont comparées à</a:t>
            </a:r>
            <a:endParaRPr lang="fr-FR" sz="2000" b="1">
              <a:latin typeface="Times New Roman" panose="02020603050405020304" pitchFamily="18" charset="0"/>
              <a:cs typeface="Times New Roman" panose="02020603050405020304" pitchFamily="18" charset="0"/>
            </a:endParaRPr>
          </a:p>
        </p:txBody>
      </p:sp>
      <p:sp>
        <p:nvSpPr>
          <p:cNvPr id="2076" name="Text Box 22"/>
          <p:cNvSpPr txBox="1">
            <a:spLocks noChangeArrowheads="1"/>
          </p:cNvSpPr>
          <p:nvPr/>
        </p:nvSpPr>
        <p:spPr bwMode="auto">
          <a:xfrm>
            <a:off x="4567238" y="31405513"/>
            <a:ext cx="2886075"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8200">
                <a:solidFill>
                  <a:schemeClr val="tx1"/>
                </a:solidFill>
                <a:latin typeface="Arial" panose="020B0604020202020204" pitchFamily="34" charset="0"/>
                <a:cs typeface="Arial" panose="020B0604020202020204" pitchFamily="34" charset="0"/>
              </a:defRPr>
            </a:lvl1pPr>
            <a:lvl2pPr marL="742950" indent="-285750" eaLnBrk="0" hangingPunct="0">
              <a:defRPr sz="8200">
                <a:solidFill>
                  <a:schemeClr val="tx1"/>
                </a:solidFill>
                <a:latin typeface="Arial" panose="020B0604020202020204" pitchFamily="34" charset="0"/>
                <a:cs typeface="Arial" panose="020B0604020202020204" pitchFamily="34" charset="0"/>
              </a:defRPr>
            </a:lvl2pPr>
            <a:lvl3pPr marL="1143000" indent="-228600" eaLnBrk="0" hangingPunct="0">
              <a:defRPr sz="8200">
                <a:solidFill>
                  <a:schemeClr val="tx1"/>
                </a:solidFill>
                <a:latin typeface="Arial" panose="020B0604020202020204" pitchFamily="34" charset="0"/>
                <a:cs typeface="Arial" panose="020B0604020202020204" pitchFamily="34" charset="0"/>
              </a:defRPr>
            </a:lvl3pPr>
            <a:lvl4pPr marL="1600200" indent="-228600" eaLnBrk="0" hangingPunct="0">
              <a:defRPr sz="8200">
                <a:solidFill>
                  <a:schemeClr val="tx1"/>
                </a:solidFill>
                <a:latin typeface="Arial" panose="020B0604020202020204" pitchFamily="34" charset="0"/>
                <a:cs typeface="Arial" panose="020B0604020202020204" pitchFamily="34" charset="0"/>
              </a:defRPr>
            </a:lvl4pPr>
            <a:lvl5pPr marL="2057400" indent="-228600" eaLnBrk="0" hangingPunct="0">
              <a:defRPr sz="8200">
                <a:solidFill>
                  <a:schemeClr val="tx1"/>
                </a:solidFill>
                <a:latin typeface="Arial" panose="020B0604020202020204" pitchFamily="34" charset="0"/>
                <a:cs typeface="Arial" panose="020B0604020202020204" pitchFamily="34" charset="0"/>
              </a:defRPr>
            </a:lvl5pPr>
            <a:lvl6pPr marL="25146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6pPr>
            <a:lvl7pPr marL="29718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7pPr>
            <a:lvl8pPr marL="34290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8pPr>
            <a:lvl9pPr marL="38862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is-IS" sz="2400" b="1">
                <a:latin typeface="Times New Roman" panose="02020603050405020304" pitchFamily="18" charset="0"/>
                <a:cs typeface="Times New Roman" panose="02020603050405020304" pitchFamily="18" charset="0"/>
              </a:rPr>
              <a:t>La courbe d’étalonnage</a:t>
            </a:r>
            <a:endParaRPr lang="fr-FR" sz="2400" b="1">
              <a:latin typeface="Times New Roman" panose="02020603050405020304" pitchFamily="18" charset="0"/>
              <a:cs typeface="Times New Roman" panose="02020603050405020304" pitchFamily="18" charset="0"/>
            </a:endParaRPr>
          </a:p>
        </p:txBody>
      </p:sp>
      <p:sp>
        <p:nvSpPr>
          <p:cNvPr id="43" name="ZoneTexte 42"/>
          <p:cNvSpPr txBox="1"/>
          <p:nvPr/>
        </p:nvSpPr>
        <p:spPr>
          <a:xfrm>
            <a:off x="638073" y="26833550"/>
            <a:ext cx="7858180" cy="584775"/>
          </a:xfrm>
          <a:prstGeom prst="rect">
            <a:avLst/>
          </a:prstGeom>
          <a:scene3d>
            <a:camera prst="obliqueBottomLeft"/>
            <a:lightRig rig="threePt" dir="t"/>
          </a:scene3d>
        </p:spPr>
        <p:style>
          <a:lnRef idx="2">
            <a:schemeClr val="dk1"/>
          </a:lnRef>
          <a:fillRef idx="1">
            <a:schemeClr val="lt1"/>
          </a:fillRef>
          <a:effectRef idx="0">
            <a:schemeClr val="dk1"/>
          </a:effectRef>
          <a:fontRef idx="minor">
            <a:schemeClr val="dk1"/>
          </a:fontRef>
        </p:style>
        <p:txBody>
          <a:bodyPr>
            <a:spAutoFit/>
          </a:bodyPr>
          <a:lstStyle/>
          <a:p>
            <a:pPr algn="ctr" defTabSz="4176431" fontAlgn="auto">
              <a:spcBef>
                <a:spcPts val="0"/>
              </a:spcBef>
              <a:spcAft>
                <a:spcPts val="0"/>
              </a:spcAft>
              <a:defRPr/>
            </a:pPr>
            <a:r>
              <a:rPr lang="fr-FR" sz="3200" b="1" dirty="0">
                <a:solidFill>
                  <a:schemeClr val="tx1"/>
                </a:solidFill>
              </a:rPr>
              <a:t>échantillons </a:t>
            </a:r>
            <a:r>
              <a:rPr lang="en-US" sz="3200" b="1" dirty="0">
                <a:solidFill>
                  <a:schemeClr val="tx1"/>
                </a:solidFill>
              </a:rPr>
              <a:t>à </a:t>
            </a:r>
            <a:r>
              <a:rPr lang="fr-FR" sz="3200" b="1" dirty="0">
                <a:solidFill>
                  <a:schemeClr val="tx1"/>
                </a:solidFill>
              </a:rPr>
              <a:t> analysé</a:t>
            </a:r>
          </a:p>
        </p:txBody>
      </p:sp>
      <p:sp>
        <p:nvSpPr>
          <p:cNvPr id="44" name="ZoneTexte 43"/>
          <p:cNvSpPr txBox="1"/>
          <p:nvPr/>
        </p:nvSpPr>
        <p:spPr>
          <a:xfrm>
            <a:off x="709511" y="28034725"/>
            <a:ext cx="7929618" cy="584775"/>
          </a:xfrm>
          <a:prstGeom prst="rect">
            <a:avLst/>
          </a:prstGeom>
          <a:scene3d>
            <a:camera prst="obliqueBottomLeft"/>
            <a:lightRig rig="threePt" dir="t"/>
          </a:scene3d>
        </p:spPr>
        <p:style>
          <a:lnRef idx="2">
            <a:schemeClr val="dk1"/>
          </a:lnRef>
          <a:fillRef idx="1">
            <a:schemeClr val="lt1"/>
          </a:fillRef>
          <a:effectRef idx="0">
            <a:schemeClr val="dk1"/>
          </a:effectRef>
          <a:fontRef idx="minor">
            <a:schemeClr val="dk1"/>
          </a:fontRef>
        </p:style>
        <p:txBody>
          <a:bodyPr>
            <a:spAutoFit/>
          </a:bodyPr>
          <a:lstStyle/>
          <a:p>
            <a:pPr algn="ctr" defTabSz="4176431" fontAlgn="auto">
              <a:spcBef>
                <a:spcPts val="0"/>
              </a:spcBef>
              <a:spcAft>
                <a:spcPts val="0"/>
              </a:spcAft>
              <a:defRPr/>
            </a:pPr>
            <a:r>
              <a:rPr lang="en-US" sz="3200" b="1" dirty="0">
                <a:solidFill>
                  <a:schemeClr val="tx1"/>
                </a:solidFill>
              </a:rPr>
              <a:t>Addition de la solution TISAB</a:t>
            </a:r>
            <a:endParaRPr lang="fr-FR" sz="3200" b="1" dirty="0">
              <a:solidFill>
                <a:schemeClr val="tx1"/>
              </a:solidFill>
            </a:endParaRPr>
          </a:p>
        </p:txBody>
      </p:sp>
      <p:sp>
        <p:nvSpPr>
          <p:cNvPr id="45" name="Line 18"/>
          <p:cNvSpPr>
            <a:spLocks noChangeShapeType="1"/>
          </p:cNvSpPr>
          <p:nvPr/>
        </p:nvSpPr>
        <p:spPr bwMode="auto">
          <a:xfrm>
            <a:off x="4567238" y="27471688"/>
            <a:ext cx="0" cy="576262"/>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ar-DZ"/>
          </a:p>
        </p:txBody>
      </p:sp>
      <p:pic>
        <p:nvPicPr>
          <p:cNvPr id="46" name="Picture 12" descr="Fluorose osseuse"/>
          <p:cNvPicPr>
            <a:picLocks noChangeAspect="1" noChangeArrowheads="1"/>
          </p:cNvPicPr>
          <p:nvPr/>
        </p:nvPicPr>
        <p:blipFill>
          <a:blip r:embed="rId10" cstate="print"/>
          <a:srcRect/>
          <a:stretch>
            <a:fillRect/>
          </a:stretch>
        </p:blipFill>
        <p:spPr>
          <a:xfrm>
            <a:off x="25069869" y="19332560"/>
            <a:ext cx="4143404" cy="3500462"/>
          </a:xfrm>
          <a:prstGeom prst="ellipse">
            <a:avLst/>
          </a:prstGeom>
          <a:ln>
            <a:noFill/>
          </a:ln>
          <a:effectLst>
            <a:softEdge rad="112500"/>
          </a:effectLst>
        </p:spPr>
      </p:pic>
      <p:pic>
        <p:nvPicPr>
          <p:cNvPr id="47" name="Picture 11" descr="GIRL"/>
          <p:cNvPicPr>
            <a:picLocks noChangeAspect="1" noChangeArrowheads="1"/>
          </p:cNvPicPr>
          <p:nvPr/>
        </p:nvPicPr>
        <p:blipFill>
          <a:blip r:embed="rId11" cstate="print"/>
          <a:srcRect/>
          <a:stretch>
            <a:fillRect/>
          </a:stretch>
        </p:blipFill>
        <p:spPr>
          <a:xfrm>
            <a:off x="25498497" y="23118774"/>
            <a:ext cx="3500462" cy="671517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082" name="ZoneTexte 47"/>
          <p:cNvSpPr txBox="1">
            <a:spLocks noChangeArrowheads="1"/>
          </p:cNvSpPr>
          <p:nvPr/>
        </p:nvSpPr>
        <p:spPr bwMode="auto">
          <a:xfrm>
            <a:off x="25641300" y="30048200"/>
            <a:ext cx="34290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8200">
                <a:solidFill>
                  <a:schemeClr val="tx1"/>
                </a:solidFill>
                <a:latin typeface="Arial" panose="020B0604020202020204" pitchFamily="34" charset="0"/>
                <a:cs typeface="Arial" panose="020B0604020202020204" pitchFamily="34" charset="0"/>
              </a:defRPr>
            </a:lvl1pPr>
            <a:lvl2pPr marL="742950" indent="-285750" eaLnBrk="0" hangingPunct="0">
              <a:defRPr sz="8200">
                <a:solidFill>
                  <a:schemeClr val="tx1"/>
                </a:solidFill>
                <a:latin typeface="Arial" panose="020B0604020202020204" pitchFamily="34" charset="0"/>
                <a:cs typeface="Arial" panose="020B0604020202020204" pitchFamily="34" charset="0"/>
              </a:defRPr>
            </a:lvl2pPr>
            <a:lvl3pPr marL="1143000" indent="-228600" eaLnBrk="0" hangingPunct="0">
              <a:defRPr sz="8200">
                <a:solidFill>
                  <a:schemeClr val="tx1"/>
                </a:solidFill>
                <a:latin typeface="Arial" panose="020B0604020202020204" pitchFamily="34" charset="0"/>
                <a:cs typeface="Arial" panose="020B0604020202020204" pitchFamily="34" charset="0"/>
              </a:defRPr>
            </a:lvl3pPr>
            <a:lvl4pPr marL="1600200" indent="-228600" eaLnBrk="0" hangingPunct="0">
              <a:defRPr sz="8200">
                <a:solidFill>
                  <a:schemeClr val="tx1"/>
                </a:solidFill>
                <a:latin typeface="Arial" panose="020B0604020202020204" pitchFamily="34" charset="0"/>
                <a:cs typeface="Arial" panose="020B0604020202020204" pitchFamily="34" charset="0"/>
              </a:defRPr>
            </a:lvl4pPr>
            <a:lvl5pPr marL="2057400" indent="-228600" eaLnBrk="0" hangingPunct="0">
              <a:defRPr sz="8200">
                <a:solidFill>
                  <a:schemeClr val="tx1"/>
                </a:solidFill>
                <a:latin typeface="Arial" panose="020B0604020202020204" pitchFamily="34" charset="0"/>
                <a:cs typeface="Arial" panose="020B0604020202020204" pitchFamily="34" charset="0"/>
              </a:defRPr>
            </a:lvl5pPr>
            <a:lvl6pPr marL="25146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6pPr>
            <a:lvl7pPr marL="29718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7pPr>
            <a:lvl8pPr marL="34290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8pPr>
            <a:lvl9pPr marL="3886200" indent="-228600" algn="l" defTabSz="4175125" rtl="0" eaLnBrk="0" fontAlgn="base" hangingPunct="0">
              <a:spcBef>
                <a:spcPct val="0"/>
              </a:spcBef>
              <a:spcAft>
                <a:spcPct val="0"/>
              </a:spcAft>
              <a:defRPr sz="8200">
                <a:solidFill>
                  <a:schemeClr val="tx1"/>
                </a:solidFill>
                <a:latin typeface="Arial" panose="020B0604020202020204" pitchFamily="34" charset="0"/>
                <a:cs typeface="Arial" panose="020B0604020202020204" pitchFamily="34" charset="0"/>
              </a:defRPr>
            </a:lvl9pPr>
          </a:lstStyle>
          <a:p>
            <a:pPr eaLnBrk="1" hangingPunct="1"/>
            <a:r>
              <a:rPr lang="fr-FR" sz="3600">
                <a:latin typeface="Times New Roman" panose="02020603050405020304" pitchFamily="18" charset="0"/>
                <a:cs typeface="Times New Roman" panose="02020603050405020304" pitchFamily="18" charset="0"/>
              </a:rPr>
              <a:t>Fluorose osseuse </a:t>
            </a:r>
          </a:p>
        </p:txBody>
      </p:sp>
      <p:pic>
        <p:nvPicPr>
          <p:cNvPr id="37" name="Picture 230" descr="C:\Users\Tom\AppData\Local\Microsoft\Windows\Temporary Internet Files\Content.IE5\54P6HUVA\MPj04384670000[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 y="-1206250"/>
            <a:ext cx="31053755" cy="44932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 name="Titre 1"/>
          <p:cNvSpPr txBox="1">
            <a:spLocks/>
          </p:cNvSpPr>
          <p:nvPr/>
        </p:nvSpPr>
        <p:spPr bwMode="auto">
          <a:xfrm>
            <a:off x="5133247" y="10745983"/>
            <a:ext cx="25991050" cy="167960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417643" tIns="208822" rIns="417643" bIns="208822" numCol="1" anchor="ctr" anchorCtr="0" compatLnSpc="1">
            <a:prstTxWarp prst="textNoShape">
              <a:avLst/>
            </a:prstTxWarp>
            <a:normAutofit/>
          </a:bodyPr>
          <a:lstStyle>
            <a:lvl1pPr algn="ctr" defTabSz="4175125" rtl="0" eaLnBrk="0" fontAlgn="base" hangingPunct="0">
              <a:spcBef>
                <a:spcPct val="0"/>
              </a:spcBef>
              <a:spcAft>
                <a:spcPct val="0"/>
              </a:spcAft>
              <a:defRPr sz="20100" kern="1200">
                <a:solidFill>
                  <a:schemeClr val="tx1"/>
                </a:solidFill>
                <a:latin typeface="+mj-lt"/>
                <a:ea typeface="+mj-ea"/>
                <a:cs typeface="+mj-cs"/>
              </a:defRPr>
            </a:lvl1pPr>
            <a:lvl2pPr algn="ctr" defTabSz="4175125" rtl="0" eaLnBrk="0" fontAlgn="base" hangingPunct="0">
              <a:spcBef>
                <a:spcPct val="0"/>
              </a:spcBef>
              <a:spcAft>
                <a:spcPct val="0"/>
              </a:spcAft>
              <a:defRPr sz="20100">
                <a:solidFill>
                  <a:schemeClr val="tx1"/>
                </a:solidFill>
                <a:latin typeface="Calibri" pitchFamily="34" charset="0"/>
              </a:defRPr>
            </a:lvl2pPr>
            <a:lvl3pPr algn="ctr" defTabSz="4175125" rtl="0" eaLnBrk="0" fontAlgn="base" hangingPunct="0">
              <a:spcBef>
                <a:spcPct val="0"/>
              </a:spcBef>
              <a:spcAft>
                <a:spcPct val="0"/>
              </a:spcAft>
              <a:defRPr sz="20100">
                <a:solidFill>
                  <a:schemeClr val="tx1"/>
                </a:solidFill>
                <a:latin typeface="Calibri" pitchFamily="34" charset="0"/>
              </a:defRPr>
            </a:lvl3pPr>
            <a:lvl4pPr algn="ctr" defTabSz="4175125" rtl="0" eaLnBrk="0" fontAlgn="base" hangingPunct="0">
              <a:spcBef>
                <a:spcPct val="0"/>
              </a:spcBef>
              <a:spcAft>
                <a:spcPct val="0"/>
              </a:spcAft>
              <a:defRPr sz="20100">
                <a:solidFill>
                  <a:schemeClr val="tx1"/>
                </a:solidFill>
                <a:latin typeface="Calibri" pitchFamily="34" charset="0"/>
              </a:defRPr>
            </a:lvl4pPr>
            <a:lvl5pPr algn="ctr" defTabSz="4175125" rtl="0" eaLnBrk="0" fontAlgn="base" hangingPunct="0">
              <a:spcBef>
                <a:spcPct val="0"/>
              </a:spcBef>
              <a:spcAft>
                <a:spcPct val="0"/>
              </a:spcAft>
              <a:defRPr sz="20100">
                <a:solidFill>
                  <a:schemeClr val="tx1"/>
                </a:solidFill>
                <a:latin typeface="Calibri" pitchFamily="34" charset="0"/>
              </a:defRPr>
            </a:lvl5pPr>
            <a:lvl6pPr marL="457200" algn="ctr" defTabSz="4175125" rtl="0" fontAlgn="base">
              <a:spcBef>
                <a:spcPct val="0"/>
              </a:spcBef>
              <a:spcAft>
                <a:spcPct val="0"/>
              </a:spcAft>
              <a:defRPr sz="20100">
                <a:solidFill>
                  <a:schemeClr val="tx1"/>
                </a:solidFill>
                <a:latin typeface="Calibri" pitchFamily="34" charset="0"/>
              </a:defRPr>
            </a:lvl6pPr>
            <a:lvl7pPr marL="914400" algn="ctr" defTabSz="4175125" rtl="0" fontAlgn="base">
              <a:spcBef>
                <a:spcPct val="0"/>
              </a:spcBef>
              <a:spcAft>
                <a:spcPct val="0"/>
              </a:spcAft>
              <a:defRPr sz="20100">
                <a:solidFill>
                  <a:schemeClr val="tx1"/>
                </a:solidFill>
                <a:latin typeface="Calibri" pitchFamily="34" charset="0"/>
              </a:defRPr>
            </a:lvl7pPr>
            <a:lvl8pPr marL="1371600" algn="ctr" defTabSz="4175125" rtl="0" fontAlgn="base">
              <a:spcBef>
                <a:spcPct val="0"/>
              </a:spcBef>
              <a:spcAft>
                <a:spcPct val="0"/>
              </a:spcAft>
              <a:defRPr sz="20100">
                <a:solidFill>
                  <a:schemeClr val="tx1"/>
                </a:solidFill>
                <a:latin typeface="Calibri" pitchFamily="34" charset="0"/>
              </a:defRPr>
            </a:lvl8pPr>
            <a:lvl9pPr marL="1828800" algn="ctr" defTabSz="4175125" rtl="0" fontAlgn="base">
              <a:spcBef>
                <a:spcPct val="0"/>
              </a:spcBef>
              <a:spcAft>
                <a:spcPct val="0"/>
              </a:spcAft>
              <a:defRPr sz="20100">
                <a:solidFill>
                  <a:schemeClr val="tx1"/>
                </a:solidFill>
                <a:latin typeface="Calibri" pitchFamily="34" charset="0"/>
              </a:defRPr>
            </a:lvl9pPr>
          </a:lstStyle>
          <a:p>
            <a:pPr algn="r"/>
            <a:r>
              <a:rPr lang="en-US" sz="11185" smtClean="0">
                <a:latin typeface="Times New Roman" panose="02020603050405020304" pitchFamily="18" charset="0"/>
                <a:cs typeface="Times New Roman" panose="02020603050405020304" pitchFamily="18" charset="0"/>
              </a:rPr>
              <a:t/>
            </a:r>
            <a:br>
              <a:rPr lang="en-US" sz="11185" smtClean="0">
                <a:latin typeface="Times New Roman" panose="02020603050405020304" pitchFamily="18" charset="0"/>
                <a:cs typeface="Times New Roman" panose="02020603050405020304" pitchFamily="18" charset="0"/>
              </a:rPr>
            </a:br>
            <a:r>
              <a:rPr lang="en-US" sz="11185" smtClean="0">
                <a:latin typeface="Times New Roman" panose="02020603050405020304" pitchFamily="18" charset="0"/>
                <a:cs typeface="Times New Roman" panose="02020603050405020304" pitchFamily="18" charset="0"/>
              </a:rPr>
              <a:t> </a:t>
            </a:r>
            <a:br>
              <a:rPr lang="en-US" sz="11185" smtClean="0">
                <a:latin typeface="Times New Roman" panose="02020603050405020304" pitchFamily="18" charset="0"/>
                <a:cs typeface="Times New Roman" panose="02020603050405020304" pitchFamily="18" charset="0"/>
              </a:rPr>
            </a:br>
            <a:endParaRPr lang="en-US" sz="11185" dirty="0">
              <a:latin typeface="Times New Roman" panose="02020603050405020304" pitchFamily="18" charset="0"/>
              <a:cs typeface="Times New Roman" panose="02020603050405020304" pitchFamily="18" charset="0"/>
            </a:endParaRPr>
          </a:p>
        </p:txBody>
      </p:sp>
      <p:sp>
        <p:nvSpPr>
          <p:cNvPr id="48" name="Rectangle 47"/>
          <p:cNvSpPr/>
          <p:nvPr/>
        </p:nvSpPr>
        <p:spPr>
          <a:xfrm>
            <a:off x="-2072694" y="-2805173"/>
            <a:ext cx="37068561" cy="2304605"/>
          </a:xfrm>
          <a:prstGeom prst="rect">
            <a:avLst/>
          </a:prstGeom>
        </p:spPr>
        <p:txBody>
          <a:bodyPr wrap="square">
            <a:spAutoFit/>
          </a:bodyPr>
          <a:lstStyle/>
          <a:p>
            <a:pPr algn="r"/>
            <a:endParaRPr lang="ar-DZ" sz="14376" dirty="0"/>
          </a:p>
        </p:txBody>
      </p:sp>
      <p:sp>
        <p:nvSpPr>
          <p:cNvPr id="49" name="Parchemin vertical 48"/>
          <p:cNvSpPr/>
          <p:nvPr/>
        </p:nvSpPr>
        <p:spPr>
          <a:xfrm>
            <a:off x="12259667" y="3906318"/>
            <a:ext cx="18020308" cy="11521280"/>
          </a:xfrm>
          <a:prstGeom prst="verticalScroll">
            <a:avLst>
              <a:gd name="adj" fmla="val 9672"/>
            </a:avLst>
          </a:prstGeom>
          <a:ln/>
        </p:spPr>
        <p:style>
          <a:lnRef idx="1">
            <a:schemeClr val="accent6"/>
          </a:lnRef>
          <a:fillRef idx="2">
            <a:schemeClr val="accent6"/>
          </a:fillRef>
          <a:effectRef idx="1">
            <a:schemeClr val="accent6"/>
          </a:effectRef>
          <a:fontRef idx="minor">
            <a:schemeClr val="dk1"/>
          </a:fontRef>
        </p:style>
        <p:txBody>
          <a:bodyPr rtlCol="1" anchor="ctr"/>
          <a:lstStyle/>
          <a:p>
            <a:pPr marL="722313" algn="just" rtl="1">
              <a:lnSpc>
                <a:spcPct val="150000"/>
              </a:lnSpc>
              <a:tabLst>
                <a:tab pos="14004925" algn="l"/>
                <a:tab pos="14149388" algn="l"/>
                <a:tab pos="14341475" algn="l"/>
              </a:tabLst>
            </a:pPr>
            <a:endParaRPr lang="en-US" sz="4800" dirty="0">
              <a:latin typeface="Times New Roman" panose="02020603050405020304" pitchFamily="18" charset="0"/>
              <a:cs typeface="Times New Roman" panose="02020603050405020304" pitchFamily="18" charset="0"/>
            </a:endParaRPr>
          </a:p>
        </p:txBody>
      </p:sp>
      <p:sp>
        <p:nvSpPr>
          <p:cNvPr id="51" name="Rectangle 50"/>
          <p:cNvSpPr>
            <a:spLocks noChangeArrowheads="1"/>
          </p:cNvSpPr>
          <p:nvPr/>
        </p:nvSpPr>
        <p:spPr bwMode="auto">
          <a:xfrm>
            <a:off x="-2863490" y="-4406820"/>
            <a:ext cx="219656" cy="126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108734" tIns="54367" rIns="108734" bIns="54367" numCol="1" anchor="ctr" anchorCtr="0" compatLnSpc="1">
            <a:prstTxWarp prst="textNoShape">
              <a:avLst/>
            </a:prstTxWarp>
            <a:spAutoFit/>
          </a:bodyPr>
          <a:lstStyle/>
          <a:p>
            <a:endParaRPr lang="ar-DZ" sz="7479"/>
          </a:p>
        </p:txBody>
      </p:sp>
      <p:sp>
        <p:nvSpPr>
          <p:cNvPr id="52" name="Rectangle 51"/>
          <p:cNvSpPr>
            <a:spLocks noChangeArrowheads="1"/>
          </p:cNvSpPr>
          <p:nvPr/>
        </p:nvSpPr>
        <p:spPr bwMode="auto">
          <a:xfrm>
            <a:off x="5562923" y="458407"/>
            <a:ext cx="20450272" cy="26951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8734" tIns="54367" rIns="108734" bIns="54367" numCol="1" anchor="ctr" anchorCtr="0" compatLnSpc="1">
            <a:prstTxWarp prst="textNoShape">
              <a:avLst/>
            </a:prstTxWarp>
            <a:spAutoFit/>
          </a:bodyPr>
          <a:lstStyle/>
          <a:p>
            <a:pPr algn="ctr" defTabSz="1087313" rtl="1" eaLnBrk="0" hangingPunct="0"/>
            <a:r>
              <a:rPr lang="ar-SA" sz="6000" b="1" dirty="0" smtClean="0"/>
              <a:t>دراسة نوعية المياه الصالحة </a:t>
            </a:r>
            <a:r>
              <a:rPr lang="ar-SA" sz="6000" b="1" dirty="0" err="1" smtClean="0"/>
              <a:t>للشرب </a:t>
            </a:r>
            <a:r>
              <a:rPr lang="ar-SA" sz="6000" b="1" dirty="0" smtClean="0"/>
              <a:t>( دائرة </a:t>
            </a:r>
            <a:r>
              <a:rPr lang="ar-SA" sz="6000" b="1" dirty="0" err="1" smtClean="0"/>
              <a:t>ورقلة </a:t>
            </a:r>
            <a:r>
              <a:rPr lang="ar-SA" sz="6000" b="1" dirty="0" smtClean="0"/>
              <a:t>) ولاية ورقلة</a:t>
            </a:r>
            <a:r>
              <a:rPr lang="ar-DZ" sz="6000" b="1" dirty="0" smtClean="0"/>
              <a:t/>
            </a:r>
            <a:br>
              <a:rPr lang="ar-DZ" sz="6000" b="1" dirty="0" smtClean="0"/>
            </a:br>
            <a:r>
              <a:rPr lang="ar-DZ" sz="3600" b="1" u="sng" dirty="0" smtClean="0"/>
              <a:t>سماح بالحاج</a:t>
            </a:r>
            <a:r>
              <a:rPr lang="ar-DZ" sz="3600" b="1" dirty="0" smtClean="0"/>
              <a:t>, الاستاذة: أ.</a:t>
            </a:r>
            <a:r>
              <a:rPr lang="ar-DZ" sz="3600" b="1" dirty="0" err="1" smtClean="0"/>
              <a:t>بلمعبدي</a:t>
            </a:r>
            <a:r>
              <a:rPr lang="ar-SA" sz="3600" b="1" dirty="0" smtClean="0"/>
              <a:t> </a:t>
            </a:r>
            <a:r>
              <a:rPr lang="ar-DZ" sz="3600" b="1" dirty="0" smtClean="0"/>
              <a:t/>
            </a:r>
            <a:br>
              <a:rPr lang="ar-DZ" sz="3600" b="1" dirty="0" smtClean="0"/>
            </a:br>
            <a:r>
              <a:rPr lang="ar-DZ" sz="3600" b="1" dirty="0" smtClean="0"/>
              <a:t>جامعة قاصدي </a:t>
            </a:r>
            <a:r>
              <a:rPr lang="ar-DZ" sz="3600" b="1" dirty="0" err="1" smtClean="0"/>
              <a:t>مرباح</a:t>
            </a:r>
            <a:r>
              <a:rPr lang="ar-DZ" sz="3600" b="1" dirty="0" smtClean="0"/>
              <a:t>, </a:t>
            </a:r>
            <a:r>
              <a:rPr lang="ar-DZ" sz="3600" b="1" dirty="0" err="1" smtClean="0"/>
              <a:t>ورقلة</a:t>
            </a:r>
            <a:r>
              <a:rPr lang="ar-DZ" sz="3600" b="1" dirty="0" smtClean="0"/>
              <a:t/>
            </a:r>
            <a:br>
              <a:rPr lang="ar-DZ" sz="3600" b="1" dirty="0" smtClean="0"/>
            </a:br>
            <a:r>
              <a:rPr lang="ar-DZ" sz="3600" b="1" dirty="0" smtClean="0"/>
              <a:t>كلية العلوم </a:t>
            </a:r>
            <a:r>
              <a:rPr lang="ar-DZ" sz="3600" b="1" dirty="0" err="1" smtClean="0"/>
              <a:t>التطبيقة</a:t>
            </a:r>
            <a:endParaRPr lang="fr-FR" sz="3600" i="1" dirty="0">
              <a:latin typeface="Times New Roman" panose="02020603050405020304" pitchFamily="18" charset="0"/>
              <a:cs typeface="Times New Roman" panose="02020603050405020304" pitchFamily="18" charset="0"/>
            </a:endParaRPr>
          </a:p>
        </p:txBody>
      </p:sp>
      <p:pic>
        <p:nvPicPr>
          <p:cNvPr id="53" name="Image 6"/>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13267779" y="40864309"/>
            <a:ext cx="2484734" cy="194421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 xmlns:a14="http://schemas.microsoft.com/office/drawing/2010/main">
                <a:solidFill>
                  <a:srgbClr val="FFFFFF"/>
                </a:solidFill>
              </a14:hiddenFill>
            </a:ext>
          </a:extLst>
        </p:spPr>
      </p:pic>
      <p:sp>
        <p:nvSpPr>
          <p:cNvPr id="54" name="Rectangle avec flèche vers le bas 53"/>
          <p:cNvSpPr/>
          <p:nvPr/>
        </p:nvSpPr>
        <p:spPr>
          <a:xfrm>
            <a:off x="21188659" y="25796750"/>
            <a:ext cx="5782695" cy="2592288"/>
          </a:xfrm>
          <a:prstGeom prst="downArrowCallou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08734" tIns="54367" rIns="108734" bIns="54367" numCol="1" spcCol="0" rtlCol="1" fromWordArt="0" anchor="ctr" anchorCtr="0" forceAA="0" compatLnSpc="1">
            <a:prstTxWarp prst="textNoShape">
              <a:avLst/>
            </a:prstTxWarp>
            <a:noAutofit/>
          </a:bodyPr>
          <a:lstStyle/>
          <a:p>
            <a:pPr algn="ctr" rtl="1"/>
            <a:r>
              <a:rPr lang="ar-DZ" sz="4800" b="1" dirty="0">
                <a:cs typeface="+mj-cs"/>
              </a:rPr>
              <a:t>جمع تحليل </a:t>
            </a:r>
            <a:r>
              <a:rPr lang="ar-DZ" sz="4800" b="1" dirty="0" err="1" smtClean="0">
                <a:cs typeface="+mj-cs"/>
              </a:rPr>
              <a:t>لابار</a:t>
            </a:r>
            <a:r>
              <a:rPr lang="ar-DZ" sz="4800" b="1" dirty="0" smtClean="0">
                <a:cs typeface="+mj-cs"/>
              </a:rPr>
              <a:t> </a:t>
            </a:r>
            <a:r>
              <a:rPr lang="ar-DZ" sz="4800" b="1" dirty="0">
                <a:cs typeface="+mj-cs"/>
              </a:rPr>
              <a:t>مستغلة</a:t>
            </a:r>
          </a:p>
        </p:txBody>
      </p:sp>
      <p:sp>
        <p:nvSpPr>
          <p:cNvPr id="55" name="Rectangle avec flèche vers le bas 54"/>
          <p:cNvSpPr/>
          <p:nvPr/>
        </p:nvSpPr>
        <p:spPr>
          <a:xfrm>
            <a:off x="21188659" y="28677070"/>
            <a:ext cx="5782695" cy="2880320"/>
          </a:xfrm>
          <a:prstGeom prst="downArrowCallou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08734" tIns="54367" rIns="108734" bIns="54367" numCol="1" spcCol="0" rtlCol="1" fromWordArt="0" anchor="ctr" anchorCtr="0" forceAA="0" compatLnSpc="1">
            <a:prstTxWarp prst="textNoShape">
              <a:avLst/>
            </a:prstTxWarp>
            <a:noAutofit/>
          </a:bodyPr>
          <a:lstStyle/>
          <a:p>
            <a:pPr algn="ctr" rtl="1"/>
            <a:r>
              <a:rPr lang="ar-DZ" sz="4400" b="1" dirty="0"/>
              <a:t>وضع نتائج في جداول اكسال</a:t>
            </a:r>
          </a:p>
        </p:txBody>
      </p:sp>
      <p:sp>
        <p:nvSpPr>
          <p:cNvPr id="57" name="Parchemin vertical 56"/>
          <p:cNvSpPr/>
          <p:nvPr/>
        </p:nvSpPr>
        <p:spPr>
          <a:xfrm>
            <a:off x="666379" y="21980326"/>
            <a:ext cx="19370152" cy="18362040"/>
          </a:xfrm>
          <a:prstGeom prst="verticalScroll">
            <a:avLst>
              <a:gd name="adj" fmla="val 8054"/>
            </a:avLst>
          </a:prstGeom>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08734" tIns="54367" rIns="108734" bIns="54367" numCol="1" spcCol="0" rtlCol="1" fromWordArt="0" anchor="ctr" anchorCtr="0" forceAA="0" compatLnSpc="1">
            <a:prstTxWarp prst="textNoShape">
              <a:avLst/>
            </a:prstTxWarp>
            <a:noAutofit/>
          </a:bodyPr>
          <a:lstStyle/>
          <a:p>
            <a:pPr algn="ctr"/>
            <a:endParaRPr lang="ar-DZ" sz="7479" dirty="0"/>
          </a:p>
        </p:txBody>
      </p:sp>
      <p:sp>
        <p:nvSpPr>
          <p:cNvPr id="58" name="Rectangle 57"/>
          <p:cNvSpPr/>
          <p:nvPr/>
        </p:nvSpPr>
        <p:spPr>
          <a:xfrm>
            <a:off x="2466579" y="23060446"/>
            <a:ext cx="15697744" cy="17808154"/>
          </a:xfrm>
          <a:prstGeom prst="rect">
            <a:avLst/>
          </a:prstGeom>
        </p:spPr>
        <p:txBody>
          <a:bodyPr wrap="square">
            <a:spAutoFit/>
          </a:bodyPr>
          <a:lstStyle/>
          <a:p>
            <a:pPr algn="r"/>
            <a:endParaRPr lang="ar-DZ" sz="3810" dirty="0" smtClean="0"/>
          </a:p>
          <a:p>
            <a:pPr indent="433388" algn="just" rtl="1">
              <a:lnSpc>
                <a:spcPct val="150000"/>
              </a:lnSpc>
            </a:pPr>
            <a:r>
              <a:rPr lang="ar-DZ" sz="5400" b="1" dirty="0" err="1" smtClean="0">
                <a:cs typeface="+mj-cs"/>
              </a:rPr>
              <a:t>مقدمة:</a:t>
            </a:r>
            <a:endParaRPr lang="ar-DZ" sz="5400" b="1" dirty="0" smtClean="0">
              <a:cs typeface="+mj-cs"/>
            </a:endParaRPr>
          </a:p>
          <a:p>
            <a:pPr indent="433388" algn="just" rtl="1">
              <a:lnSpc>
                <a:spcPct val="150000"/>
              </a:lnSpc>
            </a:pPr>
            <a:r>
              <a:rPr lang="ar-DZ" sz="4400" dirty="0" smtClean="0">
                <a:cs typeface="+mj-cs"/>
              </a:rPr>
              <a:t>الماء هذا السائل العجيب، سائل الحياة الذي بدونه لا يمكن للحياة أن تستمر رغم تركيبته البسيطة فهو أثمن و أغلى ما تملك البشرية و استأثرت الأرض بوجود الحياة عليها ، ويمثل 4/3 من مساحة الكرة الأرضية و يعتبر عنصرا أساسيا لحياة الكائن الحي فكما قال </a:t>
            </a:r>
            <a:r>
              <a:rPr lang="ar-DZ" sz="4400" dirty="0">
                <a:cs typeface="+mj-cs"/>
              </a:rPr>
              <a:t>سبحانه و تعالى:( أو لم يرى الذين كفروا أن السماوات و الأرض كانتا رتقا ففتناهما و جعلنا من الماء كل شيء حي أفلا يؤمنون) .</a:t>
            </a:r>
          </a:p>
          <a:p>
            <a:pPr indent="433388" algn="just" rtl="1">
              <a:lnSpc>
                <a:spcPct val="150000"/>
              </a:lnSpc>
            </a:pPr>
            <a:r>
              <a:rPr lang="ar-DZ" sz="4400" dirty="0">
                <a:cs typeface="+mj-cs"/>
              </a:rPr>
              <a:t>    </a:t>
            </a:r>
            <a:r>
              <a:rPr lang="ar-DZ" sz="4400" dirty="0" smtClean="0">
                <a:cs typeface="+mj-cs"/>
              </a:rPr>
              <a:t>الماء </a:t>
            </a:r>
            <a:r>
              <a:rPr lang="ar-DZ" sz="4400" dirty="0">
                <a:cs typeface="+mj-cs"/>
              </a:rPr>
              <a:t>نعمة </a:t>
            </a:r>
            <a:r>
              <a:rPr lang="ar-DZ" sz="4400" dirty="0" err="1" smtClean="0">
                <a:cs typeface="+mj-cs"/>
              </a:rPr>
              <a:t>إلاهية</a:t>
            </a:r>
            <a:r>
              <a:rPr lang="ar-DZ" sz="4400" dirty="0" smtClean="0">
                <a:cs typeface="+mj-cs"/>
              </a:rPr>
              <a:t> </a:t>
            </a:r>
            <a:r>
              <a:rPr lang="ar-DZ" sz="4400" dirty="0">
                <a:cs typeface="+mj-cs"/>
              </a:rPr>
              <a:t>كبيرة و منحة ربانية جليلـة فهـو أصل الحيـاة و سـرها ، </a:t>
            </a:r>
            <a:r>
              <a:rPr lang="ar-DZ" sz="4400" dirty="0" smtClean="0">
                <a:cs typeface="+mj-cs"/>
              </a:rPr>
              <a:t>ان </a:t>
            </a:r>
            <a:r>
              <a:rPr lang="ar-DZ" sz="4400" dirty="0">
                <a:cs typeface="+mj-cs"/>
              </a:rPr>
              <a:t>الله بديـع السموات و الأرض و قد هيأ الماء للقيام بدوره الرائع فأودع فيه الخصائص الفيزيائيـة و الكيميائيـة </a:t>
            </a:r>
            <a:r>
              <a:rPr lang="ar-DZ" sz="4400" dirty="0" smtClean="0">
                <a:cs typeface="+mj-cs"/>
              </a:rPr>
              <a:t>الفـريدة</a:t>
            </a:r>
            <a:r>
              <a:rPr lang="ar-DZ" sz="4400" dirty="0">
                <a:cs typeface="+mj-cs"/>
              </a:rPr>
              <a:t>.</a:t>
            </a:r>
          </a:p>
          <a:p>
            <a:pPr indent="433388" algn="just" rtl="1">
              <a:lnSpc>
                <a:spcPct val="150000"/>
              </a:lnSpc>
            </a:pPr>
            <a:r>
              <a:rPr lang="ar-DZ" sz="4400" dirty="0" smtClean="0">
                <a:cs typeface="+mj-cs"/>
              </a:rPr>
              <a:t>إن </a:t>
            </a:r>
            <a:r>
              <a:rPr lang="ar-DZ" sz="4400" dirty="0">
                <a:cs typeface="+mj-cs"/>
              </a:rPr>
              <a:t>مسالة توفير الماء في وقتنا الحاضر أصبحت من هموم العصـر نتيجـة التناقـص المستمـر في المصادر المائية العذبة و التزايد المفرط في عدد السكان ، مما أدى إلى افتقار ما يزيد على 50% من سطح اليابسة للماء الشروب و هذا ما </a:t>
            </a:r>
            <a:r>
              <a:rPr lang="ar-DZ" sz="4400" dirty="0" smtClean="0">
                <a:cs typeface="+mj-cs"/>
              </a:rPr>
              <a:t>سبب </a:t>
            </a:r>
            <a:r>
              <a:rPr lang="ar-DZ" sz="4400" dirty="0">
                <a:cs typeface="+mj-cs"/>
              </a:rPr>
              <a:t>اللجوء لاستهلاك للمياه الباطنية </a:t>
            </a:r>
            <a:endParaRPr lang="ar-DZ" sz="4400" dirty="0" smtClean="0">
              <a:cs typeface="+mj-cs"/>
            </a:endParaRPr>
          </a:p>
          <a:p>
            <a:pPr indent="433388" algn="just" rtl="1">
              <a:lnSpc>
                <a:spcPct val="150000"/>
              </a:lnSpc>
            </a:pPr>
            <a:r>
              <a:rPr lang="ar-DZ" sz="4400" dirty="0" smtClean="0">
                <a:cs typeface="+mj-cs"/>
              </a:rPr>
              <a:t>تعتمد المناطق </a:t>
            </a:r>
            <a:r>
              <a:rPr lang="ar-DZ" sz="4400" dirty="0">
                <a:cs typeface="+mj-cs"/>
              </a:rPr>
              <a:t>الجنوبية </a:t>
            </a:r>
            <a:r>
              <a:rPr lang="ar-DZ" sz="4400" dirty="0" smtClean="0">
                <a:cs typeface="+mj-cs"/>
              </a:rPr>
              <a:t>الشرقية الجزائرية على المياه </a:t>
            </a:r>
            <a:r>
              <a:rPr lang="ar-DZ" sz="4400" dirty="0">
                <a:cs typeface="+mj-cs"/>
              </a:rPr>
              <a:t>الجوفية </a:t>
            </a:r>
            <a:r>
              <a:rPr lang="ar-DZ" sz="4400" dirty="0" smtClean="0">
                <a:cs typeface="+mj-cs"/>
              </a:rPr>
              <a:t>في استهلاكها و </a:t>
            </a:r>
            <a:r>
              <a:rPr lang="ar-DZ" sz="4400" dirty="0">
                <a:cs typeface="+mj-cs"/>
              </a:rPr>
              <a:t>لهذا </a:t>
            </a:r>
            <a:r>
              <a:rPr lang="ar-DZ" sz="4400" dirty="0" smtClean="0">
                <a:cs typeface="+mj-cs"/>
              </a:rPr>
              <a:t>سنتطرق في دراستنا هذه لمعرفة نوعية المياه المستغلة كمياه شرب في دائرة سيدي </a:t>
            </a:r>
            <a:r>
              <a:rPr lang="ar-DZ" sz="4400" dirty="0" err="1" smtClean="0">
                <a:cs typeface="+mj-cs"/>
              </a:rPr>
              <a:t>خويلد </a:t>
            </a:r>
            <a:r>
              <a:rPr lang="ar-DZ" sz="4400" dirty="0" smtClean="0">
                <a:cs typeface="+mj-cs"/>
              </a:rPr>
              <a:t>(ولاية </a:t>
            </a:r>
            <a:r>
              <a:rPr lang="ar-DZ" sz="4400" dirty="0" err="1" smtClean="0">
                <a:cs typeface="+mj-cs"/>
              </a:rPr>
              <a:t>ورقلة</a:t>
            </a:r>
            <a:r>
              <a:rPr lang="ar-DZ" sz="4400" dirty="0" smtClean="0">
                <a:cs typeface="+mj-cs"/>
              </a:rPr>
              <a:t>) و مدى </a:t>
            </a:r>
            <a:r>
              <a:rPr lang="ar-DZ" sz="4400" dirty="0" err="1" smtClean="0">
                <a:cs typeface="+mj-cs"/>
              </a:rPr>
              <a:t>ملاءمتها</a:t>
            </a:r>
            <a:r>
              <a:rPr lang="ar-DZ" sz="4400" dirty="0" smtClean="0">
                <a:cs typeface="+mj-cs"/>
              </a:rPr>
              <a:t> مع المعايير المعمول </a:t>
            </a:r>
            <a:r>
              <a:rPr lang="ar-DZ" sz="4400" dirty="0" err="1" smtClean="0">
                <a:cs typeface="+mj-cs"/>
              </a:rPr>
              <a:t>بها.</a:t>
            </a:r>
            <a:endParaRPr lang="ar-DZ" sz="4400" dirty="0">
              <a:cs typeface="+mj-cs"/>
            </a:endParaRPr>
          </a:p>
        </p:txBody>
      </p:sp>
      <p:sp>
        <p:nvSpPr>
          <p:cNvPr id="60" name="Rectangle avec flèche vers le bas 59"/>
          <p:cNvSpPr/>
          <p:nvPr/>
        </p:nvSpPr>
        <p:spPr>
          <a:xfrm>
            <a:off x="21476691" y="22340366"/>
            <a:ext cx="5184576" cy="2664296"/>
          </a:xfrm>
          <a:prstGeom prst="downArrowCallou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08734" tIns="54367" rIns="108734" bIns="54367" numCol="1" spcCol="0" rtlCol="1" fromWordArt="0" anchor="ctr" anchorCtr="0" forceAA="0" compatLnSpc="1">
            <a:prstTxWarp prst="textNoShape">
              <a:avLst/>
            </a:prstTxWarp>
            <a:noAutofit/>
            <a:scene3d>
              <a:camera prst="isometricOffAxis2Left"/>
              <a:lightRig rig="threePt" dir="t"/>
            </a:scene3d>
          </a:bodyPr>
          <a:lstStyle/>
          <a:p>
            <a:pPr algn="ctr"/>
            <a:r>
              <a:rPr lang="ar-DZ" sz="4800" b="1" dirty="0" smtClean="0">
                <a:ln w="22225">
                  <a:solidFill>
                    <a:schemeClr val="accent2"/>
                  </a:solidFill>
                  <a:prstDash val="solid"/>
                </a:ln>
                <a:solidFill>
                  <a:sysClr val="windowText" lastClr="000000"/>
                </a:solidFill>
              </a:rPr>
              <a:t>طريقة العمل</a:t>
            </a:r>
            <a:endParaRPr lang="ar-DZ" sz="4800" b="1" dirty="0">
              <a:ln w="22225">
                <a:solidFill>
                  <a:schemeClr val="accent2"/>
                </a:solidFill>
                <a:prstDash val="solid"/>
              </a:ln>
              <a:solidFill>
                <a:sysClr val="windowText" lastClr="000000"/>
              </a:solidFill>
            </a:endParaRPr>
          </a:p>
        </p:txBody>
      </p:sp>
      <p:pic>
        <p:nvPicPr>
          <p:cNvPr id="6" name="Image 5"/>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1386459" y="5374591"/>
            <a:ext cx="10729192" cy="6020559"/>
          </a:xfrm>
          <a:prstGeom prst="rect">
            <a:avLst/>
          </a:prstGeom>
        </p:spPr>
      </p:pic>
      <p:sp>
        <p:nvSpPr>
          <p:cNvPr id="61" name="Rectangle avec flèche vers le bas 60"/>
          <p:cNvSpPr/>
          <p:nvPr/>
        </p:nvSpPr>
        <p:spPr>
          <a:xfrm>
            <a:off x="20108539" y="31557390"/>
            <a:ext cx="7992888" cy="3456384"/>
          </a:xfrm>
          <a:prstGeom prst="downArrowCallou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08734" tIns="54367" rIns="108734" bIns="54367" numCol="1" spcCol="0" rtlCol="1" fromWordArt="0" anchor="ctr" anchorCtr="0" forceAA="0" compatLnSpc="1">
            <a:prstTxWarp prst="textNoShape">
              <a:avLst/>
            </a:prstTxWarp>
            <a:noAutofit/>
          </a:bodyPr>
          <a:lstStyle/>
          <a:p>
            <a:pPr algn="ctr" rtl="1"/>
            <a:r>
              <a:rPr lang="ar-DZ" sz="4400" b="1" dirty="0" smtClean="0"/>
              <a:t>استعمال برنامج تحديد نوعية المياه</a:t>
            </a:r>
            <a:endParaRPr lang="ar-DZ" sz="4400" b="1" dirty="0"/>
          </a:p>
        </p:txBody>
      </p:sp>
      <p:sp>
        <p:nvSpPr>
          <p:cNvPr id="62" name="ZoneTexte 61"/>
          <p:cNvSpPr txBox="1"/>
          <p:nvPr/>
        </p:nvSpPr>
        <p:spPr>
          <a:xfrm>
            <a:off x="28029419" y="19532054"/>
            <a:ext cx="184731" cy="1354217"/>
          </a:xfrm>
          <a:prstGeom prst="rect">
            <a:avLst/>
          </a:prstGeom>
          <a:noFill/>
        </p:spPr>
        <p:txBody>
          <a:bodyPr wrap="none" rtlCol="0">
            <a:spAutoFit/>
          </a:bodyPr>
          <a:lstStyle/>
          <a:p>
            <a:endParaRPr lang="fr-FR"/>
          </a:p>
        </p:txBody>
      </p:sp>
      <p:sp>
        <p:nvSpPr>
          <p:cNvPr id="63" name="ZoneTexte 62"/>
          <p:cNvSpPr txBox="1"/>
          <p:nvPr/>
        </p:nvSpPr>
        <p:spPr>
          <a:xfrm>
            <a:off x="21836731" y="12043222"/>
            <a:ext cx="5976664" cy="1354217"/>
          </a:xfrm>
          <a:prstGeom prst="rect">
            <a:avLst/>
          </a:prstGeom>
          <a:noFill/>
        </p:spPr>
        <p:txBody>
          <a:bodyPr wrap="square" rtlCol="0">
            <a:spAutoFit/>
          </a:bodyPr>
          <a:lstStyle/>
          <a:p>
            <a:endParaRPr lang="fr-FR"/>
          </a:p>
        </p:txBody>
      </p:sp>
      <p:sp>
        <p:nvSpPr>
          <p:cNvPr id="64" name="ZoneTexte 63"/>
          <p:cNvSpPr txBox="1"/>
          <p:nvPr/>
        </p:nvSpPr>
        <p:spPr>
          <a:xfrm>
            <a:off x="13915851" y="5346478"/>
            <a:ext cx="14761640" cy="10064294"/>
          </a:xfrm>
          <a:prstGeom prst="rect">
            <a:avLst/>
          </a:prstGeom>
          <a:noFill/>
        </p:spPr>
        <p:txBody>
          <a:bodyPr wrap="square" rtlCol="0">
            <a:spAutoFit/>
          </a:bodyPr>
          <a:lstStyle/>
          <a:p>
            <a:pPr marL="192088" algn="just" rtl="1">
              <a:lnSpc>
                <a:spcPct val="150000"/>
              </a:lnSpc>
              <a:tabLst>
                <a:tab pos="14004925" algn="l"/>
                <a:tab pos="14149388" algn="l"/>
                <a:tab pos="14341475" algn="l"/>
              </a:tabLst>
            </a:pPr>
            <a:r>
              <a:rPr lang="ar-DZ" sz="4800" b="1" u="sng" dirty="0" err="1" smtClean="0">
                <a:latin typeface="Times New Roman" panose="02020603050405020304" pitchFamily="18" charset="0"/>
                <a:cs typeface="Times New Roman" panose="02020603050405020304" pitchFamily="18" charset="0"/>
              </a:rPr>
              <a:t>ملخص:</a:t>
            </a:r>
            <a:endParaRPr lang="ar-DZ" sz="4800" b="1" u="sng" dirty="0" smtClean="0">
              <a:latin typeface="Times New Roman" panose="02020603050405020304" pitchFamily="18" charset="0"/>
              <a:cs typeface="Times New Roman" panose="02020603050405020304" pitchFamily="18" charset="0"/>
            </a:endParaRPr>
          </a:p>
          <a:p>
            <a:pPr marL="192088" algn="just" rtl="1">
              <a:lnSpc>
                <a:spcPct val="150000"/>
              </a:lnSpc>
              <a:tabLst>
                <a:tab pos="14004925" algn="l"/>
                <a:tab pos="14149388" algn="l"/>
                <a:tab pos="14341475" algn="l"/>
              </a:tabLst>
            </a:pPr>
            <a:r>
              <a:rPr lang="ar-DZ" sz="4800" dirty="0" smtClean="0">
                <a:latin typeface="Times New Roman" panose="02020603050405020304" pitchFamily="18" charset="0"/>
                <a:cs typeface="Times New Roman" panose="02020603050405020304" pitchFamily="18" charset="0"/>
              </a:rPr>
              <a:t>في إطار دراسة نوعية المياه المستغلة كمياه صالحة للشرب في دائرة سيدي خويلد(ولاية </a:t>
            </a:r>
            <a:r>
              <a:rPr lang="ar-DZ" sz="4800" dirty="0" err="1" smtClean="0">
                <a:latin typeface="Times New Roman" panose="02020603050405020304" pitchFamily="18" charset="0"/>
                <a:cs typeface="Times New Roman" panose="02020603050405020304" pitchFamily="18" charset="0"/>
              </a:rPr>
              <a:t>ورقلة</a:t>
            </a:r>
            <a:r>
              <a:rPr lang="ar-DZ" sz="4800" dirty="0" smtClean="0">
                <a:latin typeface="Times New Roman" panose="02020603050405020304" pitchFamily="18" charset="0"/>
                <a:cs typeface="Times New Roman" panose="02020603050405020304" pitchFamily="18" charset="0"/>
              </a:rPr>
              <a:t>) سنقوم أولا بمعرفة  مختلف طبقات المائية المستغلة في منطقة الدراسة وبعدها نقوم بأخذ عينات من مختلف الطبقات المائية المستغلة في المنطقة المدروسة و اجراء مجموعة من التحاليل لتحديد مكوناتها </a:t>
            </a:r>
            <a:r>
              <a:rPr lang="ar-DZ" sz="4800" dirty="0" err="1" smtClean="0">
                <a:latin typeface="Times New Roman" panose="02020603050405020304" pitchFamily="18" charset="0"/>
                <a:cs typeface="Times New Roman" panose="02020603050405020304" pitchFamily="18" charset="0"/>
              </a:rPr>
              <a:t>الفيزيوكيميائية</a:t>
            </a:r>
            <a:r>
              <a:rPr lang="ar-DZ" sz="4800" dirty="0" smtClean="0">
                <a:latin typeface="Times New Roman" panose="02020603050405020304" pitchFamily="18" charset="0"/>
                <a:cs typeface="Times New Roman" panose="02020603050405020304" pitchFamily="18" charset="0"/>
              </a:rPr>
              <a:t> و المعدنية لمياه الآبار( </a:t>
            </a:r>
            <a:r>
              <a:rPr lang="ar-DZ" sz="4800" dirty="0" err="1" smtClean="0">
                <a:latin typeface="Times New Roman" panose="02020603050405020304" pitchFamily="18" charset="0"/>
                <a:cs typeface="Times New Roman" panose="02020603050405020304" pitchFamily="18" charset="0"/>
              </a:rPr>
              <a:t>كالناقلية</a:t>
            </a:r>
            <a:r>
              <a:rPr lang="ar-DZ" sz="4800" dirty="0" smtClean="0">
                <a:latin typeface="Times New Roman" panose="02020603050405020304" pitchFamily="18" charset="0"/>
                <a:cs typeface="Times New Roman" panose="02020603050405020304" pitchFamily="18" charset="0"/>
              </a:rPr>
              <a:t> </a:t>
            </a:r>
            <a:r>
              <a:rPr lang="ar-DZ" sz="4800" dirty="0" err="1" smtClean="0">
                <a:latin typeface="Times New Roman" panose="02020603050405020304" pitchFamily="18" charset="0"/>
                <a:cs typeface="Times New Roman" panose="02020603050405020304" pitchFamily="18" charset="0"/>
              </a:rPr>
              <a:t>الكهربائية </a:t>
            </a:r>
            <a:r>
              <a:rPr lang="ar-DZ" sz="4800" dirty="0" smtClean="0">
                <a:latin typeface="Times New Roman" panose="02020603050405020304" pitchFamily="18" charset="0"/>
                <a:cs typeface="Times New Roman" panose="02020603050405020304" pitchFamily="18" charset="0"/>
              </a:rPr>
              <a:t>, </a:t>
            </a:r>
            <a:r>
              <a:rPr lang="ar-DZ" sz="4800" dirty="0" err="1" smtClean="0">
                <a:latin typeface="Times New Roman" panose="02020603050405020304" pitchFamily="18" charset="0"/>
                <a:cs typeface="Times New Roman" panose="02020603050405020304" pitchFamily="18" charset="0"/>
              </a:rPr>
              <a:t>العكار</a:t>
            </a:r>
            <a:r>
              <a:rPr lang="ar-DZ" sz="4800" dirty="0" smtClean="0">
                <a:latin typeface="Times New Roman" panose="02020603050405020304" pitchFamily="18" charset="0"/>
                <a:cs typeface="Times New Roman" panose="02020603050405020304" pitchFamily="18" charset="0"/>
              </a:rPr>
              <a:t> </a:t>
            </a:r>
            <a:r>
              <a:rPr lang="ar-DZ" sz="4800" dirty="0" err="1" smtClean="0">
                <a:latin typeface="Times New Roman" panose="02020603050405020304" pitchFamily="18" charset="0"/>
                <a:cs typeface="Times New Roman" panose="02020603050405020304" pitchFamily="18" charset="0"/>
              </a:rPr>
              <a:t>ة </a:t>
            </a:r>
            <a:r>
              <a:rPr lang="ar-DZ" sz="4800" dirty="0" smtClean="0">
                <a:latin typeface="Times New Roman" panose="02020603050405020304" pitchFamily="18" charset="0"/>
                <a:cs typeface="Times New Roman" panose="02020603050405020304" pitchFamily="18" charset="0"/>
              </a:rPr>
              <a:t>, </a:t>
            </a:r>
            <a:r>
              <a:rPr lang="ar-DZ" sz="4800" dirty="0" err="1" smtClean="0">
                <a:latin typeface="Times New Roman" panose="02020603050405020304" pitchFamily="18" charset="0"/>
                <a:cs typeface="Times New Roman" panose="02020603050405020304" pitchFamily="18" charset="0"/>
              </a:rPr>
              <a:t>الأملاح </a:t>
            </a:r>
            <a:r>
              <a:rPr lang="ar-DZ" sz="4800" dirty="0" smtClean="0">
                <a:latin typeface="Times New Roman" panose="02020603050405020304" pitchFamily="18" charset="0"/>
                <a:cs typeface="Times New Roman" panose="02020603050405020304" pitchFamily="18" charset="0"/>
              </a:rPr>
              <a:t>, البقايا </a:t>
            </a:r>
            <a:r>
              <a:rPr lang="ar-DZ" sz="4800" dirty="0" err="1" smtClean="0">
                <a:latin typeface="Times New Roman" panose="02020603050405020304" pitchFamily="18" charset="0"/>
                <a:cs typeface="Times New Roman" panose="02020603050405020304" pitchFamily="18" charset="0"/>
              </a:rPr>
              <a:t>الجافة </a:t>
            </a:r>
            <a:r>
              <a:rPr lang="ar-DZ" sz="4800" dirty="0" smtClean="0">
                <a:latin typeface="Times New Roman" panose="02020603050405020304" pitchFamily="18" charset="0"/>
                <a:cs typeface="Times New Roman" panose="02020603050405020304" pitchFamily="18" charset="0"/>
              </a:rPr>
              <a:t>, العسرة </a:t>
            </a:r>
            <a:r>
              <a:rPr lang="ar-DZ" sz="4800" dirty="0" err="1" smtClean="0">
                <a:latin typeface="Times New Roman" panose="02020603050405020304" pitchFamily="18" charset="0"/>
                <a:cs typeface="Times New Roman" panose="02020603050405020304" pitchFamily="18" charset="0"/>
              </a:rPr>
              <a:t>الكلية...</a:t>
            </a:r>
            <a:r>
              <a:rPr lang="ar-DZ" sz="4800" dirty="0" smtClean="0">
                <a:latin typeface="Times New Roman" panose="02020603050405020304" pitchFamily="18" charset="0"/>
                <a:cs typeface="Times New Roman" panose="02020603050405020304" pitchFamily="18" charset="0"/>
              </a:rPr>
              <a:t>), ومن ثمة ادخال النتائج </a:t>
            </a:r>
            <a:r>
              <a:rPr lang="ar-DZ" sz="4800" dirty="0" err="1" smtClean="0">
                <a:latin typeface="Times New Roman" panose="02020603050405020304" pitchFamily="18" charset="0"/>
                <a:cs typeface="Times New Roman" panose="02020603050405020304" pitchFamily="18" charset="0"/>
              </a:rPr>
              <a:t>المتحصلة</a:t>
            </a:r>
            <a:r>
              <a:rPr lang="ar-DZ" sz="4800" dirty="0" smtClean="0">
                <a:latin typeface="Times New Roman" panose="02020603050405020304" pitchFamily="18" charset="0"/>
                <a:cs typeface="Times New Roman" panose="02020603050405020304" pitchFamily="18" charset="0"/>
              </a:rPr>
              <a:t> عليها وتفسيرها بواسطة برنامج </a:t>
            </a:r>
            <a:r>
              <a:rPr lang="ar-DZ" sz="4800" dirty="0" err="1" smtClean="0">
                <a:latin typeface="Times New Roman" panose="02020603050405020304" pitchFamily="18" charset="0"/>
                <a:cs typeface="Times New Roman" panose="02020603050405020304" pitchFamily="18" charset="0"/>
              </a:rPr>
              <a:t>ديغرام</a:t>
            </a:r>
            <a:r>
              <a:rPr lang="ar-DZ" sz="4800" dirty="0" smtClean="0">
                <a:latin typeface="Times New Roman" panose="02020603050405020304" pitchFamily="18" charset="0"/>
                <a:cs typeface="Times New Roman" panose="02020603050405020304" pitchFamily="18" charset="0"/>
              </a:rPr>
              <a:t> </a:t>
            </a:r>
            <a:r>
              <a:rPr lang="ar-DZ" sz="4800" dirty="0" err="1" smtClean="0">
                <a:latin typeface="Times New Roman" panose="02020603050405020304" pitchFamily="18" charset="0"/>
                <a:cs typeface="Times New Roman" panose="02020603050405020304" pitchFamily="18" charset="0"/>
              </a:rPr>
              <a:t>ببير</a:t>
            </a:r>
            <a:r>
              <a:rPr lang="ar-DZ" sz="4800" dirty="0" smtClean="0">
                <a:latin typeface="Times New Roman" panose="02020603050405020304" pitchFamily="18" charset="0"/>
                <a:cs typeface="Times New Roman" panose="02020603050405020304" pitchFamily="18" charset="0"/>
              </a:rPr>
              <a:t> لتحديد نوعيتها ومعرفة مدى صلاحيتها كمياه </a:t>
            </a:r>
            <a:r>
              <a:rPr lang="ar-DZ" sz="4800" dirty="0" err="1" smtClean="0">
                <a:latin typeface="Times New Roman" panose="02020603050405020304" pitchFamily="18" charset="0"/>
                <a:cs typeface="Times New Roman" panose="02020603050405020304" pitchFamily="18" charset="0"/>
              </a:rPr>
              <a:t>للشرب .</a:t>
            </a:r>
            <a:endParaRPr lang="en-US" sz="4800" dirty="0">
              <a:latin typeface="Times New Roman" panose="02020603050405020304" pitchFamily="18" charset="0"/>
              <a:cs typeface="Times New Roman" panose="02020603050405020304" pitchFamily="18" charset="0"/>
            </a:endParaRPr>
          </a:p>
        </p:txBody>
      </p:sp>
      <p:sp>
        <p:nvSpPr>
          <p:cNvPr id="65" name="ZoneTexte 64"/>
          <p:cNvSpPr txBox="1"/>
          <p:nvPr/>
        </p:nvSpPr>
        <p:spPr>
          <a:xfrm>
            <a:off x="3978747" y="20645273"/>
            <a:ext cx="6408712" cy="830997"/>
          </a:xfrm>
          <a:prstGeom prst="rect">
            <a:avLst/>
          </a:prstGeom>
          <a:noFill/>
        </p:spPr>
        <p:txBody>
          <a:bodyPr wrap="square" rtlCol="0">
            <a:spAutoFit/>
          </a:bodyPr>
          <a:lstStyle/>
          <a:p>
            <a:pPr algn="ctr" rtl="1"/>
            <a:r>
              <a:rPr lang="ar-DZ" sz="4800" b="1" dirty="0" err="1" smtClean="0">
                <a:cs typeface="+mj-cs"/>
              </a:rPr>
              <a:t>تاكل</a:t>
            </a:r>
            <a:r>
              <a:rPr lang="ar-DZ" sz="4800" b="1" dirty="0" smtClean="0">
                <a:cs typeface="+mj-cs"/>
              </a:rPr>
              <a:t> القنوات </a:t>
            </a:r>
            <a:endParaRPr lang="fr-FR" sz="4800" b="1" dirty="0">
              <a:cs typeface="+mj-cs"/>
            </a:endParaRPr>
          </a:p>
        </p:txBody>
      </p:sp>
      <p:sp>
        <p:nvSpPr>
          <p:cNvPr id="67" name="Rectangle à coins arrondis 66"/>
          <p:cNvSpPr/>
          <p:nvPr/>
        </p:nvSpPr>
        <p:spPr>
          <a:xfrm>
            <a:off x="19460467" y="35085782"/>
            <a:ext cx="9433048" cy="5544371"/>
          </a:xfrm>
          <a:prstGeom prst="roundRect">
            <a:avLst>
              <a:gd name="adj" fmla="val 23454"/>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76431" fontAlgn="auto">
              <a:spcBef>
                <a:spcPts val="0"/>
              </a:spcBef>
              <a:spcAft>
                <a:spcPts val="0"/>
              </a:spcAft>
              <a:defRPr/>
            </a:pPr>
            <a:endParaRPr lang="fr-FR"/>
          </a:p>
        </p:txBody>
      </p:sp>
      <p:sp>
        <p:nvSpPr>
          <p:cNvPr id="68" name="ZoneTexte 67"/>
          <p:cNvSpPr txBox="1"/>
          <p:nvPr/>
        </p:nvSpPr>
        <p:spPr>
          <a:xfrm>
            <a:off x="20252555" y="36502129"/>
            <a:ext cx="7848872" cy="2616101"/>
          </a:xfrm>
          <a:prstGeom prst="rect">
            <a:avLst/>
          </a:prstGeom>
          <a:noFill/>
        </p:spPr>
        <p:txBody>
          <a:bodyPr wrap="square" rtlCol="0">
            <a:spAutoFit/>
          </a:bodyPr>
          <a:lstStyle/>
          <a:p>
            <a:pPr algn="ctr"/>
            <a:r>
              <a:rPr lang="ar-DZ" dirty="0" smtClean="0"/>
              <a:t>النتائج و التفاسير مازالت قيد الانجاز</a:t>
            </a:r>
            <a:endParaRPr lang="fr-FR" dirty="0"/>
          </a:p>
        </p:txBody>
      </p:sp>
      <p:sp>
        <p:nvSpPr>
          <p:cNvPr id="70" name="Flèche courbée vers la droite 69"/>
          <p:cNvSpPr/>
          <p:nvPr/>
        </p:nvSpPr>
        <p:spPr>
          <a:xfrm>
            <a:off x="450355" y="13267358"/>
            <a:ext cx="2448272" cy="5544616"/>
          </a:xfrm>
          <a:prstGeom prst="curvedRightArrow">
            <a:avLst>
              <a:gd name="adj1" fmla="val 25000"/>
              <a:gd name="adj2" fmla="val 61549"/>
              <a:gd name="adj3" fmla="val 25000"/>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71" name="ZoneTexte 70"/>
          <p:cNvSpPr txBox="1"/>
          <p:nvPr/>
        </p:nvSpPr>
        <p:spPr>
          <a:xfrm>
            <a:off x="21692715" y="20501257"/>
            <a:ext cx="5760640" cy="830997"/>
          </a:xfrm>
          <a:prstGeom prst="rect">
            <a:avLst/>
          </a:prstGeom>
          <a:noFill/>
        </p:spPr>
        <p:txBody>
          <a:bodyPr wrap="square" rtlCol="0">
            <a:spAutoFit/>
          </a:bodyPr>
          <a:lstStyle/>
          <a:p>
            <a:pPr algn="ctr" rtl="1"/>
            <a:r>
              <a:rPr lang="ar-DZ" sz="4800" b="1" dirty="0" smtClean="0">
                <a:cs typeface="+mj-cs"/>
              </a:rPr>
              <a:t>انسداد القنوات </a:t>
            </a:r>
            <a:endParaRPr lang="fr-FR" sz="4800" b="1" dirty="0">
              <a:cs typeface="+mj-cs"/>
            </a:endParaRPr>
          </a:p>
        </p:txBody>
      </p:sp>
      <p:sp>
        <p:nvSpPr>
          <p:cNvPr id="72" name="ZoneTexte 71"/>
          <p:cNvSpPr txBox="1"/>
          <p:nvPr/>
        </p:nvSpPr>
        <p:spPr>
          <a:xfrm>
            <a:off x="12475691" y="20573265"/>
            <a:ext cx="6696744" cy="830997"/>
          </a:xfrm>
          <a:prstGeom prst="rect">
            <a:avLst/>
          </a:prstGeom>
          <a:noFill/>
        </p:spPr>
        <p:txBody>
          <a:bodyPr wrap="square" rtlCol="0">
            <a:spAutoFit/>
          </a:bodyPr>
          <a:lstStyle/>
          <a:p>
            <a:pPr algn="ctr" rtl="1"/>
            <a:r>
              <a:rPr lang="ar-DZ" sz="4800" b="1" dirty="0" smtClean="0">
                <a:cs typeface="+mj-cs"/>
              </a:rPr>
              <a:t>زيادة تركيز </a:t>
            </a:r>
            <a:r>
              <a:rPr lang="ar-DZ" sz="4800" b="1" dirty="0" err="1" smtClean="0">
                <a:cs typeface="+mj-cs"/>
              </a:rPr>
              <a:t>الفليور</a:t>
            </a:r>
            <a:r>
              <a:rPr lang="ar-DZ" sz="4800" b="1" dirty="0" smtClean="0">
                <a:cs typeface="+mj-cs"/>
              </a:rPr>
              <a:t> في المياه</a:t>
            </a:r>
            <a:endParaRPr lang="fr-FR" sz="4800" b="1" dirty="0">
              <a:cs typeface="+mj-cs"/>
            </a:endParaRPr>
          </a:p>
        </p:txBody>
      </p:sp>
      <p:pic>
        <p:nvPicPr>
          <p:cNvPr id="73" name="Picture 15" descr="C:\Users\utl\Desktop\images252O1EKA.jpg"/>
          <p:cNvPicPr>
            <a:picLocks noChangeAspect="1" noChangeArrowheads="1"/>
          </p:cNvPicPr>
          <p:nvPr/>
        </p:nvPicPr>
        <p:blipFill>
          <a:blip r:embed="rId7" cstate="print"/>
          <a:srcRect/>
          <a:stretch>
            <a:fillRect/>
          </a:stretch>
        </p:blipFill>
        <p:spPr bwMode="auto">
          <a:xfrm>
            <a:off x="13267779" y="16363702"/>
            <a:ext cx="5040560" cy="3816424"/>
          </a:xfrm>
          <a:prstGeom prst="rect">
            <a:avLst/>
          </a:prstGeom>
          <a:ln>
            <a:noFill/>
          </a:ln>
          <a:effectLst>
            <a:outerShdw blurRad="292100" dist="139700" dir="2700000" algn="tl" rotWithShape="0">
              <a:srgbClr val="333333">
                <a:alpha val="65000"/>
              </a:srgbClr>
            </a:outerShdw>
          </a:effectLst>
        </p:spPr>
      </p:pic>
      <p:sp>
        <p:nvSpPr>
          <p:cNvPr id="74" name="Ellipse 73"/>
          <p:cNvSpPr/>
          <p:nvPr/>
        </p:nvSpPr>
        <p:spPr>
          <a:xfrm>
            <a:off x="3114651" y="11971214"/>
            <a:ext cx="7128792" cy="3240360"/>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ZoneTexte 74"/>
          <p:cNvSpPr txBox="1"/>
          <p:nvPr/>
        </p:nvSpPr>
        <p:spPr>
          <a:xfrm>
            <a:off x="4338787" y="12547278"/>
            <a:ext cx="4824536" cy="1938992"/>
          </a:xfrm>
          <a:prstGeom prst="rect">
            <a:avLst/>
          </a:prstGeom>
          <a:noFill/>
        </p:spPr>
        <p:txBody>
          <a:bodyPr wrap="square" rtlCol="0">
            <a:spAutoFit/>
          </a:bodyPr>
          <a:lstStyle/>
          <a:p>
            <a:pPr algn="ctr" rtl="1"/>
            <a:r>
              <a:rPr lang="ar-DZ" sz="6000" b="1" dirty="0" smtClean="0">
                <a:cs typeface="+mj-cs"/>
              </a:rPr>
              <a:t>مشاكل رداءة نوعية المياه</a:t>
            </a:r>
            <a:endParaRPr lang="fr-FR" sz="6000" b="1" dirty="0">
              <a:cs typeface="+mj-cs"/>
            </a:endParaRPr>
          </a:p>
        </p:txBody>
      </p:sp>
      <p:pic>
        <p:nvPicPr>
          <p:cNvPr id="76" name="Picture 27" descr="Résultat de recherche d'images pour &quot;dureté de l'eau&quot;"/>
          <p:cNvPicPr>
            <a:picLocks noChangeAspect="1" noChangeArrowheads="1"/>
          </p:cNvPicPr>
          <p:nvPr/>
        </p:nvPicPr>
        <p:blipFill>
          <a:blip r:embed="rId14" cstate="print"/>
          <a:srcRect/>
          <a:stretch>
            <a:fillRect/>
          </a:stretch>
        </p:blipFill>
        <p:spPr bwMode="auto">
          <a:xfrm>
            <a:off x="21620707" y="16292338"/>
            <a:ext cx="5760640" cy="3887788"/>
          </a:xfrm>
          <a:prstGeom prst="rect">
            <a:avLst/>
          </a:prstGeom>
          <a:noFill/>
          <a:ln w="9525">
            <a:noFill/>
            <a:miter lim="800000"/>
            <a:headEnd/>
            <a:tailEnd/>
          </a:ln>
        </p:spPr>
      </p:pic>
      <p:pic>
        <p:nvPicPr>
          <p:cNvPr id="77" name="Picture 35" descr="https://encrypted-tbn1.gstatic.com/images?q=tbn:ANd9GcQaxSNvp5EmiqK2MxV03QqIefCwfYNOBAcdP46cEnYyn4Olrzxz6doKkz8"/>
          <p:cNvPicPr>
            <a:picLocks noChangeAspect="1" noChangeArrowheads="1"/>
          </p:cNvPicPr>
          <p:nvPr/>
        </p:nvPicPr>
        <p:blipFill>
          <a:blip r:embed="rId15" cstate="print"/>
          <a:srcRect/>
          <a:stretch>
            <a:fillRect/>
          </a:stretch>
        </p:blipFill>
        <p:spPr bwMode="auto">
          <a:xfrm>
            <a:off x="4770835" y="16436106"/>
            <a:ext cx="5256584" cy="38880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ox(in)">
                                      <p:cBhvr>
                                        <p:cTn id="7" dur="500"/>
                                        <p:tgtEl>
                                          <p:spTgt spid="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linds(horizontal)">
                                      <p:cBhvr>
                                        <p:cTn id="12" dur="500"/>
                                        <p:tgtEl>
                                          <p:spTgt spid="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ox(in)">
                                      <p:cBhvr>
                                        <p:cTn id="17" dur="500"/>
                                        <p:tgtEl>
                                          <p:spTgt spid="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ox(in)">
                                      <p:cBhvr>
                                        <p:cTn id="2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5" grpId="0" animBg="1"/>
    </p:bldLst>
  </p:timing>
</p:sld>
</file>

<file path=ppt/theme/theme1.xml><?xml version="1.0" encoding="utf-8"?>
<a:theme xmlns:a="http://schemas.openxmlformats.org/drawingml/2006/main" name="CS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454A0C5-4F50-49E9-A51F-2DD3A6D2D11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CSC</Template>
  <TotalTime>1065</TotalTime>
  <Words>820</Words>
  <Application>Microsoft Office PowerPoint</Application>
  <PresentationFormat>Personnalisé</PresentationFormat>
  <Paragraphs>55</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CSC</vt:lpstr>
      <vt:lpstr>Teneur en Ion Fluorure Dans Les Eaux Embouteillées Et Certains Jus Et Boissons  Gazeuses Commercialisées En Algérie Mme. BELMABEDI Amel, Pr. MESSAITFA Amar Université Kasdi Merbah d'Ouargla, faculté des sciences appliquées Laboratoire de valorisation et de promotion des ressources saharienne (VPRS) Route de Ghardaïa, 30 000 Ouargla, Algeria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utl</dc:creator>
  <cp:lastModifiedBy>hp</cp:lastModifiedBy>
  <cp:revision>51</cp:revision>
  <dcterms:created xsi:type="dcterms:W3CDTF">2014-04-21T11:46:41Z</dcterms:created>
  <dcterms:modified xsi:type="dcterms:W3CDTF">2015-02-27T11:22:17Z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TC300073919990</vt:lpwstr>
  </property>
</Properties>
</file>