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customXml/itemProps1.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sldIdLst>
    <p:sldId id="256" r:id="rId3"/>
  </p:sldIdLst>
  <p:sldSz cx="30279975" cy="42808525"/>
  <p:notesSz cx="6858000" cy="9144000"/>
  <p:defaultTextStyle>
    <a:defPPr>
      <a:defRPr lang="fr-FR"/>
    </a:defPPr>
    <a:lvl1pPr algn="l" defTabSz="4175125" rtl="0" fontAlgn="base">
      <a:spcBef>
        <a:spcPct val="0"/>
      </a:spcBef>
      <a:spcAft>
        <a:spcPct val="0"/>
      </a:spcAft>
      <a:defRPr sz="8200" kern="1200">
        <a:solidFill>
          <a:schemeClr val="tx1"/>
        </a:solidFill>
        <a:latin typeface="Arial" charset="0"/>
        <a:ea typeface="+mn-ea"/>
        <a:cs typeface="Arial" charset="0"/>
      </a:defRPr>
    </a:lvl1pPr>
    <a:lvl2pPr marL="2087563" indent="-1630363" algn="l" defTabSz="4175125" rtl="0" fontAlgn="base">
      <a:spcBef>
        <a:spcPct val="0"/>
      </a:spcBef>
      <a:spcAft>
        <a:spcPct val="0"/>
      </a:spcAft>
      <a:defRPr sz="8200" kern="1200">
        <a:solidFill>
          <a:schemeClr val="tx1"/>
        </a:solidFill>
        <a:latin typeface="Arial" charset="0"/>
        <a:ea typeface="+mn-ea"/>
        <a:cs typeface="Arial" charset="0"/>
      </a:defRPr>
    </a:lvl2pPr>
    <a:lvl3pPr marL="4175125" indent="-3260725" algn="l" defTabSz="4175125" rtl="0" fontAlgn="base">
      <a:spcBef>
        <a:spcPct val="0"/>
      </a:spcBef>
      <a:spcAft>
        <a:spcPct val="0"/>
      </a:spcAft>
      <a:defRPr sz="8200" kern="1200">
        <a:solidFill>
          <a:schemeClr val="tx1"/>
        </a:solidFill>
        <a:latin typeface="Arial" charset="0"/>
        <a:ea typeface="+mn-ea"/>
        <a:cs typeface="Arial" charset="0"/>
      </a:defRPr>
    </a:lvl3pPr>
    <a:lvl4pPr marL="6264275" indent="-4892675" algn="l" defTabSz="4175125" rtl="0" fontAlgn="base">
      <a:spcBef>
        <a:spcPct val="0"/>
      </a:spcBef>
      <a:spcAft>
        <a:spcPct val="0"/>
      </a:spcAft>
      <a:defRPr sz="8200" kern="1200">
        <a:solidFill>
          <a:schemeClr val="tx1"/>
        </a:solidFill>
        <a:latin typeface="Arial" charset="0"/>
        <a:ea typeface="+mn-ea"/>
        <a:cs typeface="Arial" charset="0"/>
      </a:defRPr>
    </a:lvl4pPr>
    <a:lvl5pPr marL="8351838" indent="-6523038" algn="l" defTabSz="4175125" rtl="0" fontAlgn="base">
      <a:spcBef>
        <a:spcPct val="0"/>
      </a:spcBef>
      <a:spcAft>
        <a:spcPct val="0"/>
      </a:spcAft>
      <a:defRPr sz="8200" kern="1200">
        <a:solidFill>
          <a:schemeClr val="tx1"/>
        </a:solidFill>
        <a:latin typeface="Arial" charset="0"/>
        <a:ea typeface="+mn-ea"/>
        <a:cs typeface="Arial" charset="0"/>
      </a:defRPr>
    </a:lvl5pPr>
    <a:lvl6pPr marL="2286000" algn="l" defTabSz="914400" rtl="0" eaLnBrk="1" latinLnBrk="0" hangingPunct="1">
      <a:defRPr sz="8200" kern="1200">
        <a:solidFill>
          <a:schemeClr val="tx1"/>
        </a:solidFill>
        <a:latin typeface="Arial" charset="0"/>
        <a:ea typeface="+mn-ea"/>
        <a:cs typeface="Arial" charset="0"/>
      </a:defRPr>
    </a:lvl6pPr>
    <a:lvl7pPr marL="2743200" algn="l" defTabSz="914400" rtl="0" eaLnBrk="1" latinLnBrk="0" hangingPunct="1">
      <a:defRPr sz="8200" kern="1200">
        <a:solidFill>
          <a:schemeClr val="tx1"/>
        </a:solidFill>
        <a:latin typeface="Arial" charset="0"/>
        <a:ea typeface="+mn-ea"/>
        <a:cs typeface="Arial" charset="0"/>
      </a:defRPr>
    </a:lvl7pPr>
    <a:lvl8pPr marL="3200400" algn="l" defTabSz="914400" rtl="0" eaLnBrk="1" latinLnBrk="0" hangingPunct="1">
      <a:defRPr sz="8200" kern="1200">
        <a:solidFill>
          <a:schemeClr val="tx1"/>
        </a:solidFill>
        <a:latin typeface="Arial" charset="0"/>
        <a:ea typeface="+mn-ea"/>
        <a:cs typeface="Arial" charset="0"/>
      </a:defRPr>
    </a:lvl8pPr>
    <a:lvl9pPr marL="3657600" algn="l" defTabSz="914400" rtl="0" eaLnBrk="1" latinLnBrk="0" hangingPunct="1">
      <a:defRPr sz="82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20" d="100"/>
          <a:sy n="20" d="100"/>
        </p:scale>
        <p:origin x="-1926" y="2124"/>
      </p:cViewPr>
      <p:guideLst>
        <p:guide orient="horz" pos="13483"/>
        <p:guide pos="953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1.xml"/><Relationship Id="rId7" Type="http://schemas.openxmlformats.org/officeDocument/2006/relationships/tableStyles" Target="tableStyle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392"/>
            <a:ext cx="25737979" cy="91760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9823DA36-C436-4CDC-87CC-347BDFEF4B4B}"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BE45134-F798-463C-809D-646A6ED7AB7B}"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34D1DE5F-E009-4474-846D-9DAEEF9A6440}"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535ADEA-5576-480F-A577-30BA655F76A4}"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29"/>
            <a:ext cx="6812994" cy="365259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3999" y="1714329"/>
            <a:ext cx="19934317"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702223A4-DED9-4CEC-A5A5-9242E04FF306}"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302C2B8-BAE5-45FA-A19B-804EB7721B1B}"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771EF30F-D6F2-4503-8790-69D8800023F6}"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1A235C7B-214B-4DF7-B8EC-7C506FA1E87B}"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09" y="27508444"/>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09" y="18144082"/>
            <a:ext cx="25737979" cy="9364362"/>
          </a:xfr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DB95F9F-53DF-47B0-A235-5FF49CD51773}"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6C155CA-8219-466C-BEA2-5634421000E2}"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3999"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92320"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390CBF65-1A27-478D-AC5C-49474B19780B}" type="datetimeFigureOut">
              <a:rPr lang="fr-FR"/>
              <a:pPr>
                <a:defRPr/>
              </a:pPr>
              <a:t>27/02/2015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60B199F8-0439-4471-A5B5-51FC3677B26F}"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582375"/>
            <a:ext cx="13378914"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3999" y="13575852"/>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08" y="9582375"/>
            <a:ext cx="13384170"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08" y="13575852"/>
            <a:ext cx="13384170"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98AE6B79-427C-443A-AEB2-3D060BDED727}" type="datetimeFigureOut">
              <a:rPr lang="fr-FR"/>
              <a:pPr>
                <a:defRPr/>
              </a:pPr>
              <a:t>27/02/2015</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A8A1B1DA-F43F-4092-9DF5-D631E0A3E09D}"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AEA52035-754A-403D-A21C-77A26AD54B72}" type="datetimeFigureOut">
              <a:rPr lang="fr-FR"/>
              <a:pPr>
                <a:defRPr/>
              </a:pPr>
              <a:t>27/02/2015</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79B46A31-D8B7-4E91-8017-3E931573DDA6}"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2D631E5-63CD-40AE-8609-6B1BA3472B6D}" type="datetimeFigureOut">
              <a:rPr lang="fr-FR"/>
              <a:pPr>
                <a:defRPr/>
              </a:pPr>
              <a:t>27/02/2015</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7CD5A8D9-6B43-4354-A591-16B10DAB7250}"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0" y="1704413"/>
            <a:ext cx="9961903"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29" y="1704417"/>
            <a:ext cx="16927347" cy="36535890"/>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0" y="8958084"/>
            <a:ext cx="9961903" cy="2928222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93D0466B-0FFE-4E79-A120-E31532852DD7}" type="datetimeFigureOut">
              <a:rPr lang="fr-FR"/>
              <a:pPr>
                <a:defRPr/>
              </a:pPr>
              <a:t>27/02/2015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D6463EDB-CF42-4BA8-87CA-E42B4EE21646}"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68"/>
            <a:ext cx="18167985" cy="3537652"/>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21"/>
            <a:ext cx="18167985" cy="25685115"/>
          </a:xfrm>
        </p:spPr>
        <p:txBody>
          <a:bodyPr rtlCol="0">
            <a:normAutofit/>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pPr lvl="0"/>
            <a:r>
              <a:rPr lang="fr-FR" noProof="0" smtClean="0"/>
              <a:t>Cliquez sur l'icône pour ajouter une image</a:t>
            </a:r>
            <a:endParaRPr lang="fr-FR" noProof="0"/>
          </a:p>
        </p:txBody>
      </p:sp>
      <p:sp>
        <p:nvSpPr>
          <p:cNvPr id="4" name="Espace réservé du texte 3"/>
          <p:cNvSpPr>
            <a:spLocks noGrp="1"/>
          </p:cNvSpPr>
          <p:nvPr>
            <p:ph type="body" sz="half" idx="2"/>
          </p:nvPr>
        </p:nvSpPr>
        <p:spPr>
          <a:xfrm>
            <a:off x="5935087" y="33503620"/>
            <a:ext cx="18167985" cy="502405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5BE7060B-82E9-4FF3-B43D-67AD283CC846}" type="datetimeFigureOut">
              <a:rPr lang="fr-FR"/>
              <a:pPr>
                <a:defRPr/>
              </a:pPr>
              <a:t>27/02/2015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E5B1C068-3D40-4F4E-B335-5702C8EDCA5A}"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1514475" y="1714500"/>
            <a:ext cx="27251025" cy="7134225"/>
          </a:xfrm>
          <a:prstGeom prst="rect">
            <a:avLst/>
          </a:prstGeom>
          <a:noFill/>
          <a:ln w="9525">
            <a:noFill/>
            <a:miter lim="800000"/>
            <a:headEnd/>
            <a:tailEnd/>
          </a:ln>
        </p:spPr>
        <p:txBody>
          <a:bodyPr vert="horz" wrap="square" lIns="417643" tIns="208822" rIns="417643" bIns="208822"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1514475" y="9988550"/>
            <a:ext cx="27251025" cy="28251150"/>
          </a:xfrm>
          <a:prstGeom prst="rect">
            <a:avLst/>
          </a:prstGeom>
          <a:noFill/>
          <a:ln w="9525">
            <a:noFill/>
            <a:miter lim="800000"/>
            <a:headEnd/>
            <a:tailEnd/>
          </a:ln>
        </p:spPr>
        <p:txBody>
          <a:bodyPr vert="horz" wrap="square" lIns="417643" tIns="208822" rIns="417643" bIns="208822"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1514475" y="39676388"/>
            <a:ext cx="7064375" cy="2279650"/>
          </a:xfrm>
          <a:prstGeom prst="rect">
            <a:avLst/>
          </a:prstGeom>
        </p:spPr>
        <p:txBody>
          <a:bodyPr vert="horz" lIns="417643" tIns="208822" rIns="417643" bIns="208822" rtlCol="0" anchor="ctr"/>
          <a:lstStyle>
            <a:lvl1pPr algn="l" defTabSz="4176431" fontAlgn="auto">
              <a:spcBef>
                <a:spcPts val="0"/>
              </a:spcBef>
              <a:spcAft>
                <a:spcPts val="0"/>
              </a:spcAft>
              <a:defRPr sz="5500">
                <a:solidFill>
                  <a:schemeClr val="tx1">
                    <a:tint val="75000"/>
                  </a:schemeClr>
                </a:solidFill>
                <a:latin typeface="+mn-lt"/>
                <a:cs typeface="+mn-cs"/>
              </a:defRPr>
            </a:lvl1pPr>
          </a:lstStyle>
          <a:p>
            <a:pPr>
              <a:defRPr/>
            </a:pPr>
            <a:fld id="{97DB8504-8BA3-4224-925F-B0142F829EC5}" type="datetimeFigureOut">
              <a:rPr lang="fr-FR"/>
              <a:pPr>
                <a:defRPr/>
              </a:pPr>
              <a:t>27/02/2015</a:t>
            </a:fld>
            <a:endParaRPr lang="fr-FR"/>
          </a:p>
        </p:txBody>
      </p:sp>
      <p:sp>
        <p:nvSpPr>
          <p:cNvPr id="5" name="Espace réservé du pied de page 4"/>
          <p:cNvSpPr>
            <a:spLocks noGrp="1"/>
          </p:cNvSpPr>
          <p:nvPr>
            <p:ph type="ftr" sz="quarter" idx="3"/>
          </p:nvPr>
        </p:nvSpPr>
        <p:spPr>
          <a:xfrm>
            <a:off x="10345738" y="39676388"/>
            <a:ext cx="9588500" cy="2279650"/>
          </a:xfrm>
          <a:prstGeom prst="rect">
            <a:avLst/>
          </a:prstGeom>
        </p:spPr>
        <p:txBody>
          <a:bodyPr vert="horz" lIns="417643" tIns="208822" rIns="417643" bIns="208822" rtlCol="0" anchor="ctr"/>
          <a:lstStyle>
            <a:lvl1pPr algn="ctr" defTabSz="4176431" fontAlgn="auto">
              <a:spcBef>
                <a:spcPts val="0"/>
              </a:spcBef>
              <a:spcAft>
                <a:spcPts val="0"/>
              </a:spcAft>
              <a:defRPr sz="55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21701125" y="39676388"/>
            <a:ext cx="7064375" cy="2279650"/>
          </a:xfrm>
          <a:prstGeom prst="rect">
            <a:avLst/>
          </a:prstGeom>
        </p:spPr>
        <p:txBody>
          <a:bodyPr vert="horz" lIns="417643" tIns="208822" rIns="417643" bIns="208822" rtlCol="0" anchor="ctr"/>
          <a:lstStyle>
            <a:lvl1pPr algn="r" defTabSz="4176431" fontAlgn="auto">
              <a:spcBef>
                <a:spcPts val="0"/>
              </a:spcBef>
              <a:spcAft>
                <a:spcPts val="0"/>
              </a:spcAft>
              <a:defRPr sz="5500">
                <a:solidFill>
                  <a:schemeClr val="tx1">
                    <a:tint val="75000"/>
                  </a:schemeClr>
                </a:solidFill>
                <a:latin typeface="+mn-lt"/>
                <a:cs typeface="+mn-cs"/>
              </a:defRPr>
            </a:lvl1pPr>
          </a:lstStyle>
          <a:p>
            <a:pPr>
              <a:defRPr/>
            </a:pPr>
            <a:fld id="{ACBF0457-9F02-41B3-BCC9-79EFB80CB06C}"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5125" rtl="0" eaLnBrk="0" fontAlgn="base" hangingPunct="0">
        <a:spcBef>
          <a:spcPct val="0"/>
        </a:spcBef>
        <a:spcAft>
          <a:spcPct val="0"/>
        </a:spcAft>
        <a:defRPr sz="20100" kern="1200">
          <a:solidFill>
            <a:schemeClr val="tx1"/>
          </a:solidFill>
          <a:latin typeface="+mj-lt"/>
          <a:ea typeface="+mj-ea"/>
          <a:cs typeface="+mj-cs"/>
        </a:defRPr>
      </a:lvl1pPr>
      <a:lvl2pPr algn="ctr" defTabSz="4175125" rtl="0" eaLnBrk="0" fontAlgn="base" hangingPunct="0">
        <a:spcBef>
          <a:spcPct val="0"/>
        </a:spcBef>
        <a:spcAft>
          <a:spcPct val="0"/>
        </a:spcAft>
        <a:defRPr sz="20100">
          <a:solidFill>
            <a:schemeClr val="tx1"/>
          </a:solidFill>
          <a:latin typeface="Calibri" pitchFamily="34" charset="0"/>
        </a:defRPr>
      </a:lvl2pPr>
      <a:lvl3pPr algn="ctr" defTabSz="4175125" rtl="0" eaLnBrk="0" fontAlgn="base" hangingPunct="0">
        <a:spcBef>
          <a:spcPct val="0"/>
        </a:spcBef>
        <a:spcAft>
          <a:spcPct val="0"/>
        </a:spcAft>
        <a:defRPr sz="20100">
          <a:solidFill>
            <a:schemeClr val="tx1"/>
          </a:solidFill>
          <a:latin typeface="Calibri" pitchFamily="34" charset="0"/>
        </a:defRPr>
      </a:lvl3pPr>
      <a:lvl4pPr algn="ctr" defTabSz="4175125" rtl="0" eaLnBrk="0" fontAlgn="base" hangingPunct="0">
        <a:spcBef>
          <a:spcPct val="0"/>
        </a:spcBef>
        <a:spcAft>
          <a:spcPct val="0"/>
        </a:spcAft>
        <a:defRPr sz="20100">
          <a:solidFill>
            <a:schemeClr val="tx1"/>
          </a:solidFill>
          <a:latin typeface="Calibri" pitchFamily="34" charset="0"/>
        </a:defRPr>
      </a:lvl4pPr>
      <a:lvl5pPr algn="ctr" defTabSz="4175125" rtl="0" eaLnBrk="0" fontAlgn="base" hangingPunct="0">
        <a:spcBef>
          <a:spcPct val="0"/>
        </a:spcBef>
        <a:spcAft>
          <a:spcPct val="0"/>
        </a:spcAft>
        <a:defRPr sz="20100">
          <a:solidFill>
            <a:schemeClr val="tx1"/>
          </a:solidFill>
          <a:latin typeface="Calibri" pitchFamily="34" charset="0"/>
        </a:defRPr>
      </a:lvl5pPr>
      <a:lvl6pPr marL="457200" algn="ctr" defTabSz="4175125" rtl="0" fontAlgn="base">
        <a:spcBef>
          <a:spcPct val="0"/>
        </a:spcBef>
        <a:spcAft>
          <a:spcPct val="0"/>
        </a:spcAft>
        <a:defRPr sz="20100">
          <a:solidFill>
            <a:schemeClr val="tx1"/>
          </a:solidFill>
          <a:latin typeface="Calibri" pitchFamily="34" charset="0"/>
        </a:defRPr>
      </a:lvl6pPr>
      <a:lvl7pPr marL="914400" algn="ctr" defTabSz="4175125" rtl="0" fontAlgn="base">
        <a:spcBef>
          <a:spcPct val="0"/>
        </a:spcBef>
        <a:spcAft>
          <a:spcPct val="0"/>
        </a:spcAft>
        <a:defRPr sz="20100">
          <a:solidFill>
            <a:schemeClr val="tx1"/>
          </a:solidFill>
          <a:latin typeface="Calibri" pitchFamily="34" charset="0"/>
        </a:defRPr>
      </a:lvl7pPr>
      <a:lvl8pPr marL="1371600" algn="ctr" defTabSz="4175125" rtl="0" fontAlgn="base">
        <a:spcBef>
          <a:spcPct val="0"/>
        </a:spcBef>
        <a:spcAft>
          <a:spcPct val="0"/>
        </a:spcAft>
        <a:defRPr sz="20100">
          <a:solidFill>
            <a:schemeClr val="tx1"/>
          </a:solidFill>
          <a:latin typeface="Calibri" pitchFamily="34" charset="0"/>
        </a:defRPr>
      </a:lvl8pPr>
      <a:lvl9pPr marL="1828800" algn="ctr" defTabSz="4175125" rtl="0" fontAlgn="base">
        <a:spcBef>
          <a:spcPct val="0"/>
        </a:spcBef>
        <a:spcAft>
          <a:spcPct val="0"/>
        </a:spcAft>
        <a:defRPr sz="20100">
          <a:solidFill>
            <a:schemeClr val="tx1"/>
          </a:solidFill>
          <a:latin typeface="Calibri" pitchFamily="34" charset="0"/>
        </a:defRPr>
      </a:lvl9pPr>
    </p:titleStyle>
    <p:bodyStyle>
      <a:lvl1pPr marL="1565275" indent="-1565275" algn="l" defTabSz="4175125" rtl="0" eaLnBrk="0" fontAlgn="base" hangingPunct="0">
        <a:spcBef>
          <a:spcPct val="20000"/>
        </a:spcBef>
        <a:spcAft>
          <a:spcPct val="0"/>
        </a:spcAft>
        <a:buFont typeface="Arial" charset="0"/>
        <a:buChar char="•"/>
        <a:defRPr sz="14600" kern="1200">
          <a:solidFill>
            <a:schemeClr val="tx1"/>
          </a:solidFill>
          <a:latin typeface="+mn-lt"/>
          <a:ea typeface="+mn-ea"/>
          <a:cs typeface="+mn-cs"/>
        </a:defRPr>
      </a:lvl1pPr>
      <a:lvl2pPr marL="3392488" indent="-1304925" algn="l" defTabSz="4175125" rtl="0" eaLnBrk="0" fontAlgn="base" hangingPunct="0">
        <a:spcBef>
          <a:spcPct val="20000"/>
        </a:spcBef>
        <a:spcAft>
          <a:spcPct val="0"/>
        </a:spcAft>
        <a:buFont typeface="Arial" charset="0"/>
        <a:buChar char="–"/>
        <a:defRPr sz="12800" kern="1200">
          <a:solidFill>
            <a:schemeClr val="tx1"/>
          </a:solidFill>
          <a:latin typeface="+mn-lt"/>
          <a:ea typeface="+mn-ea"/>
          <a:cs typeface="+mn-cs"/>
        </a:defRPr>
      </a:lvl2pPr>
      <a:lvl3pPr marL="5219700" indent="-1042988" algn="l" defTabSz="4175125" rtl="0" eaLnBrk="0" fontAlgn="base" hangingPunct="0">
        <a:spcBef>
          <a:spcPct val="20000"/>
        </a:spcBef>
        <a:spcAft>
          <a:spcPct val="0"/>
        </a:spcAft>
        <a:buFont typeface="Arial" charset="0"/>
        <a:buChar char="•"/>
        <a:defRPr sz="11000" kern="1200">
          <a:solidFill>
            <a:schemeClr val="tx1"/>
          </a:solidFill>
          <a:latin typeface="+mn-lt"/>
          <a:ea typeface="+mn-ea"/>
          <a:cs typeface="+mn-cs"/>
        </a:defRPr>
      </a:lvl3pPr>
      <a:lvl4pPr marL="7307263" indent="-1042988" algn="l" defTabSz="4175125" rtl="0" eaLnBrk="0" fontAlgn="base" hangingPunct="0">
        <a:spcBef>
          <a:spcPct val="20000"/>
        </a:spcBef>
        <a:spcAft>
          <a:spcPct val="0"/>
        </a:spcAft>
        <a:buFont typeface="Arial" charset="0"/>
        <a:buChar char="–"/>
        <a:defRPr sz="9100" kern="1200">
          <a:solidFill>
            <a:schemeClr val="tx1"/>
          </a:solidFill>
          <a:latin typeface="+mn-lt"/>
          <a:ea typeface="+mn-ea"/>
          <a:cs typeface="+mn-cs"/>
        </a:defRPr>
      </a:lvl4pPr>
      <a:lvl5pPr marL="9396413" indent="-1042988" algn="l" defTabSz="4175125" rtl="0" eaLnBrk="0" fontAlgn="base" hangingPunct="0">
        <a:spcBef>
          <a:spcPct val="20000"/>
        </a:spcBef>
        <a:spcAft>
          <a:spcPct val="0"/>
        </a:spcAft>
        <a:buFont typeface="Arial"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30" descr="C:\Users\Tom\AppData\Local\Microsoft\Windows\Temporary Internet Files\Content.IE5\54P6HUVA\MPj04384670000[1].jpg"/>
          <p:cNvPicPr>
            <a:picLocks noChangeAspect="1" noChangeArrowheads="1"/>
          </p:cNvPicPr>
          <p:nvPr/>
        </p:nvPicPr>
        <p:blipFill>
          <a:blip r:embed="rId2" cstate="print"/>
          <a:srcRect/>
          <a:stretch>
            <a:fillRect/>
          </a:stretch>
        </p:blipFill>
        <p:spPr bwMode="auto">
          <a:xfrm>
            <a:off x="0" y="0"/>
            <a:ext cx="30279975" cy="42808525"/>
          </a:xfrm>
          <a:prstGeom prst="rect">
            <a:avLst/>
          </a:prstGeom>
          <a:noFill/>
          <a:ln w="9525">
            <a:noFill/>
            <a:miter lim="800000"/>
            <a:headEnd/>
            <a:tailEnd/>
          </a:ln>
        </p:spPr>
      </p:pic>
      <p:sp>
        <p:nvSpPr>
          <p:cNvPr id="23" name="Ellipse 22"/>
          <p:cNvSpPr/>
          <p:nvPr/>
        </p:nvSpPr>
        <p:spPr>
          <a:xfrm>
            <a:off x="7977188" y="5562600"/>
            <a:ext cx="21636037" cy="1137761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defTabSz="4176431" fontAlgn="auto">
              <a:spcBef>
                <a:spcPts val="0"/>
              </a:spcBef>
              <a:spcAft>
                <a:spcPts val="0"/>
              </a:spcAft>
              <a:defRPr/>
            </a:pPr>
            <a:endParaRPr lang="fr-FR"/>
          </a:p>
        </p:txBody>
      </p:sp>
      <p:sp>
        <p:nvSpPr>
          <p:cNvPr id="2052" name="Titre 1"/>
          <p:cNvSpPr>
            <a:spLocks noGrp="1"/>
          </p:cNvSpPr>
          <p:nvPr>
            <p:ph type="ctrTitle"/>
          </p:nvPr>
        </p:nvSpPr>
        <p:spPr>
          <a:xfrm>
            <a:off x="2209800" y="0"/>
            <a:ext cx="25736550" cy="4643438"/>
          </a:xfrm>
        </p:spPr>
        <p:txBody>
          <a:bodyPr/>
          <a:lstStyle/>
          <a:p>
            <a:pPr rtl="1" eaLnBrk="1" hangingPunct="1"/>
            <a:r>
              <a:rPr lang="fr-FR" sz="3100" i="1" smtClean="0"/>
              <a:t/>
            </a:r>
            <a:br>
              <a:rPr lang="fr-FR" sz="3100" i="1" smtClean="0"/>
            </a:br>
            <a:r>
              <a:rPr lang="fr-FR" sz="7200" b="1" smtClean="0"/>
              <a:t> </a:t>
            </a:r>
            <a:r>
              <a:rPr lang="ar-SA" sz="7200" b="1" smtClean="0"/>
              <a:t>دراسة نوعية المياه الصالحة للشرب ( دائرة ورقلة ) ولاية ورقلة</a:t>
            </a:r>
            <a:r>
              <a:rPr lang="ar-DZ" sz="7200" b="1" smtClean="0"/>
              <a:t/>
            </a:r>
            <a:br>
              <a:rPr lang="ar-DZ" sz="7200" b="1" smtClean="0"/>
            </a:br>
            <a:r>
              <a:rPr lang="ar-DZ" sz="4400" b="1" u="sng" smtClean="0"/>
              <a:t>سفيان خليف و سلفاوي زين الدين</a:t>
            </a:r>
            <a:r>
              <a:rPr lang="ar-DZ" sz="4400" b="1" smtClean="0"/>
              <a:t>, الاستاذة: أ.بلمعبدي</a:t>
            </a:r>
            <a:r>
              <a:rPr lang="ar-SA" sz="4400" b="1" smtClean="0"/>
              <a:t> </a:t>
            </a:r>
            <a:r>
              <a:rPr lang="ar-DZ" sz="4400" b="1" smtClean="0"/>
              <a:t/>
            </a:r>
            <a:br>
              <a:rPr lang="ar-DZ" sz="4400" b="1" smtClean="0"/>
            </a:br>
            <a:r>
              <a:rPr lang="ar-DZ" sz="4400" b="1" smtClean="0"/>
              <a:t>جامعة قاصدي مرباح, ورقلة</a:t>
            </a:r>
            <a:br>
              <a:rPr lang="ar-DZ" sz="4400" b="1" smtClean="0"/>
            </a:br>
            <a:r>
              <a:rPr lang="ar-DZ" sz="4400" b="1" smtClean="0"/>
              <a:t>كلية العلوم التطبيقة</a:t>
            </a:r>
            <a:endParaRPr lang="fr-FR" sz="4400" smtClean="0"/>
          </a:p>
        </p:txBody>
      </p:sp>
      <p:pic>
        <p:nvPicPr>
          <p:cNvPr id="5" name="Image 4"/>
          <p:cNvPicPr/>
          <p:nvPr/>
        </p:nvPicPr>
        <p:blipFill>
          <a:blip r:embed="rId3" cstate="print"/>
          <a:srcRect/>
          <a:stretch>
            <a:fillRect/>
          </a:stretch>
        </p:blipFill>
        <p:spPr bwMode="auto">
          <a:xfrm>
            <a:off x="14211300" y="40647938"/>
            <a:ext cx="2160588" cy="2160587"/>
          </a:xfrm>
          <a:prstGeom prst="rect">
            <a:avLst/>
          </a:prstGeom>
          <a:ln>
            <a:noFill/>
          </a:ln>
          <a:effectLst>
            <a:outerShdw blurRad="292100" dist="139700" dir="2700000" algn="tl" rotWithShape="0">
              <a:srgbClr val="333333">
                <a:alpha val="65000"/>
              </a:srgbClr>
            </a:outerShdw>
          </a:effectLst>
        </p:spPr>
      </p:pic>
      <p:sp>
        <p:nvSpPr>
          <p:cNvPr id="1025" name="Rectangle 1"/>
          <p:cNvSpPr>
            <a:spLocks noChangeArrowheads="1"/>
          </p:cNvSpPr>
          <p:nvPr/>
        </p:nvSpPr>
        <p:spPr bwMode="auto">
          <a:xfrm>
            <a:off x="10531475" y="7002463"/>
            <a:ext cx="16273463" cy="8848725"/>
          </a:xfrm>
          <a:prstGeom prst="rect">
            <a:avLst/>
          </a:prstGeom>
          <a:noFill/>
          <a:ln>
            <a:noFill/>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pPr algn="r" rtl="1">
              <a:defRPr/>
            </a:pPr>
            <a:r>
              <a:rPr lang="ar-SA" sz="5400" b="1" u="sng" dirty="0">
                <a:latin typeface="Arial" pitchFamily="34" charset="0"/>
              </a:rPr>
              <a:t>ملخص</a:t>
            </a:r>
            <a:endParaRPr lang="fr-FR" sz="5400" b="1" u="sng" dirty="0">
              <a:latin typeface="Arial" pitchFamily="34" charset="0"/>
              <a:cs typeface="Arial" pitchFamily="34" charset="0"/>
            </a:endParaRPr>
          </a:p>
          <a:p>
            <a:pPr indent="1512888" algn="just" rtl="1">
              <a:lnSpc>
                <a:spcPct val="150000"/>
              </a:lnSpc>
              <a:defRPr/>
            </a:pPr>
            <a:r>
              <a:rPr lang="ar-DZ" sz="4600" dirty="0">
                <a:latin typeface="Arial" pitchFamily="34" charset="0"/>
              </a:rPr>
              <a:t>في إطار دراسة نوعية </a:t>
            </a:r>
            <a:r>
              <a:rPr lang="ar-SA" sz="4600" dirty="0" err="1">
                <a:latin typeface="Arial" pitchFamily="34" charset="0"/>
              </a:rPr>
              <a:t>ال</a:t>
            </a:r>
            <a:r>
              <a:rPr lang="ar-DZ" sz="4600" dirty="0">
                <a:latin typeface="Arial" pitchFamily="34" charset="0"/>
              </a:rPr>
              <a:t>مياه المستغلة كمياه صالحة </a:t>
            </a:r>
            <a:r>
              <a:rPr lang="ar-DZ" sz="4600" dirty="0" err="1">
                <a:latin typeface="Arial" pitchFamily="34" charset="0"/>
              </a:rPr>
              <a:t>ل</a:t>
            </a:r>
            <a:r>
              <a:rPr lang="ar-SA" sz="4600" dirty="0">
                <a:latin typeface="Arial" pitchFamily="34" charset="0"/>
              </a:rPr>
              <a:t>ل</a:t>
            </a:r>
            <a:r>
              <a:rPr lang="ar-DZ" sz="4600" dirty="0">
                <a:latin typeface="Arial" pitchFamily="34" charset="0"/>
              </a:rPr>
              <a:t>شرب في منطقة </a:t>
            </a:r>
            <a:r>
              <a:rPr lang="ar-SA" sz="4600" dirty="0" err="1">
                <a:latin typeface="Arial" pitchFamily="34" charset="0"/>
              </a:rPr>
              <a:t>ورقلة</a:t>
            </a:r>
            <a:r>
              <a:rPr lang="ar-DZ" sz="4600" dirty="0">
                <a:latin typeface="Arial" pitchFamily="34" charset="0"/>
              </a:rPr>
              <a:t> (دائرة </a:t>
            </a:r>
            <a:r>
              <a:rPr lang="ar-SA" sz="4600" dirty="0" err="1">
                <a:latin typeface="Arial" pitchFamily="34" charset="0"/>
              </a:rPr>
              <a:t>ورقلة</a:t>
            </a:r>
            <a:r>
              <a:rPr lang="ar-DZ" sz="4600" dirty="0">
                <a:latin typeface="Arial" pitchFamily="34" charset="0"/>
              </a:rPr>
              <a:t>) سنقوم أولا بمعرفة مختلف </a:t>
            </a:r>
            <a:r>
              <a:rPr lang="ar-SA" sz="4600" dirty="0" err="1">
                <a:latin typeface="Arial" pitchFamily="34" charset="0"/>
              </a:rPr>
              <a:t>ال</a:t>
            </a:r>
            <a:r>
              <a:rPr lang="ar-DZ" sz="4600" dirty="0">
                <a:latin typeface="Arial" pitchFamily="34" charset="0"/>
              </a:rPr>
              <a:t>طبقات المائية المستغلة في منطقة الدراسة وبعدها نقوم بأخذ عينات من مختلف الطبقات المائية المستغلة وإجراء مجموعة من </a:t>
            </a:r>
            <a:r>
              <a:rPr lang="ar-SA" sz="4600" dirty="0" err="1">
                <a:latin typeface="Arial" pitchFamily="34" charset="0"/>
              </a:rPr>
              <a:t>ال</a:t>
            </a:r>
            <a:r>
              <a:rPr lang="ar-DZ" sz="4600" dirty="0" err="1">
                <a:latin typeface="Arial" pitchFamily="34" charset="0"/>
              </a:rPr>
              <a:t>تح</a:t>
            </a:r>
            <a:r>
              <a:rPr lang="ar-SA" sz="4600" dirty="0">
                <a:latin typeface="Arial" pitchFamily="34" charset="0"/>
              </a:rPr>
              <a:t>ا</a:t>
            </a:r>
            <a:r>
              <a:rPr lang="ar-DZ" sz="4600" dirty="0">
                <a:latin typeface="Arial" pitchFamily="34" charset="0"/>
              </a:rPr>
              <a:t>ليل لتحديد مكونات مياه الآبار(</a:t>
            </a:r>
            <a:r>
              <a:rPr lang="ar-DZ" sz="4600" dirty="0" err="1">
                <a:latin typeface="Arial" pitchFamily="34" charset="0"/>
              </a:rPr>
              <a:t>الناقلية</a:t>
            </a:r>
            <a:r>
              <a:rPr lang="ar-DZ" sz="4600" dirty="0">
                <a:latin typeface="Arial" pitchFamily="34" charset="0"/>
              </a:rPr>
              <a:t> الكهربائية , </a:t>
            </a:r>
            <a:r>
              <a:rPr lang="ar-DZ" sz="4600" dirty="0" err="1">
                <a:latin typeface="Arial" pitchFamily="34" charset="0"/>
              </a:rPr>
              <a:t>العكا</a:t>
            </a:r>
            <a:r>
              <a:rPr lang="ar-SA" sz="4600" dirty="0">
                <a:latin typeface="Arial" pitchFamily="34" charset="0"/>
              </a:rPr>
              <a:t>ر</a:t>
            </a:r>
            <a:r>
              <a:rPr lang="ar-DZ" sz="4600" dirty="0">
                <a:latin typeface="Arial" pitchFamily="34" charset="0"/>
              </a:rPr>
              <a:t>ة , الأملاح , البقايا الجافة , </a:t>
            </a:r>
            <a:r>
              <a:rPr lang="ar-DZ" sz="4600" dirty="0" err="1">
                <a:latin typeface="Arial" pitchFamily="34" charset="0"/>
              </a:rPr>
              <a:t>العسرة, ..</a:t>
            </a:r>
            <a:r>
              <a:rPr lang="ar-SA" sz="4600" dirty="0" err="1">
                <a:latin typeface="Arial" pitchFamily="34" charset="0"/>
              </a:rPr>
              <a:t>..</a:t>
            </a:r>
            <a:r>
              <a:rPr lang="ar-DZ" sz="4600" dirty="0">
                <a:latin typeface="Arial" pitchFamily="34" charset="0"/>
              </a:rPr>
              <a:t>), ومن ثم إدخال النتائج المتحصل عليها وتفسيرها بواسطة برامج تحديد </a:t>
            </a:r>
            <a:r>
              <a:rPr lang="ar-DZ" sz="4600" dirty="0" err="1">
                <a:latin typeface="Arial" pitchFamily="34" charset="0"/>
              </a:rPr>
              <a:t>النوعية (</a:t>
            </a:r>
            <a:r>
              <a:rPr lang="fr-FR" sz="4600" dirty="0">
                <a:latin typeface="Arial" pitchFamily="34" charset="0"/>
                <a:cs typeface="Arial" pitchFamily="34" charset="0"/>
              </a:rPr>
              <a:t>Diagrammes</a:t>
            </a:r>
            <a:r>
              <a:rPr lang="ar-DZ" sz="4600" dirty="0">
                <a:latin typeface="Arial" pitchFamily="34" charset="0"/>
              </a:rPr>
              <a:t>) لتحديد نوعيتها ومعرفة مد</a:t>
            </a:r>
            <a:r>
              <a:rPr lang="ar-SA" sz="4600" dirty="0">
                <a:latin typeface="Arial" pitchFamily="34" charset="0"/>
              </a:rPr>
              <a:t>ى </a:t>
            </a:r>
            <a:r>
              <a:rPr lang="ar-DZ" sz="4600" dirty="0">
                <a:latin typeface="Arial" pitchFamily="34" charset="0"/>
              </a:rPr>
              <a:t>صلاحيته</a:t>
            </a:r>
            <a:r>
              <a:rPr lang="ar-SA" sz="4600" dirty="0">
                <a:latin typeface="Arial" pitchFamily="34" charset="0"/>
              </a:rPr>
              <a:t>ا</a:t>
            </a:r>
            <a:r>
              <a:rPr lang="ar-DZ" sz="4600" dirty="0">
                <a:latin typeface="Arial" pitchFamily="34" charset="0"/>
              </a:rPr>
              <a:t> كمياه </a:t>
            </a:r>
            <a:r>
              <a:rPr lang="ar-SA" sz="4600" dirty="0" err="1">
                <a:latin typeface="Arial" pitchFamily="34" charset="0"/>
              </a:rPr>
              <a:t>لل</a:t>
            </a:r>
            <a:r>
              <a:rPr lang="ar-DZ" sz="4600" dirty="0">
                <a:latin typeface="Arial" pitchFamily="34" charset="0"/>
              </a:rPr>
              <a:t>شرب مع وضع بعض الحلول في حالة وجود مشاكل في هذه النوعية</a:t>
            </a:r>
            <a:endParaRPr lang="fr-FR" sz="4600" dirty="0">
              <a:latin typeface="Arial" pitchFamily="34" charset="0"/>
              <a:cs typeface="Arial" pitchFamily="34" charset="0"/>
            </a:endParaRPr>
          </a:p>
          <a:p>
            <a:pPr rtl="1">
              <a:defRPr/>
            </a:pPr>
            <a:r>
              <a:rPr lang="en-US" sz="3200" dirty="0"/>
              <a:t> </a:t>
            </a:r>
            <a:endParaRPr lang="fr-FR" sz="3200" dirty="0"/>
          </a:p>
        </p:txBody>
      </p:sp>
      <p:sp>
        <p:nvSpPr>
          <p:cNvPr id="2055" name="ZoneTexte 23"/>
          <p:cNvSpPr txBox="1">
            <a:spLocks noChangeArrowheads="1"/>
          </p:cNvSpPr>
          <p:nvPr/>
        </p:nvSpPr>
        <p:spPr bwMode="auto">
          <a:xfrm>
            <a:off x="2106613" y="10602913"/>
            <a:ext cx="5929312" cy="1323975"/>
          </a:xfrm>
          <a:prstGeom prst="rect">
            <a:avLst/>
          </a:prstGeom>
          <a:noFill/>
          <a:ln w="9525">
            <a:noFill/>
            <a:miter lim="800000"/>
            <a:headEnd/>
            <a:tailEnd/>
          </a:ln>
        </p:spPr>
        <p:txBody>
          <a:bodyPr>
            <a:spAutoFit/>
          </a:bodyPr>
          <a:lstStyle/>
          <a:p>
            <a:pPr algn="ctr"/>
            <a:r>
              <a:rPr lang="ar-DZ" sz="4000" b="1">
                <a:latin typeface="Times New Roman" pitchFamily="18" charset="0"/>
                <a:cs typeface="Times New Roman" pitchFamily="18" charset="0"/>
              </a:rPr>
              <a:t>انسداد القنوات من مشاكل رداءة نوعية المياه </a:t>
            </a:r>
            <a:r>
              <a:rPr lang="fr-FR" sz="4000" b="1">
                <a:latin typeface="Times New Roman" pitchFamily="18" charset="0"/>
                <a:cs typeface="Times New Roman" pitchFamily="18" charset="0"/>
              </a:rPr>
              <a:t> </a:t>
            </a:r>
          </a:p>
        </p:txBody>
      </p:sp>
      <p:sp>
        <p:nvSpPr>
          <p:cNvPr id="2056" name="ZoneTexte 24"/>
          <p:cNvSpPr txBox="1">
            <a:spLocks noChangeArrowheads="1"/>
          </p:cNvSpPr>
          <p:nvPr/>
        </p:nvSpPr>
        <p:spPr bwMode="auto">
          <a:xfrm>
            <a:off x="2009775" y="15859125"/>
            <a:ext cx="5929313" cy="1323975"/>
          </a:xfrm>
          <a:prstGeom prst="rect">
            <a:avLst/>
          </a:prstGeom>
          <a:noFill/>
          <a:ln w="9525">
            <a:noFill/>
            <a:miter lim="800000"/>
            <a:headEnd/>
            <a:tailEnd/>
          </a:ln>
        </p:spPr>
        <p:txBody>
          <a:bodyPr>
            <a:spAutoFit/>
          </a:bodyPr>
          <a:lstStyle/>
          <a:p>
            <a:pPr algn="ctr"/>
            <a:r>
              <a:rPr lang="ar-DZ" sz="4000" b="1">
                <a:latin typeface="Times New Roman" pitchFamily="18" charset="0"/>
                <a:cs typeface="Times New Roman" pitchFamily="18" charset="0"/>
              </a:rPr>
              <a:t>تاكل القنوات من مشاكل رداءة نوعية المياه </a:t>
            </a:r>
            <a:r>
              <a:rPr lang="fr-FR" sz="4000" b="1">
                <a:latin typeface="Times New Roman" pitchFamily="18" charset="0"/>
                <a:cs typeface="Times New Roman" pitchFamily="18" charset="0"/>
              </a:rPr>
              <a:t> </a:t>
            </a:r>
          </a:p>
        </p:txBody>
      </p:sp>
      <p:sp>
        <p:nvSpPr>
          <p:cNvPr id="26" name="Rectangle à coins arrondis 25"/>
          <p:cNvSpPr/>
          <p:nvPr/>
        </p:nvSpPr>
        <p:spPr>
          <a:xfrm>
            <a:off x="2682603" y="17475172"/>
            <a:ext cx="25274808" cy="8969650"/>
          </a:xfrm>
          <a:prstGeom prst="wedgeRoundRectCallout">
            <a:avLst>
              <a:gd name="adj1" fmla="val 1777"/>
              <a:gd name="adj2" fmla="val 67502"/>
              <a:gd name="adj3" fmla="val 16667"/>
            </a:avLst>
          </a:prstGeom>
          <a:solidFill>
            <a:schemeClr val="accent3">
              <a:lumMod val="60000"/>
              <a:lumOff val="40000"/>
            </a:schemeClr>
          </a:solidFill>
          <a:effectLst>
            <a:glow rad="228600">
              <a:schemeClr val="accent3">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anchor="ctr"/>
          <a:lstStyle/>
          <a:p>
            <a:pPr algn="ctr" defTabSz="4176431" fontAlgn="auto">
              <a:spcBef>
                <a:spcPts val="0"/>
              </a:spcBef>
              <a:spcAft>
                <a:spcPts val="0"/>
              </a:spcAft>
              <a:defRPr/>
            </a:pPr>
            <a:endParaRPr lang="fr-FR"/>
          </a:p>
        </p:txBody>
      </p:sp>
      <p:sp>
        <p:nvSpPr>
          <p:cNvPr id="2062" name="ZoneTexte 27"/>
          <p:cNvSpPr txBox="1">
            <a:spLocks noChangeArrowheads="1"/>
          </p:cNvSpPr>
          <p:nvPr/>
        </p:nvSpPr>
        <p:spPr bwMode="auto">
          <a:xfrm>
            <a:off x="4338638" y="17443450"/>
            <a:ext cx="22105937" cy="8542338"/>
          </a:xfrm>
          <a:prstGeom prst="rect">
            <a:avLst/>
          </a:prstGeom>
          <a:noFill/>
          <a:ln w="9525">
            <a:noFill/>
            <a:miter lim="800000"/>
            <a:headEnd/>
            <a:tailEnd/>
          </a:ln>
        </p:spPr>
        <p:txBody>
          <a:bodyPr>
            <a:spAutoFit/>
          </a:bodyPr>
          <a:lstStyle/>
          <a:p>
            <a:pPr algn="r" rtl="1">
              <a:defRPr/>
            </a:pPr>
            <a:r>
              <a:rPr lang="ar-SA" sz="5400" b="1" u="sng" dirty="0"/>
              <a:t>مقدم</a:t>
            </a:r>
            <a:r>
              <a:rPr lang="ar-DZ" sz="5400" b="1" u="sng" dirty="0"/>
              <a:t>ــــــــــــــــــــ</a:t>
            </a:r>
            <a:r>
              <a:rPr lang="ar-SA" sz="5400" b="1" u="sng" dirty="0"/>
              <a:t>ة</a:t>
            </a:r>
            <a:endParaRPr lang="fr-FR" sz="5400" b="1" u="sng" dirty="0"/>
          </a:p>
          <a:p>
            <a:pPr indent="1260475" algn="just" rtl="1">
              <a:lnSpc>
                <a:spcPct val="150000"/>
              </a:lnSpc>
              <a:tabLst>
                <a:tab pos="1985963" algn="l"/>
              </a:tabLst>
              <a:defRPr/>
            </a:pPr>
            <a:r>
              <a:rPr lang="ar-DZ" sz="4800" dirty="0"/>
              <a:t>	</a:t>
            </a:r>
            <a:r>
              <a:rPr lang="ar-SA" sz="4800" dirty="0"/>
              <a:t>تزود ولاية </a:t>
            </a:r>
            <a:r>
              <a:rPr lang="ar-SA" sz="4800" dirty="0" err="1"/>
              <a:t>ورقلة </a:t>
            </a:r>
            <a:r>
              <a:rPr lang="ar-SA" sz="4800" dirty="0"/>
              <a:t>( دائرة ورقلة) بالمياه الصالحة للشرب عن طريق مصدر مائي أساسي وهي المياه المستغلة من الآبار الجوفية بمختلف طبقاتها أما بالنسبة للمياه السطحية فهي غير مستغلة إذا فمياه الآبار الجوفية هي المورد الوحيد المستغل في ولاية ورقلة ونظرا للأهمية القصوى للمياه في حياتنا اليومية شكل الحفاظ على </a:t>
            </a:r>
            <a:r>
              <a:rPr lang="ar-SA" sz="4800" dirty="0" err="1"/>
              <a:t>هاته</a:t>
            </a:r>
            <a:r>
              <a:rPr lang="ar-SA" sz="4800" dirty="0"/>
              <a:t> الثروة القيمة كما وكيفا تحديا كبيرا للدولة من خلال معرفة مدى صلاحية هذه المياه للاستهلاك البشري</a:t>
            </a:r>
            <a:r>
              <a:rPr lang="ar-DZ" sz="4800" dirty="0" err="1"/>
              <a:t>.</a:t>
            </a:r>
            <a:endParaRPr lang="fr-FR" sz="4800" dirty="0"/>
          </a:p>
          <a:p>
            <a:pPr indent="1260475" algn="just" rtl="1">
              <a:lnSpc>
                <a:spcPct val="150000"/>
              </a:lnSpc>
              <a:defRPr/>
            </a:pPr>
            <a:r>
              <a:rPr lang="ar-DZ" sz="4800" dirty="0"/>
              <a:t>من المعروف أن مياه </a:t>
            </a:r>
            <a:r>
              <a:rPr lang="ar-SA" sz="4800" dirty="0"/>
              <a:t>الآبار العميقة تعتبر مياها نقية وصالحة للشرب لكن ذلك لا يمنع من إجراء التحاليل </a:t>
            </a:r>
            <a:r>
              <a:rPr lang="ar-SA" sz="4800" dirty="0" err="1"/>
              <a:t>المخبرية</a:t>
            </a:r>
            <a:r>
              <a:rPr lang="ar-SA" sz="4800" dirty="0"/>
              <a:t> (الفيزيائية </a:t>
            </a:r>
            <a:r>
              <a:rPr lang="ar-SA" sz="4800" dirty="0" err="1"/>
              <a:t>والكيميائية...</a:t>
            </a:r>
            <a:r>
              <a:rPr lang="ar-SA" sz="4800" dirty="0"/>
              <a:t>) لمعرفة خصائص ونوعية المياه المستخرجة من مختلف الآبار المنتشرة في منطقة الدراسة</a:t>
            </a:r>
            <a:r>
              <a:rPr lang="ar-DZ" sz="4800" dirty="0"/>
              <a:t> و بالتالي تفادي بعض مشاكل المياه كزيادة تركيز </a:t>
            </a:r>
            <a:r>
              <a:rPr lang="ar-DZ" sz="4800" dirty="0" err="1"/>
              <a:t>الفليورور</a:t>
            </a:r>
            <a:r>
              <a:rPr lang="ar-DZ" sz="4800" dirty="0"/>
              <a:t>, العسرة, العدوانية و غيرها</a:t>
            </a:r>
            <a:r>
              <a:rPr lang="ar-SA" sz="4800" dirty="0" err="1"/>
              <a:t>.</a:t>
            </a:r>
            <a:endParaRPr lang="fr-FR" sz="4800" dirty="0"/>
          </a:p>
        </p:txBody>
      </p:sp>
      <p:sp>
        <p:nvSpPr>
          <p:cNvPr id="30" name="Flèche courbée vers la droite 29"/>
          <p:cNvSpPr/>
          <p:nvPr/>
        </p:nvSpPr>
        <p:spPr>
          <a:xfrm>
            <a:off x="1385888" y="8515350"/>
            <a:ext cx="1276350" cy="5792788"/>
          </a:xfrm>
          <a:prstGeom prst="curvedRightArrow">
            <a:avLst>
              <a:gd name="adj1" fmla="val 23121"/>
              <a:gd name="adj2" fmla="val 52213"/>
              <a:gd name="adj3" fmla="val 2168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76431" fontAlgn="auto">
              <a:spcBef>
                <a:spcPts val="0"/>
              </a:spcBef>
              <a:spcAft>
                <a:spcPts val="0"/>
              </a:spcAft>
              <a:defRPr/>
            </a:pPr>
            <a:endParaRPr lang="fr-FR">
              <a:solidFill>
                <a:schemeClr val="tx1"/>
              </a:solidFill>
            </a:endParaRPr>
          </a:p>
        </p:txBody>
      </p:sp>
      <p:sp>
        <p:nvSpPr>
          <p:cNvPr id="31" name="Rectangle à coins arrondis 30"/>
          <p:cNvSpPr/>
          <p:nvPr/>
        </p:nvSpPr>
        <p:spPr>
          <a:xfrm>
            <a:off x="10710863" y="28565475"/>
            <a:ext cx="18110200" cy="11704638"/>
          </a:xfrm>
          <a:prstGeom prst="roundRect">
            <a:avLst>
              <a:gd name="adj" fmla="val 23454"/>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76431" fontAlgn="auto">
              <a:spcBef>
                <a:spcPts val="0"/>
              </a:spcBef>
              <a:spcAft>
                <a:spcPts val="0"/>
              </a:spcAft>
              <a:defRPr/>
            </a:pPr>
            <a:endParaRPr lang="fr-FR"/>
          </a:p>
        </p:txBody>
      </p:sp>
      <p:sp>
        <p:nvSpPr>
          <p:cNvPr id="32" name="ZoneTexte 31"/>
          <p:cNvSpPr txBox="1"/>
          <p:nvPr/>
        </p:nvSpPr>
        <p:spPr>
          <a:xfrm>
            <a:off x="12331700" y="29541788"/>
            <a:ext cx="15049500" cy="10063162"/>
          </a:xfrm>
          <a:prstGeom prst="rect">
            <a:avLst/>
          </a:prstGeom>
          <a:noFill/>
        </p:spPr>
        <p:txBody>
          <a:bodyPr>
            <a:spAutoFit/>
          </a:bodyPr>
          <a:lstStyle/>
          <a:p>
            <a:pPr algn="r" defTabSz="4176431" fontAlgn="auto">
              <a:spcBef>
                <a:spcPts val="0"/>
              </a:spcBef>
              <a:spcAft>
                <a:spcPts val="0"/>
              </a:spcAft>
              <a:defRPr/>
            </a:pPr>
            <a:r>
              <a:rPr lang="ar-SA" sz="5400" b="1" u="sng" dirty="0">
                <a:latin typeface="Times New Roman" pitchFamily="18" charset="0"/>
                <a:cs typeface="Times New Roman" pitchFamily="18" charset="0"/>
              </a:rPr>
              <a:t>طريقة العمل</a:t>
            </a:r>
          </a:p>
          <a:p>
            <a:pPr indent="1512888" algn="just" defTabSz="4176431" rtl="1" fontAlgn="auto">
              <a:spcBef>
                <a:spcPts val="0"/>
              </a:spcBef>
              <a:spcAft>
                <a:spcPts val="0"/>
              </a:spcAft>
              <a:defRPr/>
            </a:pPr>
            <a:r>
              <a:rPr lang="fr-FR" sz="5400" dirty="0" err="1"/>
              <a:t>في</a:t>
            </a:r>
            <a:r>
              <a:rPr lang="fr-FR" sz="5400" dirty="0"/>
              <a:t> </a:t>
            </a:r>
            <a:r>
              <a:rPr lang="fr-FR" sz="5400" dirty="0" err="1"/>
              <a:t>هذه</a:t>
            </a:r>
            <a:r>
              <a:rPr lang="fr-FR" sz="5400" dirty="0"/>
              <a:t> </a:t>
            </a:r>
            <a:r>
              <a:rPr lang="fr-FR" sz="5400" dirty="0" err="1"/>
              <a:t>الدراسة</a:t>
            </a:r>
            <a:r>
              <a:rPr lang="fr-FR" sz="5400" dirty="0"/>
              <a:t>، </a:t>
            </a:r>
            <a:r>
              <a:rPr lang="fr-FR" sz="5400" dirty="0" err="1"/>
              <a:t>سنحاول</a:t>
            </a:r>
            <a:r>
              <a:rPr lang="fr-FR" sz="5400" dirty="0"/>
              <a:t> </a:t>
            </a:r>
            <a:r>
              <a:rPr lang="fr-FR" sz="5400" dirty="0" err="1"/>
              <a:t>معرفة</a:t>
            </a:r>
            <a:r>
              <a:rPr lang="fr-FR" sz="5400" dirty="0"/>
              <a:t> </a:t>
            </a:r>
            <a:r>
              <a:rPr lang="fr-FR" sz="5400" dirty="0" err="1"/>
              <a:t>موقع</a:t>
            </a:r>
            <a:r>
              <a:rPr lang="fr-FR" sz="5400" dirty="0"/>
              <a:t> </a:t>
            </a:r>
            <a:r>
              <a:rPr lang="fr-FR" sz="5400" dirty="0" err="1"/>
              <a:t>مختلف</a:t>
            </a:r>
            <a:r>
              <a:rPr lang="fr-FR" sz="5400" dirty="0"/>
              <a:t> </a:t>
            </a:r>
            <a:r>
              <a:rPr lang="fr-FR" sz="5400" dirty="0" err="1"/>
              <a:t>الآبار</a:t>
            </a:r>
            <a:r>
              <a:rPr lang="fr-FR" sz="5400" dirty="0"/>
              <a:t> </a:t>
            </a:r>
            <a:r>
              <a:rPr lang="fr-FR" sz="5400" dirty="0" err="1"/>
              <a:t>الجوفية</a:t>
            </a:r>
            <a:r>
              <a:rPr lang="fr-FR" sz="5400" dirty="0"/>
              <a:t> </a:t>
            </a:r>
            <a:r>
              <a:rPr lang="fr-FR" sz="5400" dirty="0" err="1"/>
              <a:t>المستغلة</a:t>
            </a:r>
            <a:r>
              <a:rPr lang="ar-SA" sz="5400" dirty="0"/>
              <a:t> </a:t>
            </a:r>
            <a:r>
              <a:rPr lang="fr-FR" sz="5400" dirty="0" err="1"/>
              <a:t>لاستخراج</a:t>
            </a:r>
            <a:r>
              <a:rPr lang="fr-FR" sz="5400" dirty="0"/>
              <a:t> </a:t>
            </a:r>
            <a:r>
              <a:rPr lang="fr-FR" sz="5400" dirty="0" err="1"/>
              <a:t>المياه</a:t>
            </a:r>
            <a:r>
              <a:rPr lang="fr-FR" sz="5400" dirty="0"/>
              <a:t> </a:t>
            </a:r>
            <a:r>
              <a:rPr lang="fr-FR" sz="5400" dirty="0" err="1"/>
              <a:t>الموجه</a:t>
            </a:r>
            <a:r>
              <a:rPr lang="ar-DZ" sz="5400" dirty="0"/>
              <a:t>ة</a:t>
            </a:r>
            <a:r>
              <a:rPr lang="fr-FR" sz="5400" dirty="0"/>
              <a:t> </a:t>
            </a:r>
            <a:r>
              <a:rPr lang="fr-FR" sz="5400" dirty="0" err="1"/>
              <a:t>للاستهلاك</a:t>
            </a:r>
            <a:r>
              <a:rPr lang="fr-FR" sz="5400" dirty="0"/>
              <a:t> </a:t>
            </a:r>
            <a:r>
              <a:rPr lang="fr-FR" sz="5400" dirty="0" err="1"/>
              <a:t>البشري</a:t>
            </a:r>
            <a:r>
              <a:rPr lang="fr-FR" sz="5400" dirty="0"/>
              <a:t> </a:t>
            </a:r>
            <a:r>
              <a:rPr lang="fr-FR" sz="5400" dirty="0" err="1"/>
              <a:t>وجمع</a:t>
            </a:r>
            <a:r>
              <a:rPr lang="fr-FR" sz="5400" dirty="0"/>
              <a:t> </a:t>
            </a:r>
            <a:r>
              <a:rPr lang="fr-FR" sz="5400" dirty="0" err="1"/>
              <a:t>مختلف</a:t>
            </a:r>
            <a:r>
              <a:rPr lang="fr-FR" sz="5400" dirty="0"/>
              <a:t> </a:t>
            </a:r>
            <a:r>
              <a:rPr lang="fr-FR" sz="5400" dirty="0" err="1"/>
              <a:t>المعلومات</a:t>
            </a:r>
            <a:r>
              <a:rPr lang="fr-FR" sz="5400" dirty="0"/>
              <a:t> </a:t>
            </a:r>
            <a:r>
              <a:rPr lang="fr-FR" sz="5400" dirty="0" err="1"/>
              <a:t>التقنية</a:t>
            </a:r>
            <a:r>
              <a:rPr lang="fr-FR" sz="5400" dirty="0"/>
              <a:t> </a:t>
            </a:r>
            <a:r>
              <a:rPr lang="fr-FR" sz="5400" dirty="0" err="1"/>
              <a:t>عن</a:t>
            </a:r>
            <a:r>
              <a:rPr lang="fr-FR" sz="5400" dirty="0"/>
              <a:t> </a:t>
            </a:r>
            <a:r>
              <a:rPr lang="fr-FR" sz="5400" dirty="0" err="1"/>
              <a:t>كل</a:t>
            </a:r>
            <a:r>
              <a:rPr lang="fr-FR" sz="5400" dirty="0"/>
              <a:t> </a:t>
            </a:r>
            <a:r>
              <a:rPr lang="fr-FR" sz="5400" dirty="0" err="1"/>
              <a:t>بئر</a:t>
            </a:r>
            <a:r>
              <a:rPr lang="fr-FR" sz="5400" dirty="0"/>
              <a:t> </a:t>
            </a:r>
            <a:r>
              <a:rPr lang="fr-FR" sz="5400" dirty="0" err="1"/>
              <a:t>مستغل</a:t>
            </a:r>
            <a:r>
              <a:rPr lang="fr-FR" sz="5400" dirty="0"/>
              <a:t> </a:t>
            </a:r>
            <a:r>
              <a:rPr lang="fr-FR" sz="5400" dirty="0" err="1"/>
              <a:t>داخل</a:t>
            </a:r>
            <a:r>
              <a:rPr lang="fr-FR" sz="5400" dirty="0"/>
              <a:t> </a:t>
            </a:r>
            <a:r>
              <a:rPr lang="fr-FR" sz="5400" dirty="0" err="1"/>
              <a:t>حيز</a:t>
            </a:r>
            <a:r>
              <a:rPr lang="fr-FR" sz="5400" dirty="0"/>
              <a:t> </a:t>
            </a:r>
            <a:r>
              <a:rPr lang="fr-FR" sz="5400" dirty="0" err="1"/>
              <a:t>منطقة</a:t>
            </a:r>
            <a:r>
              <a:rPr lang="fr-FR" sz="5400" dirty="0"/>
              <a:t> </a:t>
            </a:r>
            <a:r>
              <a:rPr lang="fr-FR" sz="5400" dirty="0" err="1"/>
              <a:t>الدراسة</a:t>
            </a:r>
            <a:r>
              <a:rPr lang="ar-DZ" sz="5400" dirty="0" err="1"/>
              <a:t>.</a:t>
            </a:r>
            <a:endParaRPr lang="ar-DZ" sz="5400" dirty="0"/>
          </a:p>
          <a:p>
            <a:pPr indent="1512888" algn="just" defTabSz="4176431" rtl="1" fontAlgn="auto">
              <a:spcBef>
                <a:spcPts val="0"/>
              </a:spcBef>
              <a:spcAft>
                <a:spcPts val="0"/>
              </a:spcAft>
              <a:defRPr/>
            </a:pPr>
            <a:r>
              <a:rPr lang="fr-FR" sz="5400" dirty="0"/>
              <a:t>و</a:t>
            </a:r>
            <a:r>
              <a:rPr lang="ar-DZ" sz="5400" dirty="0"/>
              <a:t> </a:t>
            </a:r>
            <a:r>
              <a:rPr lang="fr-FR" sz="5400" dirty="0" err="1"/>
              <a:t>من</a:t>
            </a:r>
            <a:r>
              <a:rPr lang="fr-FR" sz="5400" dirty="0"/>
              <a:t> </a:t>
            </a:r>
            <a:r>
              <a:rPr lang="fr-FR" sz="5400" dirty="0" err="1"/>
              <a:t>أهم</a:t>
            </a:r>
            <a:r>
              <a:rPr lang="fr-FR" sz="5400" dirty="0"/>
              <a:t> </a:t>
            </a:r>
            <a:r>
              <a:rPr lang="fr-FR" sz="5400" dirty="0" err="1"/>
              <a:t>هذه</a:t>
            </a:r>
            <a:r>
              <a:rPr lang="fr-FR" sz="5400" dirty="0"/>
              <a:t> </a:t>
            </a:r>
            <a:r>
              <a:rPr lang="fr-FR" sz="5400" dirty="0" err="1"/>
              <a:t>المعلومات</a:t>
            </a:r>
            <a:r>
              <a:rPr lang="fr-FR" sz="5400" dirty="0"/>
              <a:t> </a:t>
            </a:r>
            <a:r>
              <a:rPr lang="fr-FR" sz="5400" dirty="0" err="1"/>
              <a:t>التي</a:t>
            </a:r>
            <a:r>
              <a:rPr lang="fr-FR" sz="5400" dirty="0"/>
              <a:t> </a:t>
            </a:r>
            <a:r>
              <a:rPr lang="fr-FR" sz="5400" dirty="0" err="1"/>
              <a:t>سنقوم</a:t>
            </a:r>
            <a:r>
              <a:rPr lang="fr-FR" sz="5400" dirty="0"/>
              <a:t> </a:t>
            </a:r>
            <a:r>
              <a:rPr lang="fr-FR" sz="5400" dirty="0" err="1"/>
              <a:t>بجمعها</a:t>
            </a:r>
            <a:r>
              <a:rPr lang="fr-FR" sz="5400" dirty="0"/>
              <a:t> </a:t>
            </a:r>
            <a:r>
              <a:rPr lang="fr-FR" sz="5400" dirty="0" err="1"/>
              <a:t>من</a:t>
            </a:r>
            <a:r>
              <a:rPr lang="fr-FR" sz="5400" dirty="0"/>
              <a:t> </a:t>
            </a:r>
            <a:r>
              <a:rPr lang="fr-FR" sz="5400" dirty="0" err="1"/>
              <a:t>المؤسسات</a:t>
            </a:r>
            <a:r>
              <a:rPr lang="ar-DZ" sz="5400" dirty="0"/>
              <a:t> و الشركات </a:t>
            </a:r>
            <a:r>
              <a:rPr lang="fr-FR" sz="5400" dirty="0" err="1"/>
              <a:t>المعنية</a:t>
            </a:r>
            <a:r>
              <a:rPr lang="fr-FR" sz="5400" dirty="0"/>
              <a:t> </a:t>
            </a:r>
            <a:r>
              <a:rPr lang="fr-FR" sz="5400" dirty="0" err="1"/>
              <a:t>هي</a:t>
            </a:r>
            <a:r>
              <a:rPr lang="fr-FR" sz="5400" dirty="0"/>
              <a:t> </a:t>
            </a:r>
            <a:r>
              <a:rPr lang="fr-FR" sz="5400" dirty="0" err="1"/>
              <a:t>التحاليل</a:t>
            </a:r>
            <a:r>
              <a:rPr lang="fr-FR" sz="5400" dirty="0"/>
              <a:t> </a:t>
            </a:r>
            <a:r>
              <a:rPr lang="fr-FR" sz="5400" dirty="0" err="1"/>
              <a:t>المخبرية</a:t>
            </a:r>
            <a:r>
              <a:rPr lang="fr-FR" sz="5400" dirty="0"/>
              <a:t> </a:t>
            </a:r>
            <a:r>
              <a:rPr lang="ar-SA" sz="5400" dirty="0"/>
              <a:t>(</a:t>
            </a:r>
            <a:r>
              <a:rPr lang="fr-FR" sz="5400" dirty="0" err="1"/>
              <a:t>الفيزيائية</a:t>
            </a:r>
            <a:r>
              <a:rPr lang="fr-FR" sz="5400" dirty="0"/>
              <a:t> </a:t>
            </a:r>
            <a:r>
              <a:rPr lang="fr-FR" sz="5400" dirty="0" err="1"/>
              <a:t>والكيميائية</a:t>
            </a:r>
            <a:r>
              <a:rPr lang="ar-DZ" sz="5400" dirty="0"/>
              <a:t>) و البطاقات التقنية الخاصة بالآبار المستغلة و بعد جمع هذه </a:t>
            </a:r>
            <a:r>
              <a:rPr lang="fr-FR" sz="5400" dirty="0" err="1"/>
              <a:t>ال</a:t>
            </a:r>
            <a:r>
              <a:rPr lang="ar-DZ" sz="5400" dirty="0"/>
              <a:t>معطيات </a:t>
            </a:r>
            <a:r>
              <a:rPr lang="fr-FR" sz="5400" dirty="0" err="1"/>
              <a:t>المطلوبة</a:t>
            </a:r>
            <a:r>
              <a:rPr lang="fr-FR" sz="5400" dirty="0"/>
              <a:t> </a:t>
            </a:r>
            <a:r>
              <a:rPr lang="fr-FR" sz="5400" dirty="0" err="1"/>
              <a:t>نقوم</a:t>
            </a:r>
            <a:r>
              <a:rPr lang="fr-FR" sz="5400" dirty="0"/>
              <a:t> </a:t>
            </a:r>
            <a:r>
              <a:rPr lang="fr-FR" sz="5400" dirty="0" err="1"/>
              <a:t>بإدخالها</a:t>
            </a:r>
            <a:r>
              <a:rPr lang="fr-FR" sz="5400" dirty="0"/>
              <a:t> </a:t>
            </a:r>
            <a:r>
              <a:rPr lang="fr-FR" sz="5400" dirty="0" err="1"/>
              <a:t>في</a:t>
            </a:r>
            <a:r>
              <a:rPr lang="fr-FR" sz="5400" dirty="0"/>
              <a:t> </a:t>
            </a:r>
            <a:r>
              <a:rPr lang="fr-FR" sz="5400" dirty="0" err="1"/>
              <a:t>برنامج</a:t>
            </a:r>
            <a:r>
              <a:rPr lang="en-US" sz="5400" dirty="0" err="1"/>
              <a:t>Diagrammes</a:t>
            </a:r>
            <a:r>
              <a:rPr lang="fr-FR" sz="5400" dirty="0"/>
              <a:t> </a:t>
            </a:r>
            <a:r>
              <a:rPr lang="ar-DZ" sz="5400" dirty="0"/>
              <a:t> </a:t>
            </a:r>
            <a:r>
              <a:rPr lang="fr-FR" sz="5400" dirty="0" err="1"/>
              <a:t>الذي</a:t>
            </a:r>
            <a:r>
              <a:rPr lang="fr-FR" sz="5400" dirty="0"/>
              <a:t> </a:t>
            </a:r>
            <a:r>
              <a:rPr lang="fr-FR" sz="5400" dirty="0" err="1"/>
              <a:t>يقوم</a:t>
            </a:r>
            <a:r>
              <a:rPr lang="fr-FR" sz="5400" dirty="0"/>
              <a:t> </a:t>
            </a:r>
            <a:r>
              <a:rPr lang="fr-FR" sz="5400" dirty="0" err="1"/>
              <a:t>هو</a:t>
            </a:r>
            <a:r>
              <a:rPr lang="fr-FR" sz="5400" dirty="0"/>
              <a:t> </a:t>
            </a:r>
            <a:r>
              <a:rPr lang="fr-FR" sz="5400" dirty="0" err="1"/>
              <a:t>بترجمة</a:t>
            </a:r>
            <a:r>
              <a:rPr lang="fr-FR" sz="5400" dirty="0"/>
              <a:t> </a:t>
            </a:r>
            <a:r>
              <a:rPr lang="fr-FR" sz="5400" dirty="0" err="1"/>
              <a:t>هذه</a:t>
            </a:r>
            <a:r>
              <a:rPr lang="fr-FR" sz="5400" dirty="0"/>
              <a:t> </a:t>
            </a:r>
            <a:r>
              <a:rPr lang="fr-FR" sz="5400" dirty="0" err="1"/>
              <a:t>المعلومات</a:t>
            </a:r>
            <a:r>
              <a:rPr lang="fr-FR" sz="5400" dirty="0"/>
              <a:t> </a:t>
            </a:r>
            <a:r>
              <a:rPr lang="fr-FR" sz="5400" dirty="0" err="1"/>
              <a:t>إلى</a:t>
            </a:r>
            <a:r>
              <a:rPr lang="fr-FR" sz="5400" dirty="0"/>
              <a:t> </a:t>
            </a:r>
            <a:r>
              <a:rPr lang="fr-FR" sz="5400" dirty="0" err="1"/>
              <a:t>نتائج</a:t>
            </a:r>
            <a:r>
              <a:rPr lang="fr-FR" sz="5400" dirty="0"/>
              <a:t> </a:t>
            </a:r>
            <a:r>
              <a:rPr lang="fr-FR" sz="5400" dirty="0" err="1"/>
              <a:t>بيانية</a:t>
            </a:r>
            <a:r>
              <a:rPr lang="fr-FR" sz="5400" dirty="0"/>
              <a:t> </a:t>
            </a:r>
            <a:r>
              <a:rPr lang="fr-FR" sz="5400" dirty="0" err="1"/>
              <a:t>دقيقة</a:t>
            </a:r>
            <a:r>
              <a:rPr lang="fr-FR" sz="5400" dirty="0"/>
              <a:t> </a:t>
            </a:r>
            <a:r>
              <a:rPr lang="ar-DZ" sz="5400" dirty="0"/>
              <a:t>تمكننا من دراسة النوعية و </a:t>
            </a:r>
            <a:r>
              <a:rPr lang="fr-FR" sz="5400" dirty="0" err="1"/>
              <a:t>توضح</a:t>
            </a:r>
            <a:r>
              <a:rPr lang="fr-FR" sz="5400" dirty="0"/>
              <a:t> </a:t>
            </a:r>
            <a:r>
              <a:rPr lang="ar-DZ" sz="5400" dirty="0"/>
              <a:t>اختلاف هذه النوعية من منبع الى اخر و من طبقة مائية </a:t>
            </a:r>
            <a:r>
              <a:rPr lang="ar-DZ" sz="5400" dirty="0" err="1"/>
              <a:t>لاخرى</a:t>
            </a:r>
            <a:r>
              <a:rPr lang="ar-DZ" sz="5400" dirty="0"/>
              <a:t> </a:t>
            </a:r>
            <a:r>
              <a:rPr lang="fr-FR" sz="5400" dirty="0"/>
              <a:t>.</a:t>
            </a:r>
            <a:endParaRPr lang="ar-DZ" sz="5400" dirty="0"/>
          </a:p>
          <a:p>
            <a:pPr indent="1512888" algn="just" defTabSz="4176431" rtl="1" fontAlgn="auto">
              <a:spcBef>
                <a:spcPts val="0"/>
              </a:spcBef>
              <a:spcAft>
                <a:spcPts val="0"/>
              </a:spcAft>
              <a:defRPr/>
            </a:pPr>
            <a:r>
              <a:rPr lang="ar-DZ" sz="5400" dirty="0">
                <a:latin typeface="+mn-lt"/>
                <a:cs typeface="+mn-cs"/>
              </a:rPr>
              <a:t>اما بالنسبة للنتائج و التفاسير فهي قيد الانجاز</a:t>
            </a:r>
            <a:endParaRPr lang="fr-FR" sz="5400" dirty="0">
              <a:latin typeface="+mn-lt"/>
              <a:cs typeface="+mn-cs"/>
            </a:endParaRPr>
          </a:p>
        </p:txBody>
      </p:sp>
      <p:sp>
        <p:nvSpPr>
          <p:cNvPr id="39" name="Line 18"/>
          <p:cNvSpPr>
            <a:spLocks noChangeShapeType="1"/>
          </p:cNvSpPr>
          <p:nvPr/>
        </p:nvSpPr>
        <p:spPr bwMode="auto">
          <a:xfrm>
            <a:off x="4567238" y="30297438"/>
            <a:ext cx="0" cy="900112"/>
          </a:xfrm>
          <a:prstGeom prst="line">
            <a:avLst/>
          </a:prstGeom>
          <a:noFill/>
          <a:ln w="9525">
            <a:solidFill>
              <a:schemeClr val="tx1"/>
            </a:solidFill>
            <a:round/>
            <a:headEnd/>
            <a:tailEnd type="triangle" w="med" len="med"/>
          </a:ln>
        </p:spPr>
        <p:txBody>
          <a:bodyPr/>
          <a:lstStyle/>
          <a:p>
            <a:endParaRPr lang="fr-FR"/>
          </a:p>
        </p:txBody>
      </p:sp>
      <p:sp>
        <p:nvSpPr>
          <p:cNvPr id="43" name="ZoneTexte 42"/>
          <p:cNvSpPr txBox="1"/>
          <p:nvPr/>
        </p:nvSpPr>
        <p:spPr>
          <a:xfrm>
            <a:off x="638073" y="28245022"/>
            <a:ext cx="7858180" cy="707886"/>
          </a:xfrm>
          <a:prstGeom prst="rect">
            <a:avLst/>
          </a:prstGeom>
          <a:scene3d>
            <a:camera prst="obliqueBottomLeft"/>
            <a:lightRig rig="threePt" dir="t"/>
          </a:scene3d>
        </p:spPr>
        <p:style>
          <a:lnRef idx="2">
            <a:schemeClr val="dk1"/>
          </a:lnRef>
          <a:fillRef idx="1">
            <a:schemeClr val="lt1"/>
          </a:fillRef>
          <a:effectRef idx="0">
            <a:schemeClr val="dk1"/>
          </a:effectRef>
          <a:fontRef idx="minor">
            <a:schemeClr val="dk1"/>
          </a:fontRef>
        </p:style>
        <p:txBody>
          <a:bodyPr>
            <a:spAutoFit/>
          </a:bodyPr>
          <a:lstStyle/>
          <a:p>
            <a:pPr algn="ctr" defTabSz="4176431" fontAlgn="auto">
              <a:spcBef>
                <a:spcPts val="0"/>
              </a:spcBef>
              <a:spcAft>
                <a:spcPts val="0"/>
              </a:spcAft>
              <a:defRPr/>
            </a:pPr>
            <a:r>
              <a:rPr lang="ar-SA" sz="4000" b="1" dirty="0"/>
              <a:t>جمع التحاليل</a:t>
            </a:r>
            <a:endParaRPr lang="fr-FR" sz="4000" b="1" dirty="0">
              <a:solidFill>
                <a:schemeClr val="tx1"/>
              </a:solidFill>
            </a:endParaRPr>
          </a:p>
        </p:txBody>
      </p:sp>
      <p:sp>
        <p:nvSpPr>
          <p:cNvPr id="44" name="ZoneTexte 43"/>
          <p:cNvSpPr txBox="1"/>
          <p:nvPr/>
        </p:nvSpPr>
        <p:spPr>
          <a:xfrm>
            <a:off x="709511" y="29604463"/>
            <a:ext cx="7929618" cy="707886"/>
          </a:xfrm>
          <a:prstGeom prst="rect">
            <a:avLst/>
          </a:prstGeom>
          <a:scene3d>
            <a:camera prst="obliqueBottomLeft"/>
            <a:lightRig rig="threePt" dir="t"/>
          </a:scene3d>
        </p:spPr>
        <p:style>
          <a:lnRef idx="2">
            <a:schemeClr val="dk1"/>
          </a:lnRef>
          <a:fillRef idx="1">
            <a:schemeClr val="lt1"/>
          </a:fillRef>
          <a:effectRef idx="0">
            <a:schemeClr val="dk1"/>
          </a:effectRef>
          <a:fontRef idx="minor">
            <a:schemeClr val="dk1"/>
          </a:fontRef>
        </p:style>
        <p:txBody>
          <a:bodyPr>
            <a:spAutoFit/>
          </a:bodyPr>
          <a:lstStyle/>
          <a:p>
            <a:pPr algn="ctr" defTabSz="4176431" fontAlgn="auto">
              <a:spcBef>
                <a:spcPts val="0"/>
              </a:spcBef>
              <a:spcAft>
                <a:spcPts val="0"/>
              </a:spcAft>
              <a:defRPr/>
            </a:pPr>
            <a:r>
              <a:rPr lang="ar-SA" sz="4000" b="1" dirty="0">
                <a:solidFill>
                  <a:schemeClr val="tx1"/>
                </a:solidFill>
              </a:rPr>
              <a:t>إدخال التحاليل في البرنامج</a:t>
            </a:r>
            <a:endParaRPr lang="fr-FR" sz="4000" b="1" dirty="0">
              <a:solidFill>
                <a:schemeClr val="tx1"/>
              </a:solidFill>
            </a:endParaRPr>
          </a:p>
        </p:txBody>
      </p:sp>
      <p:sp>
        <p:nvSpPr>
          <p:cNvPr id="45" name="Line 18"/>
          <p:cNvSpPr>
            <a:spLocks noChangeShapeType="1"/>
          </p:cNvSpPr>
          <p:nvPr/>
        </p:nvSpPr>
        <p:spPr bwMode="auto">
          <a:xfrm>
            <a:off x="4567238" y="28821063"/>
            <a:ext cx="0" cy="576262"/>
          </a:xfrm>
          <a:prstGeom prst="line">
            <a:avLst/>
          </a:prstGeom>
          <a:noFill/>
          <a:ln w="9525">
            <a:solidFill>
              <a:schemeClr val="tx1"/>
            </a:solidFill>
            <a:round/>
            <a:headEnd/>
            <a:tailEnd type="triangle" w="med" len="med"/>
          </a:ln>
        </p:spPr>
        <p:txBody>
          <a:bodyPr/>
          <a:lstStyle/>
          <a:p>
            <a:endParaRPr lang="fr-FR"/>
          </a:p>
        </p:txBody>
      </p:sp>
      <p:pic>
        <p:nvPicPr>
          <p:cNvPr id="2068" name="Picture 34" descr="C:\Users\soufiane\Desktop\Image 1.jpg"/>
          <p:cNvPicPr>
            <a:picLocks noChangeAspect="1" noChangeArrowheads="1"/>
          </p:cNvPicPr>
          <p:nvPr/>
        </p:nvPicPr>
        <p:blipFill>
          <a:blip r:embed="rId4" cstate="print"/>
          <a:srcRect/>
          <a:stretch>
            <a:fillRect/>
          </a:stretch>
        </p:blipFill>
        <p:spPr bwMode="auto">
          <a:xfrm>
            <a:off x="1169988" y="31369000"/>
            <a:ext cx="6715125" cy="3500438"/>
          </a:xfrm>
          <a:prstGeom prst="rect">
            <a:avLst/>
          </a:prstGeom>
          <a:noFill/>
          <a:ln w="9525">
            <a:noFill/>
            <a:miter lim="800000"/>
            <a:headEnd/>
            <a:tailEnd/>
          </a:ln>
        </p:spPr>
      </p:pic>
      <p:pic>
        <p:nvPicPr>
          <p:cNvPr id="2069" name="Picture 35" descr="C:\Users\soufiane\Desktop\Image 2.jpg"/>
          <p:cNvPicPr>
            <a:picLocks noChangeAspect="1" noChangeArrowheads="1"/>
          </p:cNvPicPr>
          <p:nvPr/>
        </p:nvPicPr>
        <p:blipFill>
          <a:blip r:embed="rId5" cstate="print"/>
          <a:srcRect/>
          <a:stretch>
            <a:fillRect/>
          </a:stretch>
        </p:blipFill>
        <p:spPr bwMode="auto">
          <a:xfrm>
            <a:off x="2066925" y="36123563"/>
            <a:ext cx="4643438" cy="3714750"/>
          </a:xfrm>
          <a:prstGeom prst="rect">
            <a:avLst/>
          </a:prstGeom>
          <a:noFill/>
          <a:ln w="9525">
            <a:noFill/>
            <a:miter lim="800000"/>
            <a:headEnd/>
            <a:tailEnd/>
          </a:ln>
        </p:spPr>
      </p:pic>
      <p:sp>
        <p:nvSpPr>
          <p:cNvPr id="41" name="Line 18"/>
          <p:cNvSpPr>
            <a:spLocks noChangeShapeType="1"/>
          </p:cNvSpPr>
          <p:nvPr/>
        </p:nvSpPr>
        <p:spPr bwMode="auto">
          <a:xfrm>
            <a:off x="4410075" y="35050413"/>
            <a:ext cx="0" cy="900112"/>
          </a:xfrm>
          <a:prstGeom prst="line">
            <a:avLst/>
          </a:prstGeom>
          <a:noFill/>
          <a:ln w="9525">
            <a:solidFill>
              <a:schemeClr val="tx1"/>
            </a:solidFill>
            <a:round/>
            <a:headEnd/>
            <a:tailEnd type="triangle" w="med" len="med"/>
          </a:ln>
        </p:spPr>
        <p:txBody>
          <a:bodyPr/>
          <a:lstStyle/>
          <a:p>
            <a:endParaRPr lang="fr-FR"/>
          </a:p>
        </p:txBody>
      </p:sp>
      <p:pic>
        <p:nvPicPr>
          <p:cNvPr id="2071" name="Picture 27" descr="Résultat de recherche d'images pour &quot;dureté de l'eau&quot;"/>
          <p:cNvPicPr>
            <a:picLocks noChangeAspect="1" noChangeArrowheads="1"/>
          </p:cNvPicPr>
          <p:nvPr/>
        </p:nvPicPr>
        <p:blipFill>
          <a:blip r:embed="rId6" cstate="print"/>
          <a:srcRect/>
          <a:stretch>
            <a:fillRect/>
          </a:stretch>
        </p:blipFill>
        <p:spPr bwMode="auto">
          <a:xfrm>
            <a:off x="2754313" y="6499225"/>
            <a:ext cx="4537075" cy="3887788"/>
          </a:xfrm>
          <a:prstGeom prst="rect">
            <a:avLst/>
          </a:prstGeom>
          <a:noFill/>
          <a:ln w="9525">
            <a:noFill/>
            <a:miter lim="800000"/>
            <a:headEnd/>
            <a:tailEnd/>
          </a:ln>
        </p:spPr>
      </p:pic>
      <p:sp>
        <p:nvSpPr>
          <p:cNvPr id="2072" name="AutoShape 29" descr="Résultat de recherche d'images pour &quot;l'agressivité de l'eau&quot;"/>
          <p:cNvSpPr>
            <a:spLocks noChangeAspect="1" noChangeArrowheads="1"/>
          </p:cNvSpPr>
          <p:nvPr/>
        </p:nvSpPr>
        <p:spPr bwMode="auto">
          <a:xfrm>
            <a:off x="381000" y="-623888"/>
            <a:ext cx="304800" cy="304800"/>
          </a:xfrm>
          <a:prstGeom prst="rect">
            <a:avLst/>
          </a:prstGeom>
          <a:noFill/>
          <a:ln w="9525">
            <a:noFill/>
            <a:miter lim="800000"/>
            <a:headEnd/>
            <a:tailEnd/>
          </a:ln>
        </p:spPr>
        <p:txBody>
          <a:bodyPr/>
          <a:lstStyle/>
          <a:p>
            <a:endParaRPr lang="fr-FR"/>
          </a:p>
        </p:txBody>
      </p:sp>
      <p:sp>
        <p:nvSpPr>
          <p:cNvPr id="2073" name="AutoShape 31" descr="Résultat de recherche d'images pour &quot;l'agressivité de l'eau&quot;"/>
          <p:cNvSpPr>
            <a:spLocks noChangeAspect="1" noChangeArrowheads="1"/>
          </p:cNvSpPr>
          <p:nvPr/>
        </p:nvSpPr>
        <p:spPr bwMode="auto">
          <a:xfrm>
            <a:off x="381000" y="-623888"/>
            <a:ext cx="304800" cy="304800"/>
          </a:xfrm>
          <a:prstGeom prst="rect">
            <a:avLst/>
          </a:prstGeom>
          <a:noFill/>
          <a:ln w="9525">
            <a:noFill/>
            <a:miter lim="800000"/>
            <a:headEnd/>
            <a:tailEnd/>
          </a:ln>
        </p:spPr>
        <p:txBody>
          <a:bodyPr/>
          <a:lstStyle/>
          <a:p>
            <a:endParaRPr lang="fr-FR"/>
          </a:p>
        </p:txBody>
      </p:sp>
      <p:sp>
        <p:nvSpPr>
          <p:cNvPr id="2074" name="AutoShape 33" descr="Résultat de recherche d'images pour &quot;l'agressivité de l'eau&quot;"/>
          <p:cNvSpPr>
            <a:spLocks noChangeAspect="1" noChangeArrowheads="1"/>
          </p:cNvSpPr>
          <p:nvPr/>
        </p:nvSpPr>
        <p:spPr bwMode="auto">
          <a:xfrm>
            <a:off x="381000" y="-623888"/>
            <a:ext cx="304800" cy="304800"/>
          </a:xfrm>
          <a:prstGeom prst="rect">
            <a:avLst/>
          </a:prstGeom>
          <a:noFill/>
          <a:ln w="9525">
            <a:noFill/>
            <a:miter lim="800000"/>
            <a:headEnd/>
            <a:tailEnd/>
          </a:ln>
        </p:spPr>
        <p:txBody>
          <a:bodyPr/>
          <a:lstStyle/>
          <a:p>
            <a:endParaRPr lang="fr-FR"/>
          </a:p>
        </p:txBody>
      </p:sp>
      <p:pic>
        <p:nvPicPr>
          <p:cNvPr id="2075" name="Picture 35" descr="https://encrypted-tbn1.gstatic.com/images?q=tbn:ANd9GcQaxSNvp5EmiqK2MxV03QqIefCwfYNOBAcdP46cEnYyn4Olrzxz6doKkz8"/>
          <p:cNvPicPr>
            <a:picLocks noChangeAspect="1" noChangeArrowheads="1"/>
          </p:cNvPicPr>
          <p:nvPr/>
        </p:nvPicPr>
        <p:blipFill>
          <a:blip r:embed="rId7" cstate="print"/>
          <a:srcRect/>
          <a:stretch>
            <a:fillRect/>
          </a:stretch>
        </p:blipFill>
        <p:spPr bwMode="auto">
          <a:xfrm>
            <a:off x="2538413" y="12115800"/>
            <a:ext cx="4897437" cy="3455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ox(in)">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ox(in)">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ox(in)">
                                      <p:cBhvr>
                                        <p:cTn id="1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5" grpId="0" animBg="1"/>
      <p:bldP spid="41" grpId="0" animBg="1"/>
    </p:bldLst>
  </p:timing>
</p:sld>
</file>

<file path=ppt/theme/theme1.xml><?xml version="1.0" encoding="utf-8"?>
<a:theme xmlns:a="http://schemas.openxmlformats.org/drawingml/2006/main" name="CS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454A0C5-4F50-49E9-A51F-2DD3A6D2D11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CSC</Template>
  <TotalTime>1033</TotalTime>
  <Words>232</Words>
  <Application>Microsoft Office PowerPoint</Application>
  <PresentationFormat>Personnalisé</PresentationFormat>
  <Paragraphs>15</Paragraphs>
  <Slides>1</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vt:i4>
      </vt:variant>
    </vt:vector>
  </HeadingPairs>
  <TitlesOfParts>
    <vt:vector size="5" baseType="lpstr">
      <vt:lpstr>Arial</vt:lpstr>
      <vt:lpstr>Calibri</vt:lpstr>
      <vt:lpstr>Times New Roman</vt:lpstr>
      <vt:lpstr>CSC</vt:lpstr>
      <vt:lpstr>  دراسة نوعية المياه الصالحة للشرب ( دائرة ورقلة ) ولاية ورقلة سفيان خليف و سلفاوي زين الدين, الاستاذة: أ.بلمعبدي  جامعة قاصدي مرباح, ورقلة كلية العلوم التطبيقة</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utl</dc:creator>
  <cp:lastModifiedBy>hp</cp:lastModifiedBy>
  <cp:revision>63</cp:revision>
  <dcterms:created xsi:type="dcterms:W3CDTF">2014-04-21T11:46:41Z</dcterms:created>
  <dcterms:modified xsi:type="dcterms:W3CDTF">2015-02-27T11:22:53Z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TC300073919990</vt:lpwstr>
  </property>
</Properties>
</file>