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0172025" cy="41578213"/>
  <p:notesSz cx="29456063" cy="41121013"/>
  <p:defaultTextStyle>
    <a:defPPr>
      <a:defRPr lang="fr-FR"/>
    </a:defPPr>
    <a:lvl1pPr algn="l" rtl="0" fontAlgn="base">
      <a:spcBef>
        <a:spcPct val="0"/>
      </a:spcBef>
      <a:spcAft>
        <a:spcPct val="0"/>
      </a:spcAft>
      <a:defRPr sz="8800" kern="1200">
        <a:solidFill>
          <a:schemeClr val="tx1"/>
        </a:solidFill>
        <a:latin typeface="Arial" charset="0"/>
        <a:ea typeface="+mn-ea"/>
        <a:cs typeface="Arial" charset="0"/>
      </a:defRPr>
    </a:lvl1pPr>
    <a:lvl2pPr marL="457200" algn="l" rtl="0" fontAlgn="base">
      <a:spcBef>
        <a:spcPct val="0"/>
      </a:spcBef>
      <a:spcAft>
        <a:spcPct val="0"/>
      </a:spcAft>
      <a:defRPr sz="8800" kern="1200">
        <a:solidFill>
          <a:schemeClr val="tx1"/>
        </a:solidFill>
        <a:latin typeface="Arial" charset="0"/>
        <a:ea typeface="+mn-ea"/>
        <a:cs typeface="Arial" charset="0"/>
      </a:defRPr>
    </a:lvl2pPr>
    <a:lvl3pPr marL="914400" algn="l" rtl="0" fontAlgn="base">
      <a:spcBef>
        <a:spcPct val="0"/>
      </a:spcBef>
      <a:spcAft>
        <a:spcPct val="0"/>
      </a:spcAft>
      <a:defRPr sz="8800" kern="1200">
        <a:solidFill>
          <a:schemeClr val="tx1"/>
        </a:solidFill>
        <a:latin typeface="Arial" charset="0"/>
        <a:ea typeface="+mn-ea"/>
        <a:cs typeface="Arial" charset="0"/>
      </a:defRPr>
    </a:lvl3pPr>
    <a:lvl4pPr marL="1371600" algn="l" rtl="0" fontAlgn="base">
      <a:spcBef>
        <a:spcPct val="0"/>
      </a:spcBef>
      <a:spcAft>
        <a:spcPct val="0"/>
      </a:spcAft>
      <a:defRPr sz="8800" kern="1200">
        <a:solidFill>
          <a:schemeClr val="tx1"/>
        </a:solidFill>
        <a:latin typeface="Arial" charset="0"/>
        <a:ea typeface="+mn-ea"/>
        <a:cs typeface="Arial" charset="0"/>
      </a:defRPr>
    </a:lvl4pPr>
    <a:lvl5pPr marL="1828800" algn="l" rtl="0" fontAlgn="base">
      <a:spcBef>
        <a:spcPct val="0"/>
      </a:spcBef>
      <a:spcAft>
        <a:spcPct val="0"/>
      </a:spcAft>
      <a:defRPr sz="8800" kern="1200">
        <a:solidFill>
          <a:schemeClr val="tx1"/>
        </a:solidFill>
        <a:latin typeface="Arial" charset="0"/>
        <a:ea typeface="+mn-ea"/>
        <a:cs typeface="Arial" charset="0"/>
      </a:defRPr>
    </a:lvl5pPr>
    <a:lvl6pPr marL="2286000" algn="l" defTabSz="914400" rtl="0" eaLnBrk="1" latinLnBrk="0" hangingPunct="1">
      <a:defRPr sz="8800" kern="1200">
        <a:solidFill>
          <a:schemeClr val="tx1"/>
        </a:solidFill>
        <a:latin typeface="Arial" charset="0"/>
        <a:ea typeface="+mn-ea"/>
        <a:cs typeface="Arial" charset="0"/>
      </a:defRPr>
    </a:lvl6pPr>
    <a:lvl7pPr marL="2743200" algn="l" defTabSz="914400" rtl="0" eaLnBrk="1" latinLnBrk="0" hangingPunct="1">
      <a:defRPr sz="8800" kern="1200">
        <a:solidFill>
          <a:schemeClr val="tx1"/>
        </a:solidFill>
        <a:latin typeface="Arial" charset="0"/>
        <a:ea typeface="+mn-ea"/>
        <a:cs typeface="Arial" charset="0"/>
      </a:defRPr>
    </a:lvl7pPr>
    <a:lvl8pPr marL="3200400" algn="l" defTabSz="914400" rtl="0" eaLnBrk="1" latinLnBrk="0" hangingPunct="1">
      <a:defRPr sz="8800" kern="1200">
        <a:solidFill>
          <a:schemeClr val="tx1"/>
        </a:solidFill>
        <a:latin typeface="Arial" charset="0"/>
        <a:ea typeface="+mn-ea"/>
        <a:cs typeface="Arial" charset="0"/>
      </a:defRPr>
    </a:lvl8pPr>
    <a:lvl9pPr marL="3657600" algn="l" defTabSz="914400" rtl="0" eaLnBrk="1" latinLnBrk="0" hangingPunct="1">
      <a:defRPr sz="8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681"/>
    <a:srgbClr val="10C7DA"/>
    <a:srgbClr val="F58393"/>
    <a:srgbClr val="CC3300"/>
    <a:srgbClr val="FFCAB9"/>
    <a:srgbClr val="FFFF00"/>
    <a:srgbClr val="0099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7" autoAdjust="0"/>
    <p:restoredTop sz="97494" autoAdjust="0"/>
  </p:normalViewPr>
  <p:slideViewPr>
    <p:cSldViewPr>
      <p:cViewPr>
        <p:scale>
          <a:sx n="30" d="100"/>
          <a:sy n="30" d="100"/>
        </p:scale>
        <p:origin x="-942" y="-78"/>
      </p:cViewPr>
      <p:guideLst>
        <p:guide orient="horz" pos="13096"/>
        <p:guide pos="9503"/>
      </p:guideLst>
    </p:cSldViewPr>
  </p:slideViewPr>
  <p:notesTextViewPr>
    <p:cViewPr>
      <p:scale>
        <a:sx n="100" d="100"/>
        <a:sy n="100" d="100"/>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19" name="Rectangle 3"/>
          <p:cNvSpPr>
            <a:spLocks noGrp="1" noChangeArrowheads="1"/>
          </p:cNvSpPr>
          <p:nvPr>
            <p:ph type="dt" sz="quarter" idx="1"/>
          </p:nvPr>
        </p:nvSpPr>
        <p:spPr bwMode="auto">
          <a:xfrm>
            <a:off x="16683038"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r">
              <a:defRPr sz="1200">
                <a:latin typeface="Arial" charset="0"/>
                <a:cs typeface="Arial" charset="0"/>
              </a:defRPr>
            </a:lvl1pPr>
          </a:lstStyle>
          <a:p>
            <a:pPr>
              <a:defRPr/>
            </a:pPr>
            <a:endParaRPr lang="fr-FR"/>
          </a:p>
        </p:txBody>
      </p:sp>
      <p:sp>
        <p:nvSpPr>
          <p:cNvPr id="9220" name="Rectangle 4"/>
          <p:cNvSpPr>
            <a:spLocks noGrp="1" noChangeArrowheads="1"/>
          </p:cNvSpPr>
          <p:nvPr>
            <p:ph type="ftr" sz="quarter" idx="2"/>
          </p:nvPr>
        </p:nvSpPr>
        <p:spPr bwMode="auto">
          <a:xfrm>
            <a:off x="0"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21" name="Rectangle 5"/>
          <p:cNvSpPr>
            <a:spLocks noGrp="1" noChangeArrowheads="1"/>
          </p:cNvSpPr>
          <p:nvPr>
            <p:ph type="sldNum" sz="quarter" idx="3"/>
          </p:nvPr>
        </p:nvSpPr>
        <p:spPr bwMode="auto">
          <a:xfrm>
            <a:off x="16683038"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r">
              <a:defRPr sz="1200">
                <a:latin typeface="Arial" charset="0"/>
                <a:cs typeface="Arial" charset="0"/>
              </a:defRPr>
            </a:lvl1pPr>
          </a:lstStyle>
          <a:p>
            <a:pPr>
              <a:defRPr/>
            </a:pPr>
            <a:fld id="{9F8103E9-C6DF-433F-A00D-31C5035C8574}" type="slidenum">
              <a:rPr lang="ar-DZ"/>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5" name="Rectangle 3"/>
          <p:cNvSpPr>
            <a:spLocks noGrp="1" noChangeArrowheads="1"/>
          </p:cNvSpPr>
          <p:nvPr>
            <p:ph type="dt" idx="1"/>
          </p:nvPr>
        </p:nvSpPr>
        <p:spPr bwMode="auto">
          <a:xfrm>
            <a:off x="16683038"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r" defTabSz="4033838">
              <a:defRPr sz="5300">
                <a:latin typeface="Arial" charset="0"/>
                <a:cs typeface="Arial"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136063" y="3084513"/>
            <a:ext cx="11190287" cy="1542097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46400" y="19534188"/>
            <a:ext cx="23563263" cy="18502312"/>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9" name="Rectangle 7"/>
          <p:cNvSpPr>
            <a:spLocks noGrp="1" noChangeArrowheads="1"/>
          </p:cNvSpPr>
          <p:nvPr>
            <p:ph type="sldNum" sz="quarter" idx="5"/>
          </p:nvPr>
        </p:nvSpPr>
        <p:spPr bwMode="auto">
          <a:xfrm>
            <a:off x="16683038"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r" defTabSz="4033838">
              <a:defRPr sz="5300">
                <a:latin typeface="Arial" charset="0"/>
                <a:cs typeface="Arial" charset="0"/>
              </a:defRPr>
            </a:lvl1pPr>
          </a:lstStyle>
          <a:p>
            <a:pPr>
              <a:defRPr/>
            </a:pPr>
            <a:fld id="{6BAF4A8C-E5F9-4498-B0D6-4AD69EFFFA8B}" type="slidenum">
              <a:rPr lang="ar-DZ"/>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04F38141-605F-4B15-8AC6-38BC483D9266}" type="slidenum">
              <a:rPr lang="ar-DZ" smtClean="0"/>
              <a:pPr/>
              <a:t>1</a:t>
            </a:fld>
            <a:endParaRPr lang="fr-FR"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2188" y="12915900"/>
            <a:ext cx="25647650" cy="89122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25963" y="23561675"/>
            <a:ext cx="21120100" cy="106251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094AB47-ACCF-4891-927B-67DB0933AF7D}" type="slidenum">
              <a:rPr lang="ar-DZ"/>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10E746D-2858-4B90-A8A8-AB10BAE5D4F0}" type="slidenum">
              <a:rPr lang="ar-DZ"/>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875750" y="842963"/>
            <a:ext cx="6788150" cy="362981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08125" y="842963"/>
            <a:ext cx="20215225" cy="362981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0FC5072-3DBD-44DB-977F-C2C692A49421}" type="slidenum">
              <a:rPr lang="ar-DZ"/>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7D1C7D3-FC0C-42A4-939D-605C52439C5F}" type="slidenum">
              <a:rPr lang="ar-DZ"/>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2838" y="26717625"/>
            <a:ext cx="25646062" cy="82581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2838" y="17622838"/>
            <a:ext cx="25646062" cy="90947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0ED247C-46B9-4CA9-91E3-606C387F9DDA}" type="slidenum">
              <a:rPr lang="ar-DZ"/>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08125" y="9702800"/>
            <a:ext cx="13501688"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162213" y="9702800"/>
            <a:ext cx="13501687"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BA9835D5-8F16-47AF-866E-F2D22C0FFAFF}" type="slidenum">
              <a:rPr lang="ar-DZ"/>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08125" y="1665288"/>
            <a:ext cx="27155775" cy="6929437"/>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08125" y="9307513"/>
            <a:ext cx="13331825"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08125" y="13185775"/>
            <a:ext cx="13331825"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27313" y="9307513"/>
            <a:ext cx="13336587"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27313" y="13185775"/>
            <a:ext cx="13336587"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4954A173-2CBB-4D8C-AA08-EAC13D52E8F0}" type="slidenum">
              <a:rPr lang="ar-DZ"/>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71FDB10C-1BE1-4F24-8441-22270FF6D63A}" type="slidenum">
              <a:rPr lang="ar-DZ"/>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3162FDA7-8BB2-42FF-A058-55CE407DB514}" type="slidenum">
              <a:rPr lang="ar-DZ"/>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08125" y="1655763"/>
            <a:ext cx="9926638" cy="704532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796713" y="1655763"/>
            <a:ext cx="16867187" cy="35485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08125" y="8701088"/>
            <a:ext cx="9926638" cy="28440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A39C042-0F9A-499D-8DB0-5E9F26B733ED}" type="slidenum">
              <a:rPr lang="ar-DZ"/>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13438" y="29105225"/>
            <a:ext cx="18103850" cy="3435350"/>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13438" y="3714750"/>
            <a:ext cx="18103850" cy="24947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913438" y="32540575"/>
            <a:ext cx="18103850" cy="48799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BF7670F1-03E9-4D89-8881-0742114FBEF9}" type="slidenum">
              <a:rPr lang="ar-DZ"/>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08125" y="842963"/>
            <a:ext cx="27155775" cy="762000"/>
          </a:xfrm>
          <a:prstGeom prst="rect">
            <a:avLst/>
          </a:prstGeom>
          <a:noFill/>
          <a:ln w="9525">
            <a:noFill/>
            <a:miter lim="800000"/>
            <a:headEnd/>
            <a:tailEnd/>
          </a:ln>
        </p:spPr>
        <p:txBody>
          <a:bodyPr vert="horz" wrap="square" lIns="408149" tIns="204074" rIns="408149" bIns="204074" numCol="1" anchor="ctr" anchorCtr="0" compatLnSpc="1">
            <a:prstTxWarp prst="textNoShape">
              <a:avLst/>
            </a:prstTxWarp>
          </a:bodyPr>
          <a:lstStyle/>
          <a:p>
            <a:pPr lvl="0"/>
            <a:r>
              <a:rPr lang="fr-FR" smtClean="0"/>
              <a:t>journées d’étude et de sensibilisation sur la quantification du sable en transit éolien et sur la lutte contre l’ensablement </a:t>
            </a:r>
          </a:p>
        </p:txBody>
      </p:sp>
      <p:sp>
        <p:nvSpPr>
          <p:cNvPr id="1027" name="Rectangle 3"/>
          <p:cNvSpPr>
            <a:spLocks noGrp="1" noChangeArrowheads="1"/>
          </p:cNvSpPr>
          <p:nvPr>
            <p:ph type="body" idx="1"/>
          </p:nvPr>
        </p:nvSpPr>
        <p:spPr bwMode="auto">
          <a:xfrm>
            <a:off x="1508125" y="9702800"/>
            <a:ext cx="27155775" cy="27438350"/>
          </a:xfrm>
          <a:prstGeom prst="rect">
            <a:avLst/>
          </a:prstGeom>
          <a:noFill/>
          <a:ln w="9525">
            <a:noFill/>
            <a:miter lim="800000"/>
            <a:headEnd/>
            <a:tailEnd/>
          </a:ln>
        </p:spPr>
        <p:txBody>
          <a:bodyPr vert="horz" wrap="square" lIns="408149" tIns="204074" rIns="408149" bIns="2040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1508125" y="37863463"/>
            <a:ext cx="7040563"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l">
              <a:defRPr sz="6300">
                <a:latin typeface="Arial" charset="0"/>
                <a:cs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10306050" y="37863463"/>
            <a:ext cx="9559925"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ctr">
              <a:defRPr sz="6300">
                <a:latin typeface="Arial" charset="0"/>
                <a:cs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21623338" y="37863463"/>
            <a:ext cx="7040562"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r">
              <a:defRPr sz="6300">
                <a:latin typeface="Arial" charset="0"/>
                <a:cs typeface="Arial" charset="0"/>
              </a:defRPr>
            </a:lvl1pPr>
          </a:lstStyle>
          <a:p>
            <a:pPr>
              <a:defRPr/>
            </a:pPr>
            <a:fld id="{570EED81-20E1-42E6-90AF-DCEE541EC7C0}" type="slidenum">
              <a:rPr lang="ar-DZ"/>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081463" rtl="0" eaLnBrk="0" fontAlgn="base" hangingPunct="0">
        <a:spcBef>
          <a:spcPct val="0"/>
        </a:spcBef>
        <a:spcAft>
          <a:spcPct val="0"/>
        </a:spcAft>
        <a:defRPr sz="3200">
          <a:solidFill>
            <a:srgbClr val="000000"/>
          </a:solidFill>
          <a:latin typeface="+mj-lt"/>
          <a:ea typeface="+mj-ea"/>
          <a:cs typeface="+mj-cs"/>
        </a:defRPr>
      </a:lvl1pPr>
      <a:lvl2pPr algn="ctr" defTabSz="4081463" rtl="0" eaLnBrk="0" fontAlgn="base" hangingPunct="0">
        <a:spcBef>
          <a:spcPct val="0"/>
        </a:spcBef>
        <a:spcAft>
          <a:spcPct val="0"/>
        </a:spcAft>
        <a:defRPr sz="3200">
          <a:solidFill>
            <a:srgbClr val="000000"/>
          </a:solidFill>
          <a:latin typeface="Arial" charset="0"/>
          <a:cs typeface="Arial" charset="0"/>
        </a:defRPr>
      </a:lvl2pPr>
      <a:lvl3pPr algn="ctr" defTabSz="4081463" rtl="0" eaLnBrk="0" fontAlgn="base" hangingPunct="0">
        <a:spcBef>
          <a:spcPct val="0"/>
        </a:spcBef>
        <a:spcAft>
          <a:spcPct val="0"/>
        </a:spcAft>
        <a:defRPr sz="3200">
          <a:solidFill>
            <a:srgbClr val="000000"/>
          </a:solidFill>
          <a:latin typeface="Arial" charset="0"/>
          <a:cs typeface="Arial" charset="0"/>
        </a:defRPr>
      </a:lvl3pPr>
      <a:lvl4pPr algn="ctr" defTabSz="4081463" rtl="0" eaLnBrk="0" fontAlgn="base" hangingPunct="0">
        <a:spcBef>
          <a:spcPct val="0"/>
        </a:spcBef>
        <a:spcAft>
          <a:spcPct val="0"/>
        </a:spcAft>
        <a:defRPr sz="3200">
          <a:solidFill>
            <a:srgbClr val="000000"/>
          </a:solidFill>
          <a:latin typeface="Arial" charset="0"/>
          <a:cs typeface="Arial" charset="0"/>
        </a:defRPr>
      </a:lvl4pPr>
      <a:lvl5pPr algn="ctr" defTabSz="4081463" rtl="0" eaLnBrk="0" fontAlgn="base" hangingPunct="0">
        <a:spcBef>
          <a:spcPct val="0"/>
        </a:spcBef>
        <a:spcAft>
          <a:spcPct val="0"/>
        </a:spcAft>
        <a:defRPr sz="3200">
          <a:solidFill>
            <a:srgbClr val="000000"/>
          </a:solidFill>
          <a:latin typeface="Arial" charset="0"/>
          <a:cs typeface="Arial" charset="0"/>
        </a:defRPr>
      </a:lvl5pPr>
      <a:lvl6pPr marL="457200" algn="ctr" defTabSz="4081463" rtl="0" fontAlgn="base">
        <a:spcBef>
          <a:spcPct val="0"/>
        </a:spcBef>
        <a:spcAft>
          <a:spcPct val="0"/>
        </a:spcAft>
        <a:defRPr sz="3200">
          <a:solidFill>
            <a:srgbClr val="000000"/>
          </a:solidFill>
          <a:latin typeface="Arial" charset="0"/>
          <a:cs typeface="Arial" charset="0"/>
        </a:defRPr>
      </a:lvl6pPr>
      <a:lvl7pPr marL="914400" algn="ctr" defTabSz="4081463" rtl="0" fontAlgn="base">
        <a:spcBef>
          <a:spcPct val="0"/>
        </a:spcBef>
        <a:spcAft>
          <a:spcPct val="0"/>
        </a:spcAft>
        <a:defRPr sz="3200">
          <a:solidFill>
            <a:srgbClr val="000000"/>
          </a:solidFill>
          <a:latin typeface="Arial" charset="0"/>
          <a:cs typeface="Arial" charset="0"/>
        </a:defRPr>
      </a:lvl7pPr>
      <a:lvl8pPr marL="1371600" algn="ctr" defTabSz="4081463" rtl="0" fontAlgn="base">
        <a:spcBef>
          <a:spcPct val="0"/>
        </a:spcBef>
        <a:spcAft>
          <a:spcPct val="0"/>
        </a:spcAft>
        <a:defRPr sz="3200">
          <a:solidFill>
            <a:srgbClr val="000000"/>
          </a:solidFill>
          <a:latin typeface="Arial" charset="0"/>
          <a:cs typeface="Arial" charset="0"/>
        </a:defRPr>
      </a:lvl8pPr>
      <a:lvl9pPr marL="1828800" algn="ctr" defTabSz="4081463" rtl="0" fontAlgn="base">
        <a:spcBef>
          <a:spcPct val="0"/>
        </a:spcBef>
        <a:spcAft>
          <a:spcPct val="0"/>
        </a:spcAft>
        <a:defRPr sz="3200">
          <a:solidFill>
            <a:srgbClr val="000000"/>
          </a:solidFill>
          <a:latin typeface="Arial" charset="0"/>
          <a:cs typeface="Arial" charset="0"/>
        </a:defRPr>
      </a:lvl9pPr>
    </p:titleStyle>
    <p:bodyStyle>
      <a:lvl1pPr marL="1531938" indent="-1531938" algn="l" defTabSz="4081463" rtl="0" eaLnBrk="0" fontAlgn="base" hangingPunct="0">
        <a:spcBef>
          <a:spcPct val="20000"/>
        </a:spcBef>
        <a:spcAft>
          <a:spcPct val="0"/>
        </a:spcAft>
        <a:buChar char="•"/>
        <a:defRPr sz="14200">
          <a:solidFill>
            <a:schemeClr val="tx1"/>
          </a:solidFill>
          <a:latin typeface="+mn-lt"/>
          <a:ea typeface="+mn-ea"/>
          <a:cs typeface="+mn-cs"/>
        </a:defRPr>
      </a:lvl1pPr>
      <a:lvl2pPr marL="3314700" indent="-1273175" algn="l" defTabSz="4081463" rtl="0" eaLnBrk="0" fontAlgn="base" hangingPunct="0">
        <a:spcBef>
          <a:spcPct val="20000"/>
        </a:spcBef>
        <a:spcAft>
          <a:spcPct val="0"/>
        </a:spcAft>
        <a:buChar char="–"/>
        <a:defRPr sz="12500">
          <a:solidFill>
            <a:schemeClr val="tx1"/>
          </a:solidFill>
          <a:latin typeface="+mn-lt"/>
          <a:cs typeface="+mn-cs"/>
        </a:defRPr>
      </a:lvl2pPr>
      <a:lvl3pPr marL="5102225" indent="-1020763" algn="l" defTabSz="4081463" rtl="0" eaLnBrk="0" fontAlgn="base" hangingPunct="0">
        <a:spcBef>
          <a:spcPct val="20000"/>
        </a:spcBef>
        <a:spcAft>
          <a:spcPct val="0"/>
        </a:spcAft>
        <a:buChar char="•"/>
        <a:defRPr sz="10700">
          <a:solidFill>
            <a:schemeClr val="tx1"/>
          </a:solidFill>
          <a:latin typeface="+mn-lt"/>
          <a:cs typeface="+mn-cs"/>
        </a:defRPr>
      </a:lvl3pPr>
      <a:lvl4pPr marL="7145338" indent="-1022350" algn="l" defTabSz="4081463" rtl="0" eaLnBrk="0" fontAlgn="base" hangingPunct="0">
        <a:spcBef>
          <a:spcPct val="20000"/>
        </a:spcBef>
        <a:spcAft>
          <a:spcPct val="0"/>
        </a:spcAft>
        <a:buChar char="–"/>
        <a:defRPr sz="9000">
          <a:solidFill>
            <a:schemeClr val="tx1"/>
          </a:solidFill>
          <a:latin typeface="+mn-lt"/>
          <a:cs typeface="+mn-cs"/>
        </a:defRPr>
      </a:lvl4pPr>
      <a:lvl5pPr marL="9183688" indent="-1020763" algn="l" defTabSz="4081463" rtl="0" eaLnBrk="0" fontAlgn="base" hangingPunct="0">
        <a:spcBef>
          <a:spcPct val="20000"/>
        </a:spcBef>
        <a:spcAft>
          <a:spcPct val="0"/>
        </a:spcAft>
        <a:buChar char="»"/>
        <a:defRPr sz="9000">
          <a:solidFill>
            <a:schemeClr val="tx1"/>
          </a:solidFill>
          <a:latin typeface="+mn-lt"/>
          <a:cs typeface="+mn-cs"/>
        </a:defRPr>
      </a:lvl5pPr>
      <a:lvl6pPr marL="9640888" indent="-1020763" algn="l" defTabSz="4081463" rtl="0" fontAlgn="base">
        <a:spcBef>
          <a:spcPct val="20000"/>
        </a:spcBef>
        <a:spcAft>
          <a:spcPct val="0"/>
        </a:spcAft>
        <a:buChar char="»"/>
        <a:defRPr sz="9000">
          <a:solidFill>
            <a:schemeClr val="tx1"/>
          </a:solidFill>
          <a:latin typeface="+mn-lt"/>
          <a:cs typeface="+mn-cs"/>
        </a:defRPr>
      </a:lvl6pPr>
      <a:lvl7pPr marL="10098088" indent="-1020763" algn="l" defTabSz="4081463" rtl="0" fontAlgn="base">
        <a:spcBef>
          <a:spcPct val="20000"/>
        </a:spcBef>
        <a:spcAft>
          <a:spcPct val="0"/>
        </a:spcAft>
        <a:buChar char="»"/>
        <a:defRPr sz="9000">
          <a:solidFill>
            <a:schemeClr val="tx1"/>
          </a:solidFill>
          <a:latin typeface="+mn-lt"/>
          <a:cs typeface="+mn-cs"/>
        </a:defRPr>
      </a:lvl7pPr>
      <a:lvl8pPr marL="10555288" indent="-1020763" algn="l" defTabSz="4081463" rtl="0" fontAlgn="base">
        <a:spcBef>
          <a:spcPct val="20000"/>
        </a:spcBef>
        <a:spcAft>
          <a:spcPct val="0"/>
        </a:spcAft>
        <a:buChar char="»"/>
        <a:defRPr sz="9000">
          <a:solidFill>
            <a:schemeClr val="tx1"/>
          </a:solidFill>
          <a:latin typeface="+mn-lt"/>
          <a:cs typeface="+mn-cs"/>
        </a:defRPr>
      </a:lvl8pPr>
      <a:lvl9pPr marL="11012488" indent="-1020763" algn="l" defTabSz="4081463" rtl="0"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44"/>
          <p:cNvSpPr txBox="1">
            <a:spLocks noChangeArrowheads="1"/>
          </p:cNvSpPr>
          <p:nvPr/>
        </p:nvSpPr>
        <p:spPr bwMode="auto">
          <a:xfrm>
            <a:off x="9128125" y="4302125"/>
            <a:ext cx="12822238" cy="1295400"/>
          </a:xfrm>
          <a:prstGeom prst="rect">
            <a:avLst/>
          </a:prstGeom>
          <a:noFill/>
          <a:ln w="9525" algn="ctr">
            <a:noFill/>
            <a:miter lim="800000"/>
            <a:headEnd/>
            <a:tailEnd/>
          </a:ln>
        </p:spPr>
        <p:txBody>
          <a:bodyPr>
            <a:spAutoFit/>
          </a:bodyPr>
          <a:lstStyle/>
          <a:p>
            <a:pPr algn="ctr" defTabSz="4081463"/>
            <a:endParaRPr lang="en-US" sz="7900"/>
          </a:p>
        </p:txBody>
      </p:sp>
      <p:sp>
        <p:nvSpPr>
          <p:cNvPr id="2052" name="Rectangle 4"/>
          <p:cNvSpPr>
            <a:spLocks noChangeArrowheads="1"/>
          </p:cNvSpPr>
          <p:nvPr/>
        </p:nvSpPr>
        <p:spPr bwMode="auto">
          <a:xfrm>
            <a:off x="1112838" y="1354138"/>
            <a:ext cx="27860625" cy="5659437"/>
          </a:xfrm>
          <a:prstGeom prst="rect">
            <a:avLst/>
          </a:prstGeom>
          <a:gradFill>
            <a:gsLst>
              <a:gs pos="0">
                <a:srgbClr val="10C7DA"/>
              </a:gs>
              <a:gs pos="100000">
                <a:srgbClr val="FFFFFF"/>
              </a:gs>
            </a:gsLst>
            <a:lin ang="0" scaled="1"/>
          </a:gradFill>
          <a:ln w="76200" cmpd="tri">
            <a:noFill/>
            <a:miter lim="800000"/>
            <a:headEnd/>
            <a:tailEnd/>
          </a:ln>
          <a:effectLst>
            <a:prstShdw prst="shdw17" dist="17961" dir="2700000">
              <a:srgbClr val="FFE2C5">
                <a:gamma/>
                <a:shade val="60000"/>
                <a:invGamma/>
              </a:srgbClr>
            </a:prstShdw>
          </a:effectLst>
        </p:spPr>
        <p:txBody>
          <a:bodyPr lIns="91432" tIns="45717" rIns="91432" bIns="45717" anchor="ctr">
            <a:spAutoFit/>
          </a:bodyPr>
          <a:lstStyle/>
          <a:p>
            <a:pPr algn="ctr">
              <a:lnSpc>
                <a:spcPct val="150000"/>
              </a:lnSpc>
              <a:defRPr/>
            </a:pPr>
            <a:r>
              <a:rPr lang="fr-FR" sz="3600" b="1" i="1" dirty="0">
                <a:solidFill>
                  <a:schemeClr val="tx1">
                    <a:lumMod val="95000"/>
                    <a:lumOff val="5000"/>
                  </a:schemeClr>
                </a:solidFill>
              </a:rPr>
              <a:t>UNIVERSITE KASDI MERBAH OUARGLA</a:t>
            </a:r>
          </a:p>
          <a:p>
            <a:pPr algn="ctr">
              <a:lnSpc>
                <a:spcPct val="150000"/>
              </a:lnSpc>
              <a:defRPr/>
            </a:pPr>
            <a:r>
              <a:rPr lang="fr-FR" sz="4000" b="1" i="1" dirty="0">
                <a:solidFill>
                  <a:schemeClr val="tx1">
                    <a:lumMod val="95000"/>
                    <a:lumOff val="5000"/>
                  </a:schemeClr>
                </a:solidFill>
              </a:rPr>
              <a:t>FACULTE DES SCIENCES APPLIQUEES</a:t>
            </a:r>
            <a:endParaRPr lang="fr-FR" sz="6600" b="1" i="1" dirty="0"/>
          </a:p>
          <a:p>
            <a:pPr algn="ctr">
              <a:lnSpc>
                <a:spcPct val="150000"/>
              </a:lnSpc>
              <a:defRPr/>
            </a:pPr>
            <a:r>
              <a:rPr lang="fr-FR" sz="3200" b="1" i="1" dirty="0"/>
              <a:t>DEPARTEMENT GENIE CIVILE ET HYDRAULIQUE</a:t>
            </a:r>
          </a:p>
          <a:p>
            <a:pPr algn="ctr">
              <a:lnSpc>
                <a:spcPct val="150000"/>
              </a:lnSpc>
              <a:defRPr/>
            </a:pPr>
            <a:r>
              <a:rPr lang="fr-FR" sz="3200" b="1" i="1" dirty="0">
                <a:solidFill>
                  <a:schemeClr val="tx2"/>
                </a:solidFill>
              </a:rPr>
              <a:t>MASTER PROFESSIONNEL EN TRAITEMENT ET EPURATION ET GESTION DES EAUX</a:t>
            </a:r>
          </a:p>
          <a:p>
            <a:pPr algn="ctr">
              <a:lnSpc>
                <a:spcPct val="150000"/>
              </a:lnSpc>
              <a:defRPr/>
            </a:pPr>
            <a:r>
              <a:rPr lang="fr-FR" sz="3600" b="1" i="1" u="sng" dirty="0">
                <a:solidFill>
                  <a:schemeClr val="tx2"/>
                </a:solidFill>
                <a:latin typeface="Times New Roman" pitchFamily="18" charset="0"/>
                <a:cs typeface="Times New Roman" pitchFamily="18" charset="0"/>
              </a:rPr>
              <a:t>THEME </a:t>
            </a:r>
            <a:r>
              <a:rPr lang="fr-FR" sz="4400" b="1" i="1" dirty="0">
                <a:solidFill>
                  <a:schemeClr val="tx2"/>
                </a:solidFill>
                <a:latin typeface="Times New Roman" pitchFamily="18" charset="0"/>
                <a:cs typeface="Times New Roman" pitchFamily="18" charset="0"/>
              </a:rPr>
              <a:t>:  </a:t>
            </a:r>
            <a:r>
              <a:rPr lang="fr-FR" sz="4000" b="1" i="1" dirty="0" err="1">
                <a:solidFill>
                  <a:srgbClr val="FF0000"/>
                </a:solidFill>
                <a:latin typeface="Times New Roman" pitchFamily="18" charset="0"/>
                <a:cs typeface="Times New Roman" pitchFamily="18" charset="0"/>
              </a:rPr>
              <a:t>Défluoruration</a:t>
            </a:r>
            <a:r>
              <a:rPr lang="fr-FR" sz="4000" b="1" i="1" dirty="0">
                <a:solidFill>
                  <a:srgbClr val="FF0000"/>
                </a:solidFill>
                <a:latin typeface="Times New Roman" pitchFamily="18" charset="0"/>
                <a:cs typeface="Times New Roman" pitchFamily="18" charset="0"/>
              </a:rPr>
              <a:t> des eaux potables de la ville de Ouargla  </a:t>
            </a:r>
            <a:endParaRPr lang="fr-FR" sz="3200" b="1" i="1" dirty="0">
              <a:solidFill>
                <a:srgbClr val="FF0000"/>
              </a:solidFill>
              <a:latin typeface="Times New Roman" pitchFamily="18" charset="0"/>
              <a:cs typeface="Times New Roman" pitchFamily="18" charset="0"/>
            </a:endParaRPr>
          </a:p>
          <a:p>
            <a:pPr algn="ctr" rtl="1">
              <a:spcBef>
                <a:spcPct val="30000"/>
              </a:spcBef>
              <a:spcAft>
                <a:spcPct val="30000"/>
              </a:spcAft>
              <a:tabLst>
                <a:tab pos="514350" algn="l"/>
              </a:tabLst>
              <a:defRPr/>
            </a:pPr>
            <a:endParaRPr lang="fr-FR" sz="6600" b="1" i="1" dirty="0">
              <a:solidFill>
                <a:srgbClr val="0000FF"/>
              </a:solidFill>
              <a:effectLst>
                <a:outerShdw blurRad="38100" dist="38100" dir="2700000" algn="tl">
                  <a:srgbClr val="000000"/>
                </a:outerShdw>
              </a:effectLst>
            </a:endParaRPr>
          </a:p>
        </p:txBody>
      </p:sp>
      <p:sp>
        <p:nvSpPr>
          <p:cNvPr id="2" name="Text Box 827"/>
          <p:cNvSpPr txBox="1">
            <a:spLocks noChangeArrowheads="1"/>
          </p:cNvSpPr>
          <p:nvPr/>
        </p:nvSpPr>
        <p:spPr bwMode="auto">
          <a:xfrm>
            <a:off x="15446375" y="11355388"/>
            <a:ext cx="12788900" cy="442912"/>
          </a:xfrm>
          <a:prstGeom prst="rect">
            <a:avLst/>
          </a:prstGeom>
          <a:noFill/>
          <a:ln w="9525" algn="ctr">
            <a:noFill/>
            <a:miter lim="800000"/>
            <a:headEnd/>
            <a:tailEnd/>
          </a:ln>
        </p:spPr>
        <p:txBody>
          <a:bodyPr>
            <a:spAutoFit/>
          </a:bodyPr>
          <a:lstStyle/>
          <a:p>
            <a:pPr algn="just" defTabSz="4081463"/>
            <a:endParaRPr lang="en-US" sz="2300"/>
          </a:p>
        </p:txBody>
      </p:sp>
      <p:sp>
        <p:nvSpPr>
          <p:cNvPr id="2056" name="Line 1137"/>
          <p:cNvSpPr>
            <a:spLocks noChangeShapeType="1"/>
          </p:cNvSpPr>
          <p:nvPr/>
        </p:nvSpPr>
        <p:spPr bwMode="auto">
          <a:xfrm flipH="1">
            <a:off x="1146175" y="987425"/>
            <a:ext cx="27974925" cy="0"/>
          </a:xfrm>
          <a:prstGeom prst="line">
            <a:avLst/>
          </a:prstGeom>
          <a:ln>
            <a:solidFill>
              <a:srgbClr val="10C7DA"/>
            </a:solidFill>
            <a:headEnd/>
            <a:tailEnd/>
          </a:ln>
        </p:spPr>
        <p:style>
          <a:lnRef idx="3">
            <a:schemeClr val="accent4"/>
          </a:lnRef>
          <a:fillRef idx="0">
            <a:schemeClr val="accent4"/>
          </a:fillRef>
          <a:effectRef idx="2">
            <a:schemeClr val="accent4"/>
          </a:effectRef>
          <a:fontRef idx="minor">
            <a:schemeClr val="tx1"/>
          </a:fontRef>
        </p:style>
        <p:txBody>
          <a:bodyPr/>
          <a:lstStyle/>
          <a:p>
            <a:pPr algn="ctr">
              <a:defRPr/>
            </a:pPr>
            <a:endParaRPr lang="fr-FR"/>
          </a:p>
        </p:txBody>
      </p:sp>
      <p:sp>
        <p:nvSpPr>
          <p:cNvPr id="2054" name="Rectangle 1138"/>
          <p:cNvSpPr>
            <a:spLocks noChangeArrowheads="1"/>
          </p:cNvSpPr>
          <p:nvPr/>
        </p:nvSpPr>
        <p:spPr bwMode="auto">
          <a:xfrm>
            <a:off x="1112838" y="8761413"/>
            <a:ext cx="28011437" cy="5630862"/>
          </a:xfrm>
          <a:prstGeom prst="rect">
            <a:avLst/>
          </a:prstGeom>
          <a:gradFill rotWithShape="1">
            <a:gsLst>
              <a:gs pos="0">
                <a:srgbClr val="10C7DA"/>
              </a:gs>
              <a:gs pos="100000">
                <a:schemeClr val="bg1"/>
              </a:gs>
            </a:gsLst>
            <a:lin ang="2700000" scaled="1"/>
          </a:gradFill>
          <a:ln w="9525" algn="ctr">
            <a:noFill/>
            <a:miter lim="800000"/>
            <a:headEnd/>
            <a:tailEnd/>
          </a:ln>
        </p:spPr>
        <p:txBody>
          <a:bodyPr anchor="ctr">
            <a:spAutoFit/>
          </a:bodyPr>
          <a:lstStyle/>
          <a:p>
            <a:r>
              <a:rPr lang="fr-FR" altLang="zh-CN" sz="3600" b="1" i="1">
                <a:solidFill>
                  <a:srgbClr val="C00000"/>
                </a:solidFill>
                <a:latin typeface="Times New Roman" pitchFamily="18" charset="0"/>
                <a:ea typeface="SimSun" pitchFamily="2" charset="-122"/>
              </a:rPr>
              <a:t>RÉSUMÉ</a:t>
            </a:r>
            <a:r>
              <a:rPr lang="fr-FR" altLang="zh-CN" sz="3600" b="1" i="1">
                <a:latin typeface="Times New Roman" pitchFamily="18" charset="0"/>
                <a:ea typeface="SimSun" pitchFamily="2" charset="-122"/>
              </a:rPr>
              <a:t> </a:t>
            </a:r>
            <a:r>
              <a:rPr lang="fr-FR" sz="3600" b="1">
                <a:latin typeface="Times New Roman" pitchFamily="18" charset="0"/>
                <a:cs typeface="Times New Roman" pitchFamily="18" charset="0"/>
              </a:rPr>
              <a:t>:</a:t>
            </a:r>
          </a:p>
          <a:p>
            <a:pPr algn="just"/>
            <a:r>
              <a:rPr lang="fr-FR" sz="3600"/>
              <a:t>        Dans la zone orientale du Sahara septentrional, plusieurs enquêtes épidémiologiques ont mis en évidence l'existence d'un problème de fluorose qui se traduit par des déformations dentaires et osseuses. La cause essentielle de cette affection est attribuée à l'ingestion, pendant un temps relativement long, à des eaux de boisson fortement fluorées. De ce fait le traitement des eaux fluorées deviendra nécessaire pour aboutir à une eaux convenable pour le consommateur.</a:t>
            </a:r>
          </a:p>
          <a:p>
            <a:pPr algn="just"/>
            <a:r>
              <a:rPr lang="fr-FR" sz="3600"/>
              <a:t>       Il est remarquable que les eaux souterraines du sud-Est  Algérien sont chargées en Fluorures à une valeur qui dépasse 1.5 mg/l, c’est pour cela nous avant appliqué deux techniques de défluoruration aux eaux de Ouargla qui sont </a:t>
            </a:r>
            <a:r>
              <a:rPr lang="fr-FR" sz="3600">
                <a:solidFill>
                  <a:srgbClr val="FF0000"/>
                </a:solidFill>
              </a:rPr>
              <a:t>: la précipitation au Sulfates d’aluminium </a:t>
            </a:r>
            <a:r>
              <a:rPr lang="fr-FR" sz="3600"/>
              <a:t>et </a:t>
            </a:r>
            <a:r>
              <a:rPr lang="fr-FR" sz="3600">
                <a:solidFill>
                  <a:srgbClr val="FF0000"/>
                </a:solidFill>
              </a:rPr>
              <a:t>l’Adsorption par charbon actif (noyaux de dattes).</a:t>
            </a:r>
          </a:p>
          <a:p>
            <a:endParaRPr lang="fr-FR" sz="3600" b="1"/>
          </a:p>
          <a:p>
            <a:r>
              <a:rPr lang="fr-FR" sz="3600" b="1">
                <a:solidFill>
                  <a:srgbClr val="FF0000"/>
                </a:solidFill>
                <a:latin typeface="Times New Roman" pitchFamily="18" charset="0"/>
                <a:cs typeface="Times New Roman" pitchFamily="18" charset="0"/>
              </a:rPr>
              <a:t>Mots-clés </a:t>
            </a:r>
            <a:r>
              <a:rPr lang="fr-FR" sz="3600" b="1">
                <a:latin typeface="Times New Roman" pitchFamily="18" charset="0"/>
                <a:cs typeface="Times New Roman" pitchFamily="18" charset="0"/>
              </a:rPr>
              <a:t>: </a:t>
            </a:r>
            <a:r>
              <a:rPr lang="fr-FR" sz="3600">
                <a:latin typeface="Times New Roman" pitchFamily="18" charset="0"/>
                <a:cs typeface="Times New Roman" pitchFamily="18" charset="0"/>
              </a:rPr>
              <a:t>Fluorures, Défluoruration, Fluorose, adsorption, </a:t>
            </a:r>
          </a:p>
        </p:txBody>
      </p:sp>
      <p:sp>
        <p:nvSpPr>
          <p:cNvPr id="2058" name="Line 1140"/>
          <p:cNvSpPr>
            <a:spLocks noChangeShapeType="1"/>
          </p:cNvSpPr>
          <p:nvPr/>
        </p:nvSpPr>
        <p:spPr bwMode="auto">
          <a:xfrm>
            <a:off x="1370013" y="7215188"/>
            <a:ext cx="27525662" cy="176212"/>
          </a:xfrm>
          <a:prstGeom prst="line">
            <a:avLst/>
          </a:prstGeom>
          <a:ln>
            <a:solidFill>
              <a:srgbClr val="10C7DA"/>
            </a:solidFill>
            <a:headEnd/>
            <a:tailEnd/>
          </a:ln>
        </p:spPr>
        <p:style>
          <a:lnRef idx="3">
            <a:schemeClr val="accent1"/>
          </a:lnRef>
          <a:fillRef idx="0">
            <a:schemeClr val="accent1"/>
          </a:fillRef>
          <a:effectRef idx="2">
            <a:schemeClr val="accent1"/>
          </a:effectRef>
          <a:fontRef idx="minor">
            <a:schemeClr val="tx1"/>
          </a:fontRef>
        </p:style>
        <p:txBody>
          <a:bodyPr/>
          <a:lstStyle/>
          <a:p>
            <a:pPr algn="ctr">
              <a:defRPr/>
            </a:pPr>
            <a:endParaRPr lang="fr-FR"/>
          </a:p>
        </p:txBody>
      </p:sp>
      <p:sp>
        <p:nvSpPr>
          <p:cNvPr id="3" name="Rectangle 1143"/>
          <p:cNvSpPr>
            <a:spLocks noChangeArrowheads="1"/>
          </p:cNvSpPr>
          <p:nvPr/>
        </p:nvSpPr>
        <p:spPr bwMode="auto">
          <a:xfrm>
            <a:off x="1044575" y="14668500"/>
            <a:ext cx="12927013" cy="8618538"/>
          </a:xfrm>
          <a:prstGeom prst="rect">
            <a:avLst/>
          </a:prstGeom>
          <a:noFill/>
          <a:ln w="9525" algn="ctr">
            <a:noFill/>
            <a:miter lim="800000"/>
            <a:headEnd/>
            <a:tailEnd/>
          </a:ln>
        </p:spPr>
        <p:txBody>
          <a:bodyPr>
            <a:spAutoFit/>
          </a:bodyPr>
          <a:lstStyle/>
          <a:p>
            <a:pPr defTabSz="4081463">
              <a:spcAft>
                <a:spcPct val="25000"/>
              </a:spcAft>
            </a:pPr>
            <a:r>
              <a:rPr lang="fr-FR" sz="4000" b="1">
                <a:solidFill>
                  <a:srgbClr val="FF0000"/>
                </a:solidFill>
                <a:latin typeface="Times New Roman" pitchFamily="18" charset="0"/>
              </a:rPr>
              <a:t>1.</a:t>
            </a:r>
            <a:r>
              <a:rPr lang="fr-FR" sz="3600" b="1">
                <a:solidFill>
                  <a:srgbClr val="FF0000"/>
                </a:solidFill>
                <a:latin typeface="Times New Roman" pitchFamily="18" charset="0"/>
              </a:rPr>
              <a:t>INTRODUCTION</a:t>
            </a:r>
          </a:p>
          <a:p>
            <a:pPr algn="just" defTabSz="4081463"/>
            <a:r>
              <a:rPr lang="fr-FR" sz="3600"/>
              <a:t>       Il es évident que la zone orientale du Sahara septentrional de l’Algérie est reconnue par des eaux souterraines ayant des concentrations élevées en Fluorures qui dépassent les normes de l’OMS et les normes Algérienne (</a:t>
            </a:r>
            <a:r>
              <a:rPr lang="fr-FR" sz="3600">
                <a:solidFill>
                  <a:srgbClr val="FF0000"/>
                </a:solidFill>
              </a:rPr>
              <a:t>inférieure à 1.5 mg/l</a:t>
            </a:r>
            <a:r>
              <a:rPr lang="fr-FR" sz="3600"/>
              <a:t>).</a:t>
            </a:r>
          </a:p>
          <a:p>
            <a:pPr algn="just" defTabSz="4081463"/>
            <a:endParaRPr lang="fr-FR" sz="3600"/>
          </a:p>
          <a:p>
            <a:pPr algn="just" defTabSz="4081463"/>
            <a:r>
              <a:rPr lang="fr-FR" sz="3600"/>
              <a:t>        Le fluorure est un élément essentiel pour le corps humain dans une teneur compris entre 1,2 et 1,5 mg/l d’eau consommée, il constitue par contre un risque considérable pour la santé si la teneur devient supérieur à 1,5 mg/l , bien que les eaux souterraines sont riches en fluorures, la population du sud Algérien consomme des aliments riche aussi en fluorures tels que : le thé, les dattes, les pomme de terre, etc.,,, ce qui engendre la maladie de </a:t>
            </a:r>
            <a:r>
              <a:rPr lang="fr-FR" sz="3600">
                <a:solidFill>
                  <a:srgbClr val="FF0000"/>
                </a:solidFill>
              </a:rPr>
              <a:t>la Fluorose dentaire </a:t>
            </a:r>
            <a:r>
              <a:rPr lang="fr-FR" sz="3600"/>
              <a:t>et </a:t>
            </a:r>
            <a:r>
              <a:rPr lang="fr-FR" sz="3600">
                <a:solidFill>
                  <a:srgbClr val="FF0000"/>
                </a:solidFill>
              </a:rPr>
              <a:t>osseuse </a:t>
            </a:r>
            <a:r>
              <a:rPr lang="fr-FR" sz="3600"/>
              <a:t>qui représente un problème de santé. </a:t>
            </a:r>
            <a:endParaRPr lang="fr-FR" sz="3600">
              <a:latin typeface="Times New Roman" pitchFamily="18" charset="0"/>
              <a:cs typeface="Times New Roman" pitchFamily="18" charset="0"/>
            </a:endParaRPr>
          </a:p>
        </p:txBody>
      </p:sp>
      <p:sp>
        <p:nvSpPr>
          <p:cNvPr id="2057" name="Rectangle 1271"/>
          <p:cNvSpPr>
            <a:spLocks noChangeArrowheads="1"/>
          </p:cNvSpPr>
          <p:nvPr/>
        </p:nvSpPr>
        <p:spPr bwMode="auto">
          <a:xfrm>
            <a:off x="1370013" y="32148463"/>
            <a:ext cx="13320712" cy="641350"/>
          </a:xfrm>
          <a:prstGeom prst="rect">
            <a:avLst/>
          </a:prstGeom>
          <a:noFill/>
          <a:ln w="9525" algn="ctr">
            <a:noFill/>
            <a:miter lim="800000"/>
            <a:headEnd/>
            <a:tailEnd/>
          </a:ln>
        </p:spPr>
        <p:txBody>
          <a:bodyPr>
            <a:spAutoFit/>
          </a:bodyPr>
          <a:lstStyle/>
          <a:p>
            <a:pPr defTabSz="4081463"/>
            <a:r>
              <a:rPr lang="fr-FR" sz="3600">
                <a:latin typeface="Times New Roman" pitchFamily="18" charset="0"/>
              </a:rPr>
              <a:t> </a:t>
            </a:r>
          </a:p>
        </p:txBody>
      </p:sp>
      <p:sp>
        <p:nvSpPr>
          <p:cNvPr id="4" name="Rectangle 1292"/>
          <p:cNvSpPr>
            <a:spLocks noChangeArrowheads="1"/>
          </p:cNvSpPr>
          <p:nvPr/>
        </p:nvSpPr>
        <p:spPr bwMode="auto">
          <a:xfrm>
            <a:off x="1112838" y="34010600"/>
            <a:ext cx="12893675" cy="6986588"/>
          </a:xfrm>
          <a:prstGeom prst="rect">
            <a:avLst/>
          </a:prstGeom>
          <a:noFill/>
          <a:ln>
            <a:noFill/>
          </a:ln>
          <a:extLst>
            <a:ext uri="{909E8E84-426E-40DD-AFC4-6F175D3DCCD1}"/>
            <a:ext uri="{91240B29-F687-4F45-9708-019B960494DF}"/>
          </a:extLst>
        </p:spPr>
        <p:txBody>
          <a:bodyPr>
            <a:spAutoFit/>
          </a:bodyPr>
          <a:lstStyle/>
          <a:p>
            <a:pPr algn="just" defTabSz="4081463">
              <a:defRPr/>
            </a:pPr>
            <a:r>
              <a:rPr lang="fr-FR" sz="4000" b="1" dirty="0">
                <a:solidFill>
                  <a:srgbClr val="FF0000"/>
                </a:solidFill>
                <a:latin typeface="Times New Roman" pitchFamily="18" charset="0"/>
              </a:rPr>
              <a:t>2.RESULTATS ET INTERPRETATION</a:t>
            </a:r>
          </a:p>
          <a:p>
            <a:pPr algn="just" defTabSz="4081463">
              <a:defRPr/>
            </a:pPr>
            <a:endParaRPr lang="fr-FR" sz="4000" b="1" dirty="0">
              <a:solidFill>
                <a:srgbClr val="CC3300"/>
              </a:solidFill>
              <a:latin typeface="Arial" pitchFamily="34" charset="0"/>
              <a:cs typeface="Arial" pitchFamily="34" charset="0"/>
            </a:endParaRPr>
          </a:p>
          <a:p>
            <a:pPr algn="just" defTabSz="4081463">
              <a:defRPr/>
            </a:pPr>
            <a:r>
              <a:rPr lang="fr-FR" sz="4000" b="1" dirty="0">
                <a:solidFill>
                  <a:srgbClr val="CC3300"/>
                </a:solidFill>
                <a:latin typeface="Arial" pitchFamily="34" charset="0"/>
                <a:cs typeface="Arial" pitchFamily="34" charset="0"/>
              </a:rPr>
              <a:t>      </a:t>
            </a:r>
            <a:r>
              <a:rPr lang="fr-FR" sz="3600" dirty="0">
                <a:latin typeface="Arial" pitchFamily="34" charset="0"/>
                <a:cs typeface="Arial" pitchFamily="34" charset="0"/>
              </a:rPr>
              <a:t>dans cette partie pratique nous avant procéder à deux méthodes de </a:t>
            </a:r>
            <a:r>
              <a:rPr lang="fr-FR" sz="3600" dirty="0" err="1">
                <a:latin typeface="Arial" pitchFamily="34" charset="0"/>
                <a:cs typeface="Arial" pitchFamily="34" charset="0"/>
              </a:rPr>
              <a:t>Défluoruration</a:t>
            </a:r>
            <a:r>
              <a:rPr lang="fr-FR" sz="3600" dirty="0">
                <a:latin typeface="Arial" pitchFamily="34" charset="0"/>
                <a:cs typeface="Arial" pitchFamily="34" charset="0"/>
              </a:rPr>
              <a:t>:</a:t>
            </a:r>
          </a:p>
          <a:p>
            <a:pPr algn="just" defTabSz="4081463">
              <a:defRPr/>
            </a:pPr>
            <a:endParaRPr lang="fr-FR" sz="3600" b="1" dirty="0">
              <a:latin typeface="Arial" pitchFamily="34" charset="0"/>
              <a:cs typeface="Arial" pitchFamily="34" charset="0"/>
            </a:endParaRPr>
          </a:p>
          <a:p>
            <a:pPr marL="742950" indent="-742950" algn="just" defTabSz="4081463">
              <a:buFont typeface="+mj-lt"/>
              <a:buAutoNum type="arabicParenR"/>
              <a:defRPr/>
            </a:pPr>
            <a:r>
              <a:rPr lang="fr-FR" sz="4000" b="1" dirty="0">
                <a:solidFill>
                  <a:srgbClr val="FF0000"/>
                </a:solidFill>
                <a:latin typeface="Times New Roman" pitchFamily="18" charset="0"/>
                <a:cs typeface="Times New Roman" pitchFamily="18" charset="0"/>
              </a:rPr>
              <a:t>La précipitation aux Sulfates d’aluminium  </a:t>
            </a:r>
            <a:r>
              <a:rPr lang="fr-FR" sz="3600" b="1" dirty="0">
                <a:solidFill>
                  <a:srgbClr val="FF0000"/>
                </a:solidFill>
              </a:rPr>
              <a:t>Al</a:t>
            </a:r>
            <a:r>
              <a:rPr lang="fr-FR" sz="3600" b="1" baseline="-25000" dirty="0">
                <a:solidFill>
                  <a:srgbClr val="FF0000"/>
                </a:solidFill>
              </a:rPr>
              <a:t>2</a:t>
            </a:r>
            <a:r>
              <a:rPr lang="fr-FR" sz="3600" b="1" dirty="0">
                <a:solidFill>
                  <a:srgbClr val="FF0000"/>
                </a:solidFill>
              </a:rPr>
              <a:t>(SO</a:t>
            </a:r>
            <a:r>
              <a:rPr lang="fr-FR" sz="3600" b="1" baseline="-25000" dirty="0">
                <a:solidFill>
                  <a:srgbClr val="FF0000"/>
                </a:solidFill>
              </a:rPr>
              <a:t>4</a:t>
            </a:r>
            <a:r>
              <a:rPr lang="fr-FR" sz="3600" b="1" dirty="0">
                <a:solidFill>
                  <a:srgbClr val="FF0000"/>
                </a:solidFill>
              </a:rPr>
              <a:t>)</a:t>
            </a:r>
            <a:r>
              <a:rPr lang="fr-FR" sz="3600" b="1" baseline="-25000" dirty="0">
                <a:solidFill>
                  <a:srgbClr val="FF0000"/>
                </a:solidFill>
              </a:rPr>
              <a:t>3</a:t>
            </a:r>
            <a:endParaRPr lang="fr-FR" sz="3600" b="1" dirty="0">
              <a:solidFill>
                <a:srgbClr val="FF0000"/>
              </a:solidFill>
              <a:latin typeface="Arial" pitchFamily="34" charset="0"/>
              <a:cs typeface="Arial" pitchFamily="34" charset="0"/>
            </a:endParaRPr>
          </a:p>
          <a:p>
            <a:pPr algn="just" defTabSz="4081463">
              <a:defRPr/>
            </a:pPr>
            <a:r>
              <a:rPr lang="fr-FR" sz="3600" dirty="0">
                <a:solidFill>
                  <a:srgbClr val="FF0000"/>
                </a:solidFill>
                <a:latin typeface="Arial" pitchFamily="34" charset="0"/>
                <a:cs typeface="Arial" pitchFamily="34" charset="0"/>
              </a:rPr>
              <a:t>   </a:t>
            </a:r>
            <a:r>
              <a:rPr lang="fr-FR" sz="3600" dirty="0">
                <a:latin typeface="Arial" pitchFamily="34" charset="0"/>
                <a:cs typeface="Arial" pitchFamily="34" charset="0"/>
              </a:rPr>
              <a:t>cette méthode consiste à ajouter des masses croissantes de sulfates d’alumines dans des béchers de 100 ml d’eau à analyser (10becher) pour savoir les concentration  évoluées des ions fluorures en fonction de quantités de sulfates d’aluminium.  </a:t>
            </a:r>
          </a:p>
          <a:p>
            <a:pPr algn="just" defTabSz="4081463">
              <a:defRPr/>
            </a:pPr>
            <a:r>
              <a:rPr lang="fr-FR" sz="3600" dirty="0">
                <a:latin typeface="Arial" pitchFamily="34" charset="0"/>
                <a:cs typeface="Arial" pitchFamily="34" charset="0"/>
              </a:rPr>
              <a:t>-On remarque après le dosage de fluorures que la teneur de</a:t>
            </a:r>
            <a:endParaRPr lang="fr-FR" sz="4000" b="1" dirty="0">
              <a:solidFill>
                <a:srgbClr val="CC3300"/>
              </a:solidFill>
              <a:latin typeface="Times New Roman" pitchFamily="18" charset="0"/>
            </a:endParaRPr>
          </a:p>
        </p:txBody>
      </p:sp>
      <p:sp>
        <p:nvSpPr>
          <p:cNvPr id="2062" name="Rectangle 1293"/>
          <p:cNvSpPr>
            <a:spLocks noChangeArrowheads="1"/>
          </p:cNvSpPr>
          <p:nvPr/>
        </p:nvSpPr>
        <p:spPr bwMode="auto">
          <a:xfrm>
            <a:off x="1038225" y="22699663"/>
            <a:ext cx="12823825" cy="11310937"/>
          </a:xfrm>
          <a:prstGeom prst="rect">
            <a:avLst/>
          </a:prstGeom>
          <a:noFill/>
          <a:ln>
            <a:noFill/>
          </a:ln>
          <a:extLst>
            <a:ext uri="{909E8E84-426E-40DD-AFC4-6F175D3DCCD1}"/>
            <a:ext uri="{91240B29-F687-4F45-9708-019B960494DF}"/>
          </a:extLst>
        </p:spPr>
        <p:txBody>
          <a:bodyPr>
            <a:spAutoFit/>
          </a:bodyPr>
          <a:lstStyle/>
          <a:p>
            <a:pPr algn="just">
              <a:spcAft>
                <a:spcPct val="25000"/>
              </a:spcAft>
              <a:defRPr/>
            </a:pPr>
            <a:endParaRPr lang="fr-FR" sz="3600" b="1" dirty="0">
              <a:solidFill>
                <a:srgbClr val="CC3300"/>
              </a:solidFill>
              <a:latin typeface="Times New Roman" pitchFamily="18" charset="0"/>
            </a:endParaRPr>
          </a:p>
          <a:p>
            <a:pPr algn="just">
              <a:defRPr/>
            </a:pPr>
            <a:r>
              <a:rPr lang="fr-FR" sz="3600" dirty="0"/>
              <a:t>         L'objectif de cette ouvrage est de trouver une méthode favorable de défluoruration des eaux de Ouargla par deux techniques qui sont </a:t>
            </a:r>
            <a:r>
              <a:rPr lang="fr-FR" sz="3600" dirty="0">
                <a:solidFill>
                  <a:srgbClr val="FF0000"/>
                </a:solidFill>
              </a:rPr>
              <a:t>la précipitation par sulfates d’aluminium Al</a:t>
            </a:r>
            <a:r>
              <a:rPr lang="fr-FR" sz="3600" baseline="-25000" dirty="0">
                <a:solidFill>
                  <a:srgbClr val="FF0000"/>
                </a:solidFill>
              </a:rPr>
              <a:t>2</a:t>
            </a:r>
            <a:r>
              <a:rPr lang="fr-FR" sz="3600" dirty="0">
                <a:solidFill>
                  <a:srgbClr val="FF0000"/>
                </a:solidFill>
              </a:rPr>
              <a:t>(SO</a:t>
            </a:r>
            <a:r>
              <a:rPr lang="fr-FR" sz="3600" baseline="-25000" dirty="0">
                <a:solidFill>
                  <a:srgbClr val="FF0000"/>
                </a:solidFill>
              </a:rPr>
              <a:t>4</a:t>
            </a:r>
            <a:r>
              <a:rPr lang="fr-FR" sz="3600" dirty="0">
                <a:solidFill>
                  <a:srgbClr val="FF0000"/>
                </a:solidFill>
              </a:rPr>
              <a:t>)</a:t>
            </a:r>
            <a:r>
              <a:rPr lang="fr-FR" sz="3600" baseline="-25000" dirty="0">
                <a:solidFill>
                  <a:srgbClr val="FF0000"/>
                </a:solidFill>
              </a:rPr>
              <a:t>3</a:t>
            </a:r>
            <a:r>
              <a:rPr lang="fr-FR" sz="3600" baseline="-25000" dirty="0"/>
              <a:t> </a:t>
            </a:r>
            <a:r>
              <a:rPr lang="fr-FR" sz="3600" dirty="0"/>
              <a:t>et </a:t>
            </a:r>
            <a:r>
              <a:rPr lang="fr-FR" sz="3600" dirty="0">
                <a:solidFill>
                  <a:srgbClr val="FF0000"/>
                </a:solidFill>
              </a:rPr>
              <a:t>l’adsorption physique par Charbon actif ( les noix de dattes). </a:t>
            </a:r>
          </a:p>
          <a:p>
            <a:pPr algn="just">
              <a:defRPr/>
            </a:pPr>
            <a:r>
              <a:rPr lang="fr-FR" sz="3600" dirty="0"/>
              <a:t>         Au cours des différents chapitres de cette étude, il sera présenté ce qui suit :</a:t>
            </a:r>
          </a:p>
          <a:p>
            <a:pPr marL="571500" indent="-571500" algn="just">
              <a:buFont typeface="Arial" pitchFamily="34" charset="0"/>
              <a:buChar char="•"/>
              <a:defRPr/>
            </a:pPr>
            <a:r>
              <a:rPr lang="fr-FR" sz="3600" dirty="0"/>
              <a:t>Le chapitre I concerne la présentation de la vile de Ouargla. </a:t>
            </a:r>
          </a:p>
          <a:p>
            <a:pPr marL="571500" indent="-571500" algn="just">
              <a:buFont typeface="Arial" pitchFamily="34" charset="0"/>
              <a:buChar char="•"/>
              <a:defRPr/>
            </a:pPr>
            <a:r>
              <a:rPr lang="fr-FR" sz="3600" dirty="0"/>
              <a:t>Le chapitre II comprend les généralités sur le fluor.</a:t>
            </a:r>
          </a:p>
          <a:p>
            <a:pPr marL="571500" indent="-571500" algn="just">
              <a:buFont typeface="Arial" pitchFamily="34" charset="0"/>
              <a:buChar char="•"/>
              <a:defRPr/>
            </a:pPr>
            <a:r>
              <a:rPr lang="fr-FR" sz="3600" dirty="0"/>
              <a:t>Le chapitre III est consacré aux différentes techniques  de défluoruration des eaux.</a:t>
            </a:r>
          </a:p>
          <a:p>
            <a:pPr marL="571500" indent="-571500" algn="just">
              <a:buFont typeface="Arial" pitchFamily="34" charset="0"/>
              <a:buChar char="•"/>
              <a:defRPr/>
            </a:pPr>
            <a:r>
              <a:rPr lang="fr-FR" sz="3600" dirty="0"/>
              <a:t>Le chapitre IV présente les différentes méthodes de dosage des ions fluorures.</a:t>
            </a:r>
          </a:p>
          <a:p>
            <a:pPr marL="571500" indent="-571500" algn="just">
              <a:buFont typeface="Arial" pitchFamily="34" charset="0"/>
              <a:buChar char="•"/>
              <a:defRPr/>
            </a:pPr>
            <a:r>
              <a:rPr lang="fr-FR" sz="3600" dirty="0"/>
              <a:t>Le chapitre V est réservé aux matériels et méthodes utilisées au cours de l’</a:t>
            </a:r>
            <a:r>
              <a:rPr lang="fr-FR" sz="3600" dirty="0" err="1"/>
              <a:t>experience</a:t>
            </a:r>
            <a:r>
              <a:rPr lang="fr-FR" sz="3600" dirty="0"/>
              <a:t>.</a:t>
            </a:r>
          </a:p>
          <a:p>
            <a:pPr marL="571500" indent="-571500" algn="just">
              <a:buFont typeface="Arial" pitchFamily="34" charset="0"/>
              <a:buChar char="•"/>
              <a:defRPr/>
            </a:pPr>
            <a:r>
              <a:rPr lang="fr-FR" sz="3600" dirty="0"/>
              <a:t>Le chapitre VI présente les résultats obtenues et discussion. </a:t>
            </a:r>
          </a:p>
          <a:p>
            <a:pPr algn="just">
              <a:spcAft>
                <a:spcPct val="25000"/>
              </a:spcAft>
              <a:defRPr/>
            </a:pPr>
            <a:endParaRPr lang="fr-FR" sz="3600" b="1" dirty="0">
              <a:solidFill>
                <a:srgbClr val="CC3300"/>
              </a:solidFill>
              <a:latin typeface="Times New Roman" pitchFamily="18" charset="0"/>
            </a:endParaRPr>
          </a:p>
        </p:txBody>
      </p:sp>
      <p:sp>
        <p:nvSpPr>
          <p:cNvPr id="2060" name="ZoneTexte 32"/>
          <p:cNvSpPr txBox="1">
            <a:spLocks noChangeArrowheads="1"/>
          </p:cNvSpPr>
          <p:nvPr/>
        </p:nvSpPr>
        <p:spPr bwMode="auto">
          <a:xfrm>
            <a:off x="15157450" y="25265063"/>
            <a:ext cx="14001750" cy="15603537"/>
          </a:xfrm>
          <a:prstGeom prst="rect">
            <a:avLst/>
          </a:prstGeom>
          <a:noFill/>
          <a:ln>
            <a:noFill/>
          </a:ln>
          <a:extLst>
            <a:ext uri="{909E8E84-426E-40DD-AFC4-6F175D3DCCD1}"/>
            <a:ext uri="{91240B29-F687-4F45-9708-019B960494DF}"/>
          </a:extLst>
        </p:spPr>
        <p:txBody>
          <a:bodyPr>
            <a:spAutoFit/>
          </a:bodyPr>
          <a:lstStyle>
            <a:lvl1pPr eaLnBrk="0" hangingPunct="0">
              <a:defRPr sz="8800">
                <a:solidFill>
                  <a:schemeClr val="tx1"/>
                </a:solidFill>
                <a:latin typeface="Arial" charset="0"/>
                <a:cs typeface="Arial" charset="0"/>
              </a:defRPr>
            </a:lvl1pPr>
            <a:lvl2pPr marL="742950" indent="-285750" eaLnBrk="0" hangingPunct="0">
              <a:defRPr sz="8800">
                <a:solidFill>
                  <a:schemeClr val="tx1"/>
                </a:solidFill>
                <a:latin typeface="Arial" charset="0"/>
                <a:cs typeface="Arial" charset="0"/>
              </a:defRPr>
            </a:lvl2pPr>
            <a:lvl3pPr marL="1143000" indent="-228600" eaLnBrk="0" hangingPunct="0">
              <a:defRPr sz="8800">
                <a:solidFill>
                  <a:schemeClr val="tx1"/>
                </a:solidFill>
                <a:latin typeface="Arial" charset="0"/>
                <a:cs typeface="Arial" charset="0"/>
              </a:defRPr>
            </a:lvl3pPr>
            <a:lvl4pPr marL="1600200" indent="-228600" eaLnBrk="0" hangingPunct="0">
              <a:defRPr sz="8800">
                <a:solidFill>
                  <a:schemeClr val="tx1"/>
                </a:solidFill>
                <a:latin typeface="Arial" charset="0"/>
                <a:cs typeface="Arial" charset="0"/>
              </a:defRPr>
            </a:lvl4pPr>
            <a:lvl5pPr marL="2057400" indent="-228600" eaLnBrk="0" hangingPunct="0">
              <a:defRPr sz="8800">
                <a:solidFill>
                  <a:schemeClr val="tx1"/>
                </a:solidFill>
                <a:latin typeface="Arial" charset="0"/>
                <a:cs typeface="Arial" charset="0"/>
              </a:defRPr>
            </a:lvl5pPr>
            <a:lvl6pPr marL="2514600" indent="-228600" eaLnBrk="0" fontAlgn="base" hangingPunct="0">
              <a:spcBef>
                <a:spcPct val="0"/>
              </a:spcBef>
              <a:spcAft>
                <a:spcPct val="0"/>
              </a:spcAft>
              <a:defRPr sz="8800">
                <a:solidFill>
                  <a:schemeClr val="tx1"/>
                </a:solidFill>
                <a:latin typeface="Arial" charset="0"/>
                <a:cs typeface="Arial" charset="0"/>
              </a:defRPr>
            </a:lvl6pPr>
            <a:lvl7pPr marL="2971800" indent="-228600" eaLnBrk="0" fontAlgn="base" hangingPunct="0">
              <a:spcBef>
                <a:spcPct val="0"/>
              </a:spcBef>
              <a:spcAft>
                <a:spcPct val="0"/>
              </a:spcAft>
              <a:defRPr sz="8800">
                <a:solidFill>
                  <a:schemeClr val="tx1"/>
                </a:solidFill>
                <a:latin typeface="Arial" charset="0"/>
                <a:cs typeface="Arial" charset="0"/>
              </a:defRPr>
            </a:lvl7pPr>
            <a:lvl8pPr marL="3429000" indent="-228600" eaLnBrk="0" fontAlgn="base" hangingPunct="0">
              <a:spcBef>
                <a:spcPct val="0"/>
              </a:spcBef>
              <a:spcAft>
                <a:spcPct val="0"/>
              </a:spcAft>
              <a:defRPr sz="8800">
                <a:solidFill>
                  <a:schemeClr val="tx1"/>
                </a:solidFill>
                <a:latin typeface="Arial" charset="0"/>
                <a:cs typeface="Arial" charset="0"/>
              </a:defRPr>
            </a:lvl8pPr>
            <a:lvl9pPr marL="3886200" indent="-228600" eaLnBrk="0" fontAlgn="base" hangingPunct="0">
              <a:spcBef>
                <a:spcPct val="0"/>
              </a:spcBef>
              <a:spcAft>
                <a:spcPct val="0"/>
              </a:spcAft>
              <a:defRPr sz="8800">
                <a:solidFill>
                  <a:schemeClr val="tx1"/>
                </a:solidFill>
                <a:latin typeface="Arial" charset="0"/>
                <a:cs typeface="Arial" charset="0"/>
              </a:defRPr>
            </a:lvl9pPr>
          </a:lstStyle>
          <a:p>
            <a:pPr algn="just" eaLnBrk="1" hangingPunct="1">
              <a:defRPr/>
            </a:pPr>
            <a:r>
              <a:rPr lang="fr-FR" sz="3600" b="1" dirty="0" smtClean="0">
                <a:solidFill>
                  <a:srgbClr val="FF0000"/>
                </a:solidFill>
                <a:latin typeface="Times New Roman" pitchFamily="18" charset="0"/>
                <a:cs typeface="Times New Roman" pitchFamily="18" charset="0"/>
              </a:rPr>
              <a:t>4.CONCLUSION</a:t>
            </a:r>
            <a:r>
              <a:rPr lang="fr-FR" sz="3600" b="1" dirty="0" smtClean="0">
                <a:solidFill>
                  <a:srgbClr val="FF0000"/>
                </a:solidFill>
                <a:latin typeface="Arial" pitchFamily="34" charset="0"/>
                <a:cs typeface="Arial" pitchFamily="34" charset="0"/>
              </a:rPr>
              <a:t>  </a:t>
            </a:r>
          </a:p>
          <a:p>
            <a:pPr algn="just" eaLnBrk="1" hangingPunct="1">
              <a:defRPr/>
            </a:pPr>
            <a:r>
              <a:rPr lang="fr-FR" sz="3600" b="1" dirty="0" smtClean="0">
                <a:solidFill>
                  <a:srgbClr val="FF0000"/>
                </a:solidFill>
                <a:latin typeface="Arial" pitchFamily="34" charset="0"/>
                <a:cs typeface="Arial" pitchFamily="34" charset="0"/>
              </a:rPr>
              <a:t>                                                                                   </a:t>
            </a:r>
          </a:p>
          <a:p>
            <a:pPr algn="just" eaLnBrk="1" hangingPunct="1">
              <a:defRPr/>
            </a:pPr>
            <a:r>
              <a:rPr lang="fr-FR" sz="3600" b="1" dirty="0" smtClean="0">
                <a:solidFill>
                  <a:srgbClr val="FF0000"/>
                </a:solidFill>
                <a:latin typeface="Arial" pitchFamily="34" charset="0"/>
                <a:cs typeface="Arial" pitchFamily="34" charset="0"/>
              </a:rPr>
              <a:t>       </a:t>
            </a:r>
            <a:r>
              <a:rPr lang="fr-FR" sz="3600" dirty="0" smtClean="0">
                <a:latin typeface="Arial" pitchFamily="34" charset="0"/>
                <a:cs typeface="Arial" pitchFamily="34" charset="0"/>
              </a:rPr>
              <a:t>la majorité des eaux potables de la région du Sud - Est Algérien sont chargés d’ions fluorures qui dépassent les normes recommandés </a:t>
            </a:r>
            <a:r>
              <a:rPr lang="fr-FR" sz="3600" dirty="0" smtClean="0"/>
              <a:t>par l’OMS (1.5 mg/l).</a:t>
            </a:r>
          </a:p>
          <a:p>
            <a:pPr algn="just">
              <a:defRPr/>
            </a:pPr>
            <a:r>
              <a:rPr lang="fr-FR" sz="3600" dirty="0" smtClean="0"/>
              <a:t>       On a remarqué durant notre étude qu’une grande majorité de la population de la région du Sud - Est de l’Algérie soufre du problème de fluorose dentaire. Et pour faire face à ce problème, on a proposé deux techniques de </a:t>
            </a:r>
            <a:r>
              <a:rPr lang="fr-FR" sz="3600" dirty="0" err="1" smtClean="0"/>
              <a:t>défluoruration</a:t>
            </a:r>
            <a:r>
              <a:rPr lang="fr-FR" sz="3600" dirty="0" smtClean="0"/>
              <a:t> qui sont la précipitation aux sulfates d’aluminium et l’adsorption par charbon actif. </a:t>
            </a:r>
          </a:p>
          <a:p>
            <a:pPr algn="just">
              <a:defRPr/>
            </a:pPr>
            <a:r>
              <a:rPr lang="fr-FR" sz="3600" dirty="0" smtClean="0"/>
              <a:t>      </a:t>
            </a:r>
            <a:endParaRPr lang="fr-FR" sz="3600" b="1" dirty="0" smtClean="0">
              <a:solidFill>
                <a:srgbClr val="FF0000"/>
              </a:solidFill>
              <a:latin typeface="Times New Roman" pitchFamily="18" charset="0"/>
              <a:cs typeface="Times New Roman" pitchFamily="18" charset="0"/>
            </a:endParaRPr>
          </a:p>
          <a:p>
            <a:pPr eaLnBrk="1" hangingPunct="1">
              <a:defRPr/>
            </a:pPr>
            <a:endParaRPr lang="fr-FR" sz="3600" b="1" dirty="0" smtClean="0">
              <a:solidFill>
                <a:srgbClr val="FF0000"/>
              </a:solidFill>
              <a:latin typeface="Times New Roman" pitchFamily="18" charset="0"/>
              <a:cs typeface="Times New Roman" pitchFamily="18" charset="0"/>
            </a:endParaRPr>
          </a:p>
          <a:p>
            <a:pPr eaLnBrk="1" hangingPunct="1">
              <a:defRPr/>
            </a:pPr>
            <a:endParaRPr lang="fr-FR" sz="3600" b="1" dirty="0" smtClean="0">
              <a:solidFill>
                <a:srgbClr val="FF0000"/>
              </a:solidFill>
              <a:latin typeface="Times New Roman" pitchFamily="18" charset="0"/>
              <a:cs typeface="Times New Roman" pitchFamily="18" charset="0"/>
            </a:endParaRPr>
          </a:p>
          <a:p>
            <a:pPr eaLnBrk="1" hangingPunct="1">
              <a:defRPr/>
            </a:pPr>
            <a:r>
              <a:rPr lang="fr-FR" sz="3600" b="1" dirty="0" smtClean="0">
                <a:solidFill>
                  <a:srgbClr val="FF0000"/>
                </a:solidFill>
                <a:latin typeface="Times New Roman" pitchFamily="18" charset="0"/>
                <a:cs typeface="Times New Roman" pitchFamily="18" charset="0"/>
              </a:rPr>
              <a:t>5. RECOMMANDATIONS</a:t>
            </a:r>
          </a:p>
          <a:p>
            <a:pPr algn="just" eaLnBrk="1" hangingPunct="1">
              <a:defRPr/>
            </a:pPr>
            <a:endParaRPr lang="fr-FR" sz="3600" dirty="0" smtClean="0">
              <a:latin typeface="Times New Roman" pitchFamily="18" charset="0"/>
              <a:cs typeface="Times New Roman" pitchFamily="18" charset="0"/>
            </a:endParaRPr>
          </a:p>
          <a:p>
            <a:pPr algn="just" eaLnBrk="1" hangingPunct="1">
              <a:defRPr/>
            </a:pPr>
            <a:r>
              <a:rPr lang="fr-FR" sz="3600" dirty="0" smtClean="0">
                <a:latin typeface="Times New Roman" pitchFamily="18" charset="0"/>
                <a:cs typeface="Times New Roman" pitchFamily="18" charset="0"/>
              </a:rPr>
              <a:t>           </a:t>
            </a:r>
            <a:r>
              <a:rPr lang="fr-FR" sz="3600" dirty="0" smtClean="0">
                <a:latin typeface="Arial" pitchFamily="34" charset="0"/>
                <a:cs typeface="Arial" pitchFamily="34" charset="0"/>
              </a:rPr>
              <a:t>On propose comme recommandation ce qui suit : </a:t>
            </a:r>
          </a:p>
          <a:p>
            <a:pPr algn="just" eaLnBrk="1" hangingPunct="1">
              <a:defRPr/>
            </a:pPr>
            <a:endParaRPr lang="fr-FR" sz="3600" dirty="0" smtClean="0">
              <a:latin typeface="Arial" pitchFamily="34" charset="0"/>
              <a:cs typeface="Arial" pitchFamily="34" charset="0"/>
            </a:endParaRPr>
          </a:p>
          <a:p>
            <a:pPr marL="571500" indent="-571500" algn="just" eaLnBrk="1" hangingPunct="1">
              <a:buFont typeface="Wingdings" pitchFamily="2" charset="2"/>
              <a:buChar char="v"/>
              <a:defRPr/>
            </a:pPr>
            <a:r>
              <a:rPr lang="fr-FR" sz="3600" dirty="0" smtClean="0">
                <a:latin typeface="Arial" pitchFamily="34" charset="0"/>
                <a:cs typeface="Arial" pitchFamily="34" charset="0"/>
              </a:rPr>
              <a:t>Faire des recherche poussées dans le domaine de </a:t>
            </a:r>
            <a:r>
              <a:rPr lang="fr-FR" sz="3600" dirty="0" err="1" smtClean="0">
                <a:latin typeface="Arial" pitchFamily="34" charset="0"/>
                <a:cs typeface="Arial" pitchFamily="34" charset="0"/>
              </a:rPr>
              <a:t>défluoruration</a:t>
            </a:r>
            <a:r>
              <a:rPr lang="fr-FR" sz="3600" dirty="0" smtClean="0">
                <a:latin typeface="Arial" pitchFamily="34" charset="0"/>
                <a:cs typeface="Arial" pitchFamily="34" charset="0"/>
              </a:rPr>
              <a:t> des eaux potables de la région Sud-Est Algérien.</a:t>
            </a:r>
          </a:p>
          <a:p>
            <a:pPr marL="571500" indent="-571500" algn="just" eaLnBrk="1" hangingPunct="1">
              <a:buFont typeface="Wingdings" pitchFamily="2" charset="2"/>
              <a:buChar char="v"/>
              <a:defRPr/>
            </a:pPr>
            <a:r>
              <a:rPr lang="fr-FR" sz="3600" dirty="0" smtClean="0">
                <a:latin typeface="Arial" pitchFamily="34" charset="0"/>
                <a:cs typeface="Arial" pitchFamily="34" charset="0"/>
              </a:rPr>
              <a:t>Chercher une  méthode favorable et économique  de fluoruration qui convient chaque région du Sud-Est Algérien.</a:t>
            </a:r>
          </a:p>
          <a:p>
            <a:pPr marL="571500" indent="-571500" algn="just" eaLnBrk="1" hangingPunct="1">
              <a:buFont typeface="Wingdings" pitchFamily="2" charset="2"/>
              <a:buChar char="v"/>
              <a:defRPr/>
            </a:pPr>
            <a:r>
              <a:rPr lang="fr-FR" sz="3600" dirty="0" smtClean="0">
                <a:latin typeface="Arial" pitchFamily="34" charset="0"/>
                <a:cs typeface="Arial" pitchFamily="34" charset="0"/>
              </a:rPr>
              <a:t>Mettre à la connaissance des consommateurs toute les informations nécessaires concernant la présence de fluorures dans les aliments nutritifs ( thé, dattes,,,) et dans les pates à dent pour que le consommateur </a:t>
            </a:r>
            <a:r>
              <a:rPr lang="fr-FR" sz="3600" smtClean="0">
                <a:latin typeface="Arial" pitchFamily="34" charset="0"/>
                <a:cs typeface="Arial" pitchFamily="34" charset="0"/>
              </a:rPr>
              <a:t>soit prudent.   </a:t>
            </a:r>
            <a:endParaRPr lang="fr-FR" sz="3600" dirty="0" smtClean="0">
              <a:latin typeface="Arial" pitchFamily="34" charset="0"/>
              <a:cs typeface="Arial" pitchFamily="34" charset="0"/>
            </a:endParaRPr>
          </a:p>
          <a:p>
            <a:pPr marL="571500" indent="-571500" algn="just" eaLnBrk="1" hangingPunct="1">
              <a:buFont typeface="Wingdings" pitchFamily="2" charset="2"/>
              <a:buChar char="v"/>
              <a:defRPr/>
            </a:pPr>
            <a:endParaRPr lang="fr-FR" sz="3600" dirty="0" smtClean="0">
              <a:latin typeface="Times New Roman" pitchFamily="18" charset="0"/>
              <a:cs typeface="Times New Roman" pitchFamily="18" charset="0"/>
            </a:endParaRPr>
          </a:p>
          <a:p>
            <a:pPr algn="just" eaLnBrk="1" hangingPunct="1">
              <a:defRPr/>
            </a:pPr>
            <a:endParaRPr lang="fr-FR" sz="3600" b="1" dirty="0" smtClean="0">
              <a:solidFill>
                <a:srgbClr val="CC3300"/>
              </a:solidFill>
              <a:latin typeface="Times New Roman" pitchFamily="18" charset="0"/>
              <a:cs typeface="Times New Roman" pitchFamily="18" charset="0"/>
            </a:endParaRPr>
          </a:p>
          <a:p>
            <a:pPr eaLnBrk="1" hangingPunct="1">
              <a:defRPr/>
            </a:pPr>
            <a:endParaRPr lang="fr-FR" sz="3600" b="1" dirty="0" smtClean="0">
              <a:solidFill>
                <a:srgbClr val="CC3300"/>
              </a:solidFill>
              <a:latin typeface="Times New Roman" pitchFamily="18" charset="0"/>
              <a:cs typeface="Times New Roman" pitchFamily="18" charset="0"/>
            </a:endParaRPr>
          </a:p>
        </p:txBody>
      </p:sp>
      <p:sp>
        <p:nvSpPr>
          <p:cNvPr id="2061" name="Rectangle 3"/>
          <p:cNvSpPr>
            <a:spLocks noChangeArrowheads="1"/>
          </p:cNvSpPr>
          <p:nvPr/>
        </p:nvSpPr>
        <p:spPr bwMode="auto">
          <a:xfrm>
            <a:off x="15157450" y="18700750"/>
            <a:ext cx="14216063" cy="6186488"/>
          </a:xfrm>
          <a:prstGeom prst="rect">
            <a:avLst/>
          </a:prstGeom>
          <a:noFill/>
          <a:ln w="9525">
            <a:noFill/>
            <a:miter lim="800000"/>
            <a:headEnd/>
            <a:tailEnd/>
          </a:ln>
        </p:spPr>
        <p:txBody>
          <a:bodyPr anchor="ctr">
            <a:spAutoFit/>
          </a:bodyPr>
          <a:lstStyle/>
          <a:p>
            <a:pPr algn="just"/>
            <a:r>
              <a:rPr lang="fr-FR" sz="3600" b="1">
                <a:solidFill>
                  <a:srgbClr val="FF0000"/>
                </a:solidFill>
              </a:rPr>
              <a:t>2) l’adsorption par charbon actif</a:t>
            </a:r>
          </a:p>
          <a:p>
            <a:pPr algn="just"/>
            <a:endParaRPr lang="fr-FR" sz="3600" b="1">
              <a:solidFill>
                <a:srgbClr val="FF0000"/>
              </a:solidFill>
            </a:endParaRPr>
          </a:p>
          <a:p>
            <a:pPr algn="just"/>
            <a:r>
              <a:rPr lang="fr-FR" sz="3600" b="1">
                <a:solidFill>
                  <a:srgbClr val="FF0000"/>
                </a:solidFill>
              </a:rPr>
              <a:t>     </a:t>
            </a:r>
            <a:r>
              <a:rPr lang="fr-FR" sz="3600"/>
              <a:t>cette méthode a le  même principe de précipitation elle consiste à mettre en disposition des colonnes en plastiques ayant différentes hauteurs de charbon actif </a:t>
            </a:r>
            <a:r>
              <a:rPr lang="fr-FR" sz="3600">
                <a:solidFill>
                  <a:srgbClr val="FF0000"/>
                </a:solidFill>
              </a:rPr>
              <a:t>(noyaux de dattes) </a:t>
            </a:r>
            <a:r>
              <a:rPr lang="fr-FR" sz="3600"/>
              <a:t>et faire passer différents volumes de l’eau à analyser . Après filtration et dosage des ions fluorures, on remarque que la teneur du fluorures diminue en fonction de la masse du charbon actif.</a:t>
            </a:r>
          </a:p>
          <a:p>
            <a:pPr algn="just"/>
            <a:r>
              <a:rPr lang="fr-FR" sz="3600"/>
              <a:t>      après avoir terminé la filtration des échantillons, on a suivi la stabilité du pH et de la conductivité en fonction du temps pour savoir le pH et la conductivité final des échantillons. </a:t>
            </a:r>
            <a:endParaRPr lang="fr-FR" sz="3600" b="1" u="sng">
              <a:solidFill>
                <a:srgbClr val="FF0000"/>
              </a:solidFill>
            </a:endParaRPr>
          </a:p>
        </p:txBody>
      </p:sp>
      <p:sp>
        <p:nvSpPr>
          <p:cNvPr id="5" name="Rectangle 26"/>
          <p:cNvSpPr>
            <a:spLocks noChangeArrowheads="1"/>
          </p:cNvSpPr>
          <p:nvPr/>
        </p:nvSpPr>
        <p:spPr bwMode="auto">
          <a:xfrm>
            <a:off x="1360488" y="36580763"/>
            <a:ext cx="13112750" cy="646112"/>
          </a:xfrm>
          <a:prstGeom prst="rect">
            <a:avLst/>
          </a:prstGeom>
          <a:noFill/>
          <a:ln w="9525">
            <a:noFill/>
            <a:miter lim="800000"/>
            <a:headEnd/>
            <a:tailEnd/>
          </a:ln>
        </p:spPr>
        <p:txBody>
          <a:bodyPr>
            <a:spAutoFit/>
          </a:bodyPr>
          <a:lstStyle/>
          <a:p>
            <a:pPr algn="just"/>
            <a:endParaRPr lang="fr-FR" sz="3600">
              <a:latin typeface="Times New Roman" pitchFamily="18" charset="0"/>
              <a:cs typeface="Times New Roman" pitchFamily="18" charset="0"/>
            </a:endParaRPr>
          </a:p>
        </p:txBody>
      </p:sp>
      <p:sp>
        <p:nvSpPr>
          <p:cNvPr id="2063" name="ZoneTexte 2"/>
          <p:cNvSpPr txBox="1">
            <a:spLocks noChangeArrowheads="1"/>
          </p:cNvSpPr>
          <p:nvPr/>
        </p:nvSpPr>
        <p:spPr bwMode="auto">
          <a:xfrm>
            <a:off x="1419225" y="7391400"/>
            <a:ext cx="27476450" cy="646113"/>
          </a:xfrm>
          <a:prstGeom prst="rect">
            <a:avLst/>
          </a:prstGeom>
          <a:noFill/>
          <a:ln w="9525">
            <a:noFill/>
            <a:miter lim="800000"/>
            <a:headEnd/>
            <a:tailEnd/>
          </a:ln>
        </p:spPr>
        <p:txBody>
          <a:bodyPr>
            <a:spAutoFit/>
          </a:bodyPr>
          <a:lstStyle/>
          <a:p>
            <a:r>
              <a:rPr lang="fr-FR" sz="3600" b="1" i="1" u="sng"/>
              <a:t>Présentée par</a:t>
            </a:r>
            <a:r>
              <a:rPr lang="fr-FR" sz="3600" b="1" i="1"/>
              <a:t>: MINDJOU Fella                                                                                                               </a:t>
            </a:r>
            <a:r>
              <a:rPr lang="fr-FR" sz="3600" b="1" i="1" u="sng"/>
              <a:t>Encadré par </a:t>
            </a:r>
            <a:r>
              <a:rPr lang="fr-FR" sz="3600" b="1" i="1"/>
              <a:t>: Mr BAOUIA Kais </a:t>
            </a:r>
          </a:p>
        </p:txBody>
      </p:sp>
      <p:pic>
        <p:nvPicPr>
          <p:cNvPr id="2067" name="Picture 19"/>
          <p:cNvPicPr>
            <a:picLocks noChangeAspect="1" noChangeArrowheads="1"/>
          </p:cNvPicPr>
          <p:nvPr/>
        </p:nvPicPr>
        <p:blipFill>
          <a:blip r:embed="rId3" cstate="print"/>
          <a:srcRect/>
          <a:stretch>
            <a:fillRect/>
          </a:stretch>
        </p:blipFill>
        <p:spPr bwMode="auto">
          <a:xfrm>
            <a:off x="24734838" y="2566988"/>
            <a:ext cx="3500437" cy="3233737"/>
          </a:xfrm>
          <a:prstGeom prst="rect">
            <a:avLst/>
          </a:prstGeom>
          <a:noFill/>
          <a:ln>
            <a:noFill/>
          </a:ln>
          <a:effectLst>
            <a:prstShdw prst="shdw17" dist="17961" dir="2700000">
              <a:schemeClr val="accent1">
                <a:gamma/>
                <a:shade val="60000"/>
                <a:invGamma/>
              </a:schemeClr>
            </a:prstShdw>
          </a:effectLst>
          <a:extLst>
            <a:ext uri="{909E8E84-426E-40DD-AFC4-6F175D3DCCD1}"/>
            <a:ext uri="{91240B29-F687-4F45-9708-019B960494DF}"/>
          </a:extLst>
        </p:spPr>
      </p:pic>
      <p:sp>
        <p:nvSpPr>
          <p:cNvPr id="2065" name="ZoneTexte 5"/>
          <p:cNvSpPr txBox="1">
            <a:spLocks noChangeArrowheads="1"/>
          </p:cNvSpPr>
          <p:nvPr/>
        </p:nvSpPr>
        <p:spPr bwMode="auto">
          <a:xfrm>
            <a:off x="15133638" y="15460663"/>
            <a:ext cx="13762037" cy="2862262"/>
          </a:xfrm>
          <a:prstGeom prst="rect">
            <a:avLst/>
          </a:prstGeom>
          <a:noFill/>
          <a:ln w="9525">
            <a:noFill/>
            <a:miter lim="800000"/>
            <a:headEnd/>
            <a:tailEnd/>
          </a:ln>
        </p:spPr>
        <p:txBody>
          <a:bodyPr>
            <a:spAutoFit/>
          </a:bodyPr>
          <a:lstStyle/>
          <a:p>
            <a:pPr algn="just"/>
            <a:r>
              <a:rPr lang="fr-FR" sz="3600"/>
              <a:t>ce dernier diminue en fonction des concentrations croissantes   des sulfates d’aluminium.</a:t>
            </a:r>
            <a:endParaRPr lang="fr-FR" sz="3600" u="sng"/>
          </a:p>
          <a:p>
            <a:pPr algn="just"/>
            <a:r>
              <a:rPr lang="fr-FR" sz="3600"/>
              <a:t>Après l’addition des sulfates d’aluminium, on a contrôlé la stabilité du pH et de la conductivité en fonction du temps pour savoir le pH et la conductivité  final des échantillons.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3705</TotalTime>
  <Words>742</Words>
  <Application>Microsoft Office PowerPoint</Application>
  <PresentationFormat>Personnalisé</PresentationFormat>
  <Paragraphs>54</Paragraphs>
  <Slides>1</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Times New Roman</vt:lpstr>
      <vt:lpstr>SimSun</vt:lpstr>
      <vt:lpstr>Wingdings</vt: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ms</dc:creator>
  <cp:lastModifiedBy>hp</cp:lastModifiedBy>
  <cp:revision>228</cp:revision>
  <dcterms:created xsi:type="dcterms:W3CDTF">2006-05-01T12:09:56Z</dcterms:created>
  <dcterms:modified xsi:type="dcterms:W3CDTF">2015-03-01T13:17:12Z</dcterms:modified>
</cp:coreProperties>
</file>