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"/>
  </p:notesMasterIdLst>
  <p:sldIdLst>
    <p:sldId id="257" r:id="rId2"/>
  </p:sldIdLst>
  <p:sldSz cx="32404050" cy="39604950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bg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FDE4"/>
    <a:srgbClr val="AB558C"/>
    <a:srgbClr val="BEAEE6"/>
    <a:srgbClr val="FF66CC"/>
    <a:srgbClr val="FECEDF"/>
    <a:srgbClr val="FF66FF"/>
    <a:srgbClr val="F77BDF"/>
    <a:srgbClr val="CCCCFF"/>
    <a:srgbClr val="EAEAEA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9" autoAdjust="0"/>
    <p:restoredTop sz="92115" autoAdjust="0"/>
  </p:normalViewPr>
  <p:slideViewPr>
    <p:cSldViewPr showGuides="1">
      <p:cViewPr>
        <p:scale>
          <a:sx n="21" d="100"/>
          <a:sy n="21" d="100"/>
        </p:scale>
        <p:origin x="-1260" y="1926"/>
      </p:cViewPr>
      <p:guideLst>
        <p:guide orient="horz" pos="12474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&#233;moire%20de%20cendre\postere\Nouveau%20Feuille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tage%20ltps\BEINI\FEUILLE%20D'ESSAI%20+%20Rapp\Rapport\Lab-Rap-Gr-Rou004%20G%20N%20T%204-55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&#233;moire%20de%20cendre\postere\Nouveau%20Feuille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&#233;moire%20de%20cendre\postere\Nouveau%20Feuille%20Microsoft%20Office%20Excel.xlsx" TargetMode="External"/><Relationship Id="rId1" Type="http://schemas.openxmlformats.org/officeDocument/2006/relationships/image" Target="../media/image9.jpe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&#233;moire%20de%20cendre\postere\Nouveau%20Feuille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&#233;moire%20de%20cendre\postere\Nouveau%20Feuille%20Microsoft%20Office%20Excel.xlsx" TargetMode="External"/><Relationship Id="rId1" Type="http://schemas.openxmlformats.org/officeDocument/2006/relationships/image" Target="../media/image9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tx>
        <c:rich>
          <a:bodyPr/>
          <a:lstStyle/>
          <a:p>
            <a:pPr>
              <a:defRPr/>
            </a:pPr>
            <a:r>
              <a:rPr lang="fr-FR" dirty="0" smtClean="0"/>
              <a:t>Figure4</a:t>
            </a:r>
            <a:r>
              <a:rPr lang="fr-FR" baseline="0" dirty="0" smtClean="0"/>
              <a:t>: </a:t>
            </a:r>
            <a:r>
              <a:rPr lang="fr-FR" dirty="0" smtClean="0"/>
              <a:t>la </a:t>
            </a:r>
            <a:r>
              <a:rPr lang="fr-FR" dirty="0"/>
              <a:t>courbe de </a:t>
            </a:r>
            <a:r>
              <a:rPr lang="fr-FR" dirty="0" err="1" smtClean="0"/>
              <a:t>proctor</a:t>
            </a:r>
            <a:r>
              <a:rPr lang="fr-FR" dirty="0" smtClean="0"/>
              <a:t> </a:t>
            </a:r>
            <a:r>
              <a:rPr lang="fr-FR" dirty="0"/>
              <a:t>(tuf)</a:t>
            </a:r>
          </a:p>
        </c:rich>
      </c:tx>
      <c:layout>
        <c:manualLayout>
          <c:xMode val="edge"/>
          <c:yMode val="edge"/>
          <c:x val="9.4509618480360588E-2"/>
          <c:y val="2.6666480024636747E-2"/>
        </c:manualLayout>
      </c:layout>
    </c:title>
    <c:plotArea>
      <c:layout/>
      <c:scatterChart>
        <c:scatterStyle val="smoothMarker"/>
        <c:ser>
          <c:idx val="1"/>
          <c:order val="0"/>
          <c:tx>
            <c:strRef>
              <c:f>Feuil1!$G$66:$H$66</c:f>
              <c:strCache>
                <c:ptCount val="1"/>
                <c:pt idx="0">
                  <c:v>la courbe de proctore (tuf)</c:v>
                </c:pt>
              </c:strCache>
            </c:strRef>
          </c:tx>
          <c:xVal>
            <c:numRef>
              <c:f>Feuil1!$G$68:$G$72</c:f>
              <c:numCache>
                <c:formatCode>0%</c:formatCode>
                <c:ptCount val="5"/>
                <c:pt idx="0">
                  <c:v>6.0000000000000039E-2</c:v>
                </c:pt>
                <c:pt idx="1">
                  <c:v>8.0000000000000071E-2</c:v>
                </c:pt>
                <c:pt idx="2">
                  <c:v>0.1</c:v>
                </c:pt>
                <c:pt idx="3">
                  <c:v>0.12000000000000002</c:v>
                </c:pt>
                <c:pt idx="4">
                  <c:v>0.14000000000000001</c:v>
                </c:pt>
              </c:numCache>
            </c:numRef>
          </c:xVal>
          <c:yVal>
            <c:numRef>
              <c:f>Feuil1!$H$68:$H$72</c:f>
              <c:numCache>
                <c:formatCode>General</c:formatCode>
                <c:ptCount val="5"/>
                <c:pt idx="0">
                  <c:v>1.82</c:v>
                </c:pt>
                <c:pt idx="1">
                  <c:v>1.8900000000000001</c:v>
                </c:pt>
                <c:pt idx="2">
                  <c:v>1.86</c:v>
                </c:pt>
                <c:pt idx="3">
                  <c:v>1.84</c:v>
                </c:pt>
                <c:pt idx="4">
                  <c:v>1.8</c:v>
                </c:pt>
              </c:numCache>
            </c:numRef>
          </c:yVal>
          <c:smooth val="1"/>
        </c:ser>
        <c:axId val="60360960"/>
        <c:axId val="60366848"/>
      </c:scatterChart>
      <c:valAx>
        <c:axId val="60360960"/>
        <c:scaling>
          <c:orientation val="minMax"/>
        </c:scaling>
        <c:axPos val="b"/>
        <c:minorGridlines/>
        <c:numFmt formatCode="0%" sourceLinked="1"/>
        <c:tickLblPos val="nextTo"/>
        <c:txPr>
          <a:bodyPr/>
          <a:lstStyle/>
          <a:p>
            <a:pPr>
              <a:defRPr>
                <a:ln>
                  <a:solidFill>
                    <a:schemeClr val="tx1"/>
                  </a:solidFill>
                </a:ln>
              </a:defRPr>
            </a:pPr>
            <a:endParaRPr lang="fr-FR"/>
          </a:p>
        </c:txPr>
        <c:crossAx val="60366848"/>
        <c:crosses val="autoZero"/>
        <c:crossBetween val="midCat"/>
      </c:valAx>
      <c:valAx>
        <c:axId val="603668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n>
                  <a:solidFill>
                    <a:schemeClr val="tx1"/>
                  </a:solidFill>
                </a:ln>
              </a:defRPr>
            </a:pPr>
            <a:endParaRPr lang="fr-FR"/>
          </a:p>
        </c:txPr>
        <c:crossAx val="60360960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>
              <a:ln>
                <a:solidFill>
                  <a:schemeClr val="tx1"/>
                </a:solidFill>
              </a:ln>
            </a:defRPr>
          </a:pPr>
          <a:endParaRPr lang="fr-FR"/>
        </a:p>
      </c:txPr>
    </c:legend>
    <c:plotVisOnly val="1"/>
  </c:chart>
  <c:spPr>
    <a:solidFill>
      <a:srgbClr val="00B0F0"/>
    </a:solidFill>
    <a:effectLst>
      <a:glow rad="228600">
        <a:schemeClr val="accent4">
          <a:satMod val="175000"/>
          <a:alpha val="40000"/>
        </a:schemeClr>
      </a:glow>
    </a:effectLst>
  </c:spPr>
  <c:txPr>
    <a:bodyPr/>
    <a:lstStyle/>
    <a:p>
      <a:pPr>
        <a:defRPr>
          <a:ln>
            <a:solidFill>
              <a:srgbClr val="69FDE4"/>
            </a:solidFill>
          </a:ln>
        </a:defRPr>
      </a:pPr>
      <a:endParaRPr lang="fr-F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roundedCorners val="1"/>
  <c:chart>
    <c:title>
      <c:tx>
        <c:rich>
          <a:bodyPr/>
          <a:lstStyle/>
          <a:p>
            <a:pPr algn="ctr"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fr-FR" sz="18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Courbe granulométrique</a:t>
            </a:r>
            <a:r>
              <a:rPr lang="fr-FR">
                <a:solidFill>
                  <a:srgbClr val="FF0000"/>
                </a:solidFill>
              </a:rPr>
              <a:t>
</a:t>
            </a:r>
          </a:p>
        </c:rich>
      </c:tx>
      <c:layout>
        <c:manualLayout>
          <c:xMode val="edge"/>
          <c:yMode val="edge"/>
          <c:x val="0.34066819354675498"/>
          <c:y val="3.1798668319546385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1635750421585155"/>
          <c:y val="0.17971065361937741"/>
          <c:w val="0.86509274873524356"/>
          <c:h val="0.62898728766782064"/>
        </c:manualLayout>
      </c:layout>
      <c:lineChart>
        <c:grouping val="standard"/>
        <c:ser>
          <c:idx val="3"/>
          <c:order val="0"/>
          <c:tx>
            <c:strRef>
              <c:f>'Courbe granulométrique'!$D$12:$F$12</c:f>
              <c:strCache>
                <c:ptCount val="1"/>
                <c:pt idx="0">
                  <c:v>4/55 </c:v>
                </c:pt>
              </c:strCache>
            </c:strRef>
          </c:tx>
          <c:spPr>
            <a:ln w="12700">
              <a:prstDash val="lgDashDotDot"/>
            </a:ln>
          </c:spPr>
          <c:marker>
            <c:symbol val="none"/>
          </c:marker>
          <c:dLbls>
            <c:showVal val="1"/>
          </c:dLbls>
          <c:trendline>
            <c:spPr>
              <a:ln cmpd="sng">
                <a:gradFill flip="none" rotWithShape="1">
                  <a:gsLst>
                    <a:gs pos="41000">
                      <a:sysClr val="windowText" lastClr="000000">
                        <a:alpha val="68000"/>
                      </a:sysClr>
                    </a:gs>
                    <a:gs pos="50000">
                      <a:srgbClr val="4F81BD">
                        <a:tint val="44500"/>
                        <a:satMod val="160000"/>
                      </a:srgb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2700000" algn="tl" rotWithShape="0">
                  <a:srgbClr val="00B050">
                    <a:alpha val="40000"/>
                  </a:srgbClr>
                </a:outerShdw>
              </a:effectLst>
            </c:spPr>
            <c:trendlineType val="linear"/>
          </c:trendline>
          <c:cat>
            <c:numRef>
              <c:f>'Courbe granulométrique'!$B$16:$B$34</c:f>
              <c:numCache>
                <c:formatCode>General</c:formatCode>
                <c:ptCount val="19"/>
                <c:pt idx="0">
                  <c:v>63</c:v>
                </c:pt>
                <c:pt idx="1">
                  <c:v>80</c:v>
                </c:pt>
                <c:pt idx="2">
                  <c:v>50</c:v>
                </c:pt>
                <c:pt idx="3">
                  <c:v>31.5</c:v>
                </c:pt>
                <c:pt idx="4">
                  <c:v>20</c:v>
                </c:pt>
                <c:pt idx="5">
                  <c:v>10</c:v>
                </c:pt>
                <c:pt idx="6">
                  <c:v>5</c:v>
                </c:pt>
                <c:pt idx="7">
                  <c:v>2</c:v>
                </c:pt>
                <c:pt idx="8">
                  <c:v>1</c:v>
                </c:pt>
                <c:pt idx="9">
                  <c:v>0.4</c:v>
                </c:pt>
                <c:pt idx="10">
                  <c:v>0.2</c:v>
                </c:pt>
                <c:pt idx="11">
                  <c:v>0.1</c:v>
                </c:pt>
                <c:pt idx="12">
                  <c:v>8.0000000000000043E-2</c:v>
                </c:pt>
                <c:pt idx="13">
                  <c:v>0.05</c:v>
                </c:pt>
                <c:pt idx="14">
                  <c:v>2.0000000000000011E-2</c:v>
                </c:pt>
                <c:pt idx="15">
                  <c:v>1.0000000000000005E-2</c:v>
                </c:pt>
                <c:pt idx="16">
                  <c:v>5.0000000000000114E-3</c:v>
                </c:pt>
                <c:pt idx="17">
                  <c:v>2.0000000000000052E-3</c:v>
                </c:pt>
                <c:pt idx="18">
                  <c:v>1.0000000000000033E-3</c:v>
                </c:pt>
              </c:numCache>
            </c:numRef>
          </c:cat>
          <c:val>
            <c:numRef>
              <c:f>'Courbe granulométrique'!$C$16:$C$34</c:f>
              <c:numCache>
                <c:formatCode>General</c:formatCode>
                <c:ptCount val="19"/>
                <c:pt idx="0">
                  <c:v>100</c:v>
                </c:pt>
                <c:pt idx="1">
                  <c:v>87</c:v>
                </c:pt>
                <c:pt idx="2">
                  <c:v>56</c:v>
                </c:pt>
                <c:pt idx="3">
                  <c:v>43</c:v>
                </c:pt>
                <c:pt idx="4">
                  <c:v>37</c:v>
                </c:pt>
                <c:pt idx="5">
                  <c:v>30</c:v>
                </c:pt>
                <c:pt idx="6">
                  <c:v>27</c:v>
                </c:pt>
                <c:pt idx="7">
                  <c:v>23</c:v>
                </c:pt>
                <c:pt idx="8">
                  <c:v>21</c:v>
                </c:pt>
                <c:pt idx="9">
                  <c:v>18</c:v>
                </c:pt>
                <c:pt idx="10">
                  <c:v>16</c:v>
                </c:pt>
                <c:pt idx="11">
                  <c:v>12</c:v>
                </c:pt>
                <c:pt idx="12">
                  <c:v>11</c:v>
                </c:pt>
              </c:numCache>
            </c:numRef>
          </c:val>
        </c:ser>
        <c:marker val="1"/>
        <c:axId val="64100608"/>
        <c:axId val="64110976"/>
      </c:lineChart>
      <c:catAx>
        <c:axId val="64100608"/>
        <c:scaling>
          <c:orientation val="minMax"/>
        </c:scaling>
        <c:axPos val="b"/>
        <c:minorGridlines>
          <c:spPr>
            <a:ln cmpd="sng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>
              <a:outerShdw blurRad="50800" dist="50800" dir="5400000" algn="ctr" rotWithShape="0">
                <a:schemeClr val="tx2">
                  <a:lumMod val="60000"/>
                  <a:lumOff val="40000"/>
                </a:schemeClr>
              </a:outerShdw>
            </a:effectLst>
          </c:spPr>
        </c:minorGridlines>
        <c:title>
          <c:tx>
            <c:rich>
              <a:bodyPr/>
              <a:lstStyle/>
              <a:p>
                <a:pPr>
                  <a:defRPr sz="85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fr-FR" sz="140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rPr>
                  <a:t>Tamis (mm)</a:t>
                </a:r>
              </a:p>
            </c:rich>
          </c:tx>
          <c:layout>
            <c:manualLayout>
              <c:xMode val="edge"/>
              <c:yMode val="edge"/>
              <c:x val="0.42934492330607887"/>
              <c:y val="0.88842293296555452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gradFill>
              <a:gsLst>
                <a:gs pos="27000">
                  <a:srgbClr val="4F81BD">
                    <a:tint val="66000"/>
                    <a:satMod val="160000"/>
                  </a:srgbClr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5400000" scaled="0"/>
            </a:gradFill>
            <a:prstDash val="solid"/>
          </a:ln>
          <a:effectLst>
            <a:outerShdw blurRad="50800" dist="38100" dir="2700000" algn="tl" rotWithShape="0">
              <a:srgbClr val="1F497D">
                <a:lumMod val="60000"/>
                <a:lumOff val="40000"/>
                <a:alpha val="39000"/>
              </a:srgbClr>
            </a:outerShdw>
          </a:effectLst>
        </c:spPr>
        <c:txPr>
          <a:bodyPr rot="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64110976"/>
        <c:crosses val="autoZero"/>
        <c:auto val="1"/>
        <c:lblAlgn val="ctr"/>
        <c:lblOffset val="100"/>
        <c:tickLblSkip val="1"/>
        <c:tickMarkSkip val="1"/>
      </c:catAx>
      <c:valAx>
        <c:axId val="64110976"/>
        <c:scaling>
          <c:orientation val="minMax"/>
          <c:max val="100"/>
        </c:scaling>
        <c:axPos val="l"/>
        <c:majorGridlines>
          <c:spPr>
            <a:ln w="3175" cmpd="dbl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50" b="1" i="0" u="none" strike="noStrike" kern="1200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fr-FR" sz="1400" b="1" i="0" baseline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rPr>
                  <a:t>tamisat en% </a:t>
                </a:r>
                <a:endParaRPr lang="fr-FR" sz="1400" i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2.2646061764100472E-2"/>
              <c:y val="0.33943245562536367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  <a:effectLst>
            <a:outerShdw blurRad="50800" dist="50800" dir="5400000" algn="ctr" rotWithShape="0">
              <a:schemeClr val="tx2">
                <a:lumMod val="60000"/>
                <a:lumOff val="40000"/>
              </a:schemeClr>
            </a:outerShdw>
          </a:effectLst>
        </c:spPr>
        <c:txPr>
          <a:bodyPr rot="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64100608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plotVisOnly val="1"/>
    <c:dispBlanksAs val="span"/>
  </c:chart>
  <c:spPr>
    <a:gradFill>
      <a:gsLst>
        <a:gs pos="0">
          <a:srgbClr val="CCCCFF"/>
        </a:gs>
        <a:gs pos="17999">
          <a:srgbClr val="99CCFF"/>
        </a:gs>
        <a:gs pos="36000">
          <a:srgbClr val="9966FF"/>
        </a:gs>
        <a:gs pos="61000">
          <a:srgbClr val="CC99FF"/>
        </a:gs>
        <a:gs pos="82001">
          <a:srgbClr val="99CCFF"/>
        </a:gs>
        <a:gs pos="100000">
          <a:srgbClr val="CCCCFF"/>
        </a:gs>
      </a:gsLst>
      <a:lin ang="8100000" scaled="0"/>
    </a:gradFill>
    <a:ln w="3175">
      <a:gradFill flip="none" rotWithShape="1">
        <a:gsLst>
          <a:gs pos="0">
            <a:srgbClr val="CCCCFF"/>
          </a:gs>
          <a:gs pos="17999">
            <a:srgbClr val="99CCFF"/>
          </a:gs>
          <a:gs pos="36000">
            <a:srgbClr val="9966FF"/>
          </a:gs>
          <a:gs pos="61000">
            <a:srgbClr val="CC99FF"/>
          </a:gs>
          <a:gs pos="82001">
            <a:srgbClr val="99CCFF"/>
          </a:gs>
          <a:gs pos="100000">
            <a:srgbClr val="CCCCFF"/>
          </a:gs>
        </a:gsLst>
        <a:lin ang="8100000" scaled="1"/>
        <a:tileRect/>
      </a:gradFill>
      <a:prstDash val="solid"/>
    </a:ln>
    <a:effectLst>
      <a:outerShdw blurRad="50800" dist="38100" dir="5400000" algn="t" rotWithShape="0">
        <a:prstClr val="black">
          <a:alpha val="40000"/>
        </a:prstClr>
      </a:outerShdw>
    </a:effectLst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fr-F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view3D>
      <c:rotX val="30"/>
      <c:rotY val="10"/>
      <c:perspective val="20"/>
    </c:view3D>
    <c:plotArea>
      <c:layout/>
      <c:pie3DChart>
        <c:varyColors val="1"/>
        <c:ser>
          <c:idx val="0"/>
          <c:order val="0"/>
          <c:spPr>
            <a:ln w="127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FF00"/>
              </a:outerShdw>
            </a:effectLst>
          </c:spPr>
          <c:explosion val="25"/>
          <c:dPt>
            <c:idx val="0"/>
            <c:spPr>
              <a:solidFill>
                <a:srgbClr val="0070C0"/>
              </a:solidFill>
              <a:ln w="12700">
                <a:solidFill>
                  <a:srgbClr val="0070C0"/>
                </a:solidFill>
              </a:ln>
              <a:effectLst>
                <a:outerShdw blurRad="50800" dist="50800" dir="5400000" algn="ctr" rotWithShape="0">
                  <a:srgbClr val="00FF00"/>
                </a:outerShdw>
              </a:effectLst>
            </c:spPr>
          </c:dPt>
          <c:dPt>
            <c:idx val="2"/>
            <c:spPr>
              <a:solidFill>
                <a:srgbClr val="90B0D6"/>
              </a:solidFill>
              <a:ln w="12700"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explosion val="26"/>
            <c:spPr>
              <a:solidFill>
                <a:srgbClr val="69FDE4"/>
              </a:solidFill>
              <a:ln w="12700">
                <a:solidFill>
                  <a:srgbClr val="FF66CC"/>
                </a:solidFill>
              </a:ln>
              <a:effectLst>
                <a:outerShdw blurRad="50800" dist="50800" dir="5400000" algn="ctr" rotWithShape="0">
                  <a:srgbClr val="00FF00"/>
                </a:outerShdw>
              </a:effectLst>
            </c:spPr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FF00"/>
                </a:outerShdw>
              </a:effectLst>
            </c:spPr>
          </c:dPt>
          <c:dPt>
            <c:idx val="5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rgbClr val="00FF00"/>
                </a:outerShdw>
              </a:effectLst>
            </c:spPr>
          </c:dPt>
          <c:dPt>
            <c:idx val="6"/>
            <c:spPr>
              <a:solidFill>
                <a:srgbClr val="FFFF00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rgbClr val="00FF00"/>
                </a:outerShdw>
              </a:effectLst>
            </c:spPr>
          </c:dPt>
          <c:dLbls>
            <c:dLbl>
              <c:idx val="1"/>
              <c:layout>
                <c:manualLayout>
                  <c:x val="-7.6337160979877514E-2"/>
                  <c:y val="-0.10010790317876932"/>
                </c:manualLayout>
              </c:layout>
              <c:showVal val="1"/>
            </c:dLbl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Val val="1"/>
            <c:showLeaderLines val="1"/>
          </c:dLbls>
          <c:cat>
            <c:strRef>
              <c:f>Feuil1!$H$16:$H$22</c:f>
              <c:strCache>
                <c:ptCount val="7"/>
                <c:pt idx="0">
                  <c:v>%insolubles </c:v>
                </c:pt>
                <c:pt idx="1">
                  <c:v>%SO3</c:v>
                </c:pt>
                <c:pt idx="2">
                  <c:v>%CaSO4</c:v>
                </c:pt>
                <c:pt idx="3">
                  <c:v>%Autre </c:v>
                </c:pt>
                <c:pt idx="4">
                  <c:v>%Cl-</c:v>
                </c:pt>
                <c:pt idx="5">
                  <c:v>%NaCl</c:v>
                </c:pt>
                <c:pt idx="6">
                  <c:v>%SO4</c:v>
                </c:pt>
              </c:strCache>
            </c:strRef>
          </c:cat>
          <c:val>
            <c:numRef>
              <c:f>Feuil1!$I$16:$I$22</c:f>
              <c:numCache>
                <c:formatCode>General</c:formatCode>
                <c:ptCount val="7"/>
                <c:pt idx="0">
                  <c:v>26.62</c:v>
                </c:pt>
                <c:pt idx="1">
                  <c:v>5.13</c:v>
                </c:pt>
                <c:pt idx="2">
                  <c:v>27.58</c:v>
                </c:pt>
                <c:pt idx="3">
                  <c:v>26.89</c:v>
                </c:pt>
                <c:pt idx="4">
                  <c:v>0.45</c:v>
                </c:pt>
                <c:pt idx="5">
                  <c:v>0.74000000000000044</c:v>
                </c:pt>
                <c:pt idx="6">
                  <c:v>6.17</c:v>
                </c:pt>
              </c:numCache>
            </c:numRef>
          </c:val>
        </c:ser>
      </c:pie3DChart>
      <c:spPr>
        <a:ln w="6350"/>
        <a:scene3d>
          <a:camera prst="orthographicFront"/>
          <a:lightRig rig="threePt" dir="t"/>
        </a:scene3d>
        <a:sp3d>
          <a:bevelT w="165100" prst="coolSlant"/>
        </a:sp3d>
      </c:spPr>
    </c:plotArea>
    <c:legend>
      <c:legendPos val="r"/>
      <c:layout/>
      <c:txPr>
        <a:bodyPr/>
        <a:lstStyle/>
        <a:p>
          <a:pPr rtl="0">
            <a:defRPr/>
          </a:pPr>
          <a:endParaRPr lang="fr-FR"/>
        </a:p>
      </c:txPr>
    </c:legend>
    <c:plotVisOnly val="1"/>
  </c:chart>
  <c:spPr>
    <a:solidFill>
      <a:srgbClr val="90B0D6"/>
    </a:solidFill>
    <a:effectLst>
      <a:outerShdw blurRad="50800" dist="38100" algn="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 prst="angle"/>
    </a:sp3d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tx>
        <c:rich>
          <a:bodyPr/>
          <a:lstStyle/>
          <a:p>
            <a:pPr>
              <a:defRPr/>
            </a:pPr>
            <a:r>
              <a:rPr lang="en-US"/>
              <a:t>Résistance à La Compression Simple (bars) en Fonction De la Durée de Censervation </a:t>
            </a:r>
          </a:p>
        </c:rich>
      </c:tx>
      <c:layout/>
    </c:title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Feuil1!$G$99:$K$99</c:f>
              <c:strCache>
                <c:ptCount val="1"/>
                <c:pt idx="0">
                  <c:v>résistance à la compression simple (bars) en fonction de la durée de censervation 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dLbls>
            <c:showVal val="1"/>
          </c:dLbls>
          <c:cat>
            <c:strRef>
              <c:f>Feuil1!$H$101:$H$103</c:f>
              <c:strCache>
                <c:ptCount val="3"/>
                <c:pt idx="0">
                  <c:v>1 jour</c:v>
                </c:pt>
                <c:pt idx="1">
                  <c:v>3 jour</c:v>
                </c:pt>
                <c:pt idx="2">
                  <c:v>7 jour</c:v>
                </c:pt>
              </c:strCache>
            </c:strRef>
          </c:cat>
          <c:val>
            <c:numRef>
              <c:f>Feuil1!$G$101:$G$103</c:f>
              <c:numCache>
                <c:formatCode>General</c:formatCode>
                <c:ptCount val="3"/>
                <c:pt idx="0">
                  <c:v>3.19</c:v>
                </c:pt>
                <c:pt idx="1">
                  <c:v>3.3699999999999997</c:v>
                </c:pt>
                <c:pt idx="2">
                  <c:v>5.72</c:v>
                </c:pt>
              </c:numCache>
            </c:numRef>
          </c:val>
        </c:ser>
        <c:gapDepth val="250"/>
        <c:shape val="box"/>
        <c:axId val="64887808"/>
        <c:axId val="64955136"/>
        <c:axId val="0"/>
      </c:bar3DChart>
      <c:catAx>
        <c:axId val="64887808"/>
        <c:scaling>
          <c:orientation val="minMax"/>
        </c:scaling>
        <c:axPos val="b"/>
        <c:tickLblPos val="nextTo"/>
        <c:crossAx val="64955136"/>
        <c:crosses val="autoZero"/>
        <c:auto val="1"/>
        <c:lblAlgn val="ctr"/>
        <c:lblOffset val="100"/>
      </c:catAx>
      <c:valAx>
        <c:axId val="64955136"/>
        <c:scaling>
          <c:orientation val="minMax"/>
        </c:scaling>
        <c:axPos val="l"/>
        <c:majorGridlines/>
        <c:numFmt formatCode="General" sourceLinked="1"/>
        <c:tickLblPos val="nextTo"/>
        <c:crossAx val="64887808"/>
        <c:crosses val="autoZero"/>
        <c:crossBetween val="between"/>
      </c:valAx>
    </c:plotArea>
    <c:legend>
      <c:legendPos val="r"/>
      <c:layout/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  <a:scene3d>
      <a:camera prst="orthographicFront"/>
      <a:lightRig rig="threePt" dir="t"/>
    </a:scene3d>
    <a:sp3d>
      <a:bevelT prst="angle"/>
    </a:sp3d>
  </c:sp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4.7502748159447904E-2"/>
          <c:y val="9.3268880815424712E-2"/>
          <c:w val="0.80247855205725727"/>
          <c:h val="0.89209416664692553"/>
        </c:manualLayout>
      </c:layout>
      <c:pie3DChart>
        <c:varyColors val="1"/>
        <c:ser>
          <c:idx val="0"/>
          <c:order val="0"/>
          <c:explosion val="15"/>
          <c:dPt>
            <c:idx val="0"/>
            <c:explosion val="0"/>
            <c:spPr>
              <a:solidFill>
                <a:srgbClr val="FF0000"/>
              </a:solidFill>
            </c:spPr>
          </c:dPt>
          <c:dPt>
            <c:idx val="1"/>
            <c:explosion val="1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69FDE4"/>
              </a:solidFill>
            </c:spPr>
          </c:dPt>
          <c:dPt>
            <c:idx val="5"/>
            <c:spPr>
              <a:solidFill>
                <a:srgbClr val="BEAEE6"/>
              </a:solidFill>
            </c:spPr>
          </c:dPt>
          <c:dPt>
            <c:idx val="6"/>
            <c:spPr>
              <a:solidFill>
                <a:srgbClr val="FFC000"/>
              </a:solidFill>
            </c:spPr>
          </c:dPt>
          <c:dPt>
            <c:idx val="8"/>
            <c:spPr>
              <a:solidFill>
                <a:srgbClr val="0070C0"/>
              </a:solidFill>
            </c:spPr>
          </c:dPt>
          <c:dPt>
            <c:idx val="9"/>
            <c:spPr>
              <a:solidFill>
                <a:srgbClr val="FF0066"/>
              </a:solidFill>
            </c:spPr>
          </c:dPt>
          <c:dPt>
            <c:idx val="10"/>
            <c:explosion val="14"/>
            <c:spPr>
              <a:solidFill>
                <a:srgbClr val="AB558C"/>
              </a:solidFill>
            </c:spPr>
          </c:dPt>
          <c:dLbls>
            <c:showVal val="1"/>
            <c:showLeaderLines val="1"/>
          </c:dLbls>
          <c:cat>
            <c:strRef>
              <c:f>Feuil1!$F$259:$F$269</c:f>
              <c:strCache>
                <c:ptCount val="11"/>
                <c:pt idx="0">
                  <c:v>SiO2</c:v>
                </c:pt>
                <c:pt idx="1">
                  <c:v>Al2O3</c:v>
                </c:pt>
                <c:pt idx="2">
                  <c:v>Fe2O3</c:v>
                </c:pt>
                <c:pt idx="3">
                  <c:v>MnO</c:v>
                </c:pt>
                <c:pt idx="4">
                  <c:v>MgO</c:v>
                </c:pt>
                <c:pt idx="5">
                  <c:v>CaO</c:v>
                </c:pt>
                <c:pt idx="6">
                  <c:v>Na2O</c:v>
                </c:pt>
                <c:pt idx="7">
                  <c:v>K2O</c:v>
                </c:pt>
                <c:pt idx="8">
                  <c:v>TiO2</c:v>
                </c:pt>
                <c:pt idx="9">
                  <c:v>P2O5</c:v>
                </c:pt>
                <c:pt idx="10">
                  <c:v>PF</c:v>
                </c:pt>
              </c:strCache>
            </c:strRef>
          </c:cat>
          <c:val>
            <c:numRef>
              <c:f>Feuil1!$G$259:$G$269</c:f>
              <c:numCache>
                <c:formatCode>General</c:formatCode>
                <c:ptCount val="11"/>
                <c:pt idx="0">
                  <c:v>48.04</c:v>
                </c:pt>
                <c:pt idx="1">
                  <c:v>6.1199999999999966</c:v>
                </c:pt>
                <c:pt idx="2">
                  <c:v>2.5099999999999998</c:v>
                </c:pt>
                <c:pt idx="3">
                  <c:v>5.0000000000000031E-2</c:v>
                </c:pt>
                <c:pt idx="4">
                  <c:v>4.88</c:v>
                </c:pt>
                <c:pt idx="5">
                  <c:v>14.209999999999999</c:v>
                </c:pt>
                <c:pt idx="6">
                  <c:v>1.81</c:v>
                </c:pt>
                <c:pt idx="7">
                  <c:v>2.8</c:v>
                </c:pt>
                <c:pt idx="8">
                  <c:v>0.42000000000000032</c:v>
                </c:pt>
                <c:pt idx="9">
                  <c:v>0.45</c:v>
                </c:pt>
                <c:pt idx="10">
                  <c:v>18.079999999999988</c:v>
                </c:pt>
              </c:numCache>
            </c:numRef>
          </c:val>
        </c:ser>
      </c:pie3DChart>
      <c:spPr>
        <a:solidFill>
          <a:srgbClr val="FFFFFF"/>
        </a:solidFill>
      </c:spPr>
    </c:plotArea>
    <c:legend>
      <c:legendPos val="r"/>
      <c:layout/>
    </c:legend>
    <c:plotVisOnly val="1"/>
  </c:chart>
  <c:spPr>
    <a:solidFill>
      <a:srgbClr val="FFFFFF"/>
    </a:solidFill>
    <a:effectLst>
      <a:outerShdw blurRad="50800" dist="38100" dir="18900000" algn="bl" rotWithShape="0">
        <a:prstClr val="black">
          <a:alpha val="40000"/>
        </a:prstClr>
      </a:outerShdw>
    </a:effectLst>
  </c:spPr>
  <c:txPr>
    <a:bodyPr/>
    <a:lstStyle/>
    <a:p>
      <a:pPr>
        <a:defRPr>
          <a:effectLst/>
        </a:defRPr>
      </a:pPr>
      <a:endParaRPr lang="fr-F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layout/>
    </c:title>
    <c:view3D>
      <c:rAngAx val="1"/>
    </c:view3D>
    <c:plotArea>
      <c:layout/>
      <c:bar3DChart>
        <c:barDir val="col"/>
        <c:grouping val="stacked"/>
        <c:varyColors val="1"/>
        <c:ser>
          <c:idx val="1"/>
          <c:order val="0"/>
          <c:tx>
            <c:strRef>
              <c:f>Feuil1!$E$222:$H$222</c:f>
              <c:strCache>
                <c:ptCount val="1"/>
                <c:pt idx="0">
                  <c:v>résistance à la Traction (bars) en fonction de la durée de censervation </c:v>
                </c:pt>
              </c:strCache>
            </c:strRef>
          </c:tx>
          <c:dLbls>
            <c:showVal val="1"/>
          </c:dLbls>
          <c:cat>
            <c:strRef>
              <c:f>Feuil1!$F$224:$F$226</c:f>
              <c:strCache>
                <c:ptCount val="3"/>
                <c:pt idx="0">
                  <c:v>1 jour</c:v>
                </c:pt>
                <c:pt idx="1">
                  <c:v>3 jour</c:v>
                </c:pt>
                <c:pt idx="2">
                  <c:v>7 jour</c:v>
                </c:pt>
              </c:strCache>
            </c:strRef>
          </c:cat>
          <c:val>
            <c:numRef>
              <c:f>Feuil1!$E$230:$E$232</c:f>
              <c:numCache>
                <c:formatCode>General</c:formatCode>
                <c:ptCount val="3"/>
                <c:pt idx="0">
                  <c:v>0.94000000000000039</c:v>
                </c:pt>
                <c:pt idx="1">
                  <c:v>1.01</c:v>
                </c:pt>
                <c:pt idx="2">
                  <c:v>1.37</c:v>
                </c:pt>
              </c:numCache>
            </c:numRef>
          </c:val>
        </c:ser>
        <c:shape val="cylinder"/>
        <c:axId val="62528128"/>
        <c:axId val="62550400"/>
        <c:axId val="0"/>
      </c:bar3DChart>
      <c:catAx>
        <c:axId val="62528128"/>
        <c:scaling>
          <c:orientation val="minMax"/>
        </c:scaling>
        <c:axPos val="b"/>
        <c:majorGridlines/>
        <c:minorGridlines/>
        <c:numFmt formatCode="@" sourceLinked="0"/>
        <c:tickLblPos val="nextTo"/>
        <c:crossAx val="62550400"/>
        <c:crosses val="autoZero"/>
        <c:auto val="1"/>
        <c:lblAlgn val="ctr"/>
        <c:lblOffset val="100"/>
      </c:catAx>
      <c:valAx>
        <c:axId val="62550400"/>
        <c:scaling>
          <c:orientation val="minMax"/>
        </c:scaling>
        <c:axPos val="l"/>
        <c:majorGridlines/>
        <c:numFmt formatCode="General" sourceLinked="1"/>
        <c:tickLblPos val="nextTo"/>
        <c:crossAx val="62528128"/>
        <c:crosses val="autoZero"/>
        <c:crossBetween val="between"/>
      </c:valAx>
    </c:plotArea>
    <c:legend>
      <c:legendPos val="r"/>
      <c:layout/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  <a:effectLst>
      <a:outerShdw blurRad="50800" dist="38100" dir="18900000" algn="b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 prst="angle"/>
      <a:bevelB prst="angle"/>
    </a:sp3d>
  </c:sp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F412A6-2EB1-4DF7-B179-2403AAF0A4B3}" type="datetimeFigureOut">
              <a:rPr lang="en-US"/>
              <a:pPr>
                <a:defRPr/>
              </a:pPr>
              <a:t>2/25/2015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025650" y="685800"/>
            <a:ext cx="2806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974684C-F642-4F46-B04B-D1BCEACF4D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5317BD-2F61-4141-8127-C871AF4A43D3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6513"/>
            <a:ext cx="32392938" cy="39568437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3779838" y="11533188"/>
            <a:ext cx="25114250" cy="8269287"/>
          </a:xfrm>
        </p:spPr>
        <p:txBody>
          <a:bodyPr anchor="b"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79838" y="22442488"/>
            <a:ext cx="22683787" cy="101219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1880850" y="36083875"/>
            <a:ext cx="10261600" cy="2641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4BB7-2DDC-4C3E-B7F3-9F9DC482CF9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4AD5E-3C3D-41B8-9BA5-24A78596638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3829963" y="1760538"/>
            <a:ext cx="6683375" cy="33443862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9838" y="1760538"/>
            <a:ext cx="19897725" cy="33443862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40E4A-5419-4B64-99FE-42CB5039D37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0D85E-0AA5-4EDD-91E9-F88187C39A3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59050" y="25449213"/>
            <a:ext cx="27544713" cy="7866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59050" y="16786225"/>
            <a:ext cx="27544713" cy="866298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2850A-76B7-4DDE-ABBF-D14DF313622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779838" y="11441113"/>
            <a:ext cx="13290550" cy="2376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7222788" y="11441113"/>
            <a:ext cx="13290550" cy="2376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0C52A-7D92-49C6-AD34-FB10FE2367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20838" y="1585913"/>
            <a:ext cx="29162375" cy="6600825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20838" y="8864600"/>
            <a:ext cx="14316075" cy="3695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620838" y="12560300"/>
            <a:ext cx="14316075" cy="22818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6460788" y="8864600"/>
            <a:ext cx="14322425" cy="3695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6460788" y="12560300"/>
            <a:ext cx="14322425" cy="22818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A7602-6118-4AC0-BC0E-6511F6D66DF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C2F3B-D01A-4A0A-A681-7049F50594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2A624-7DCE-463B-963F-E2019495DD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20838" y="1576388"/>
            <a:ext cx="10660062" cy="67119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669838" y="1576388"/>
            <a:ext cx="18113375" cy="338026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20838" y="8288338"/>
            <a:ext cx="10660062" cy="270906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1C4DD-6367-4071-AA10-245B6685F67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51588" y="27724100"/>
            <a:ext cx="19442112" cy="32718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6351588" y="3538538"/>
            <a:ext cx="19442112" cy="237632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51588" y="30995938"/>
            <a:ext cx="19442112" cy="46482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9E82E-D98A-41B1-BC09-B91DF17A1FA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6513"/>
            <a:ext cx="32392938" cy="39568437"/>
            <a:chOff x="0" y="4"/>
            <a:chExt cx="5758" cy="4316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</p:grpSp>
      <p:sp>
        <p:nvSpPr>
          <p:cNvPr id="411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3779838" y="1760538"/>
            <a:ext cx="26733500" cy="826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9838" y="11441113"/>
            <a:ext cx="26733500" cy="2376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1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9838" y="36083875"/>
            <a:ext cx="6751637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>
              <a:defRPr sz="45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152313" y="36083875"/>
            <a:ext cx="10260012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 algn="ctr">
              <a:defRPr sz="45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763288" y="36083875"/>
            <a:ext cx="675005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 algn="r">
              <a:defRPr sz="45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E4955ABD-4D2A-4ABF-8684-B1E4F661DA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4114800" rtl="0" eaLnBrk="0" fontAlgn="base" hangingPunct="0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4114800" rtl="0" eaLnBrk="0" fontAlgn="base" hangingPunct="0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defTabSz="4114800" rtl="0" eaLnBrk="0" fontAlgn="base" hangingPunct="0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defTabSz="4114800" rtl="0" eaLnBrk="0" fontAlgn="base" hangingPunct="0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defTabSz="4114800" rtl="0" eaLnBrk="0" fontAlgn="base" hangingPunct="0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defTabSz="4114800" rtl="0" fontAlgn="base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defTabSz="4114800" rtl="0" fontAlgn="base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defTabSz="4114800" rtl="0" fontAlgn="base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defTabSz="4114800" rtl="0" fontAlgn="base">
        <a:spcBef>
          <a:spcPct val="0"/>
        </a:spcBef>
        <a:spcAft>
          <a:spcPct val="0"/>
        </a:spcAft>
        <a:defRPr sz="19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1543050" indent="-1543050" algn="l" defTabSz="411480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14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3343275" indent="-1285875" algn="l" defTabSz="4114800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6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5143500" indent="-1028700" algn="l" defTabSz="411480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10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7200900" indent="-1028700" algn="l" defTabSz="4114800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9258300" indent="-1028700" algn="l" defTabSz="411480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9715500" indent="-1028700" algn="l" defTabSz="41148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10172700" indent="-1028700" algn="l" defTabSz="41148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10629900" indent="-1028700" algn="l" defTabSz="41148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11087100" indent="-1028700" algn="l" defTabSz="41148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9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6.jpeg"/><Relationship Id="rId18" Type="http://schemas.openxmlformats.org/officeDocument/2006/relationships/image" Target="../media/image11.png"/><Relationship Id="rId26" Type="http://schemas.openxmlformats.org/officeDocument/2006/relationships/image" Target="../media/image17.png"/><Relationship Id="rId3" Type="http://schemas.openxmlformats.org/officeDocument/2006/relationships/image" Target="../media/image1.jpeg"/><Relationship Id="rId21" Type="http://schemas.openxmlformats.org/officeDocument/2006/relationships/image" Target="../media/image14.jpeg"/><Relationship Id="rId7" Type="http://schemas.openxmlformats.org/officeDocument/2006/relationships/image" Target="../media/image3.emf"/><Relationship Id="rId12" Type="http://schemas.openxmlformats.org/officeDocument/2006/relationships/image" Target="../media/image5.jpeg"/><Relationship Id="rId17" Type="http://schemas.openxmlformats.org/officeDocument/2006/relationships/image" Target="../media/image10.jpeg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4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2015.baali@gmail.com" TargetMode="External"/><Relationship Id="rId11" Type="http://schemas.openxmlformats.org/officeDocument/2006/relationships/chart" Target="../charts/chart3.xml"/><Relationship Id="rId24" Type="http://schemas.openxmlformats.org/officeDocument/2006/relationships/chart" Target="../charts/chart6.xml"/><Relationship Id="rId5" Type="http://schemas.openxmlformats.org/officeDocument/2006/relationships/hyperlink" Target="mailto:Kokakaihou@gmail.com" TargetMode="External"/><Relationship Id="rId15" Type="http://schemas.openxmlformats.org/officeDocument/2006/relationships/image" Target="../media/image8.jpeg"/><Relationship Id="rId23" Type="http://schemas.openxmlformats.org/officeDocument/2006/relationships/image" Target="../media/image15.png"/><Relationship Id="rId10" Type="http://schemas.openxmlformats.org/officeDocument/2006/relationships/image" Target="../media/image4.jpeg"/><Relationship Id="rId19" Type="http://schemas.openxmlformats.org/officeDocument/2006/relationships/image" Target="../media/image12.png"/><Relationship Id="rId4" Type="http://schemas.openxmlformats.org/officeDocument/2006/relationships/image" Target="../media/image2.jpeg"/><Relationship Id="rId9" Type="http://schemas.openxmlformats.org/officeDocument/2006/relationships/chart" Target="../charts/chart2.xml"/><Relationship Id="rId14" Type="http://schemas.openxmlformats.org/officeDocument/2006/relationships/image" Target="../media/image7.png"/><Relationship Id="rId22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mémoire de cendre\postere\photo mémoire\DSC060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404050" cy="39604949"/>
          </a:xfrm>
          <a:prstGeom prst="rect">
            <a:avLst/>
          </a:prstGeom>
          <a:solidFill>
            <a:srgbClr val="FF66FF">
              <a:alpha val="67843"/>
            </a:srgbClr>
          </a:solidFill>
        </p:spPr>
      </p:pic>
      <p:sp>
        <p:nvSpPr>
          <p:cNvPr id="3075" name="Rectangle 68"/>
          <p:cNvSpPr>
            <a:spLocks noChangeArrowheads="1"/>
          </p:cNvSpPr>
          <p:nvPr/>
        </p:nvSpPr>
        <p:spPr bwMode="auto">
          <a:xfrm>
            <a:off x="3200309" y="7872330"/>
            <a:ext cx="25146176" cy="797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fr-FR" i="1" dirty="0" smtClean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   Les matériaux utilisés dans la géotechnique routière ont de tout temps été le entre d’intérêt d’ingénieurs et techniciens  routiers.  Ils ont fait l’objet  de spécifications visant à les standardiser.</a:t>
            </a: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  Cependant ,ces matériaux dits  « classiques » sont soit en quantité insuffisante soit inexistants dans certaines régions ;le recours à l’utilisation des matériaux disponibles localement, même si leurs caractéristiques s’ éloignent Des critères habituels, devient alors incontournable .</a:t>
            </a: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Des recherche sont menées dans différents laboratoires nationaux visant à valoriser ces matériaux pour une meilleure utilisation routière . Notre thèse rentre dans  cette optique ; elle traite le comportement d’un tuf gypso-calcaire  de la région de </a:t>
            </a:r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N’</a:t>
            </a:r>
            <a:r>
              <a:rPr lang="fr-FR" i="1" dirty="0" err="1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goussa</a:t>
            </a:r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située à 30 Km à le chef lieu de la Wilaya de Ouargla. Sous un environnement saharien . </a:t>
            </a: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L’ étude porte sur le matériau non traité puis  sur  sa stabilisation à le cendre de déchets de palmier </a:t>
            </a: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Mots –clefs : géotechnique  routière  - spécification – matériaux classique – tufs gypso-calcaire – stabilisation – cendre  des déchets de palmier  </a:t>
            </a:r>
          </a:p>
          <a:p>
            <a:pPr algn="just"/>
            <a:endParaRPr lang="fr-FR" i="1" dirty="0" smtClean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fr-FR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fr-FR" i="1" dirty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fr-FR" b="0" i="1" dirty="0" smtClean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b="0" i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fr-FR" i="1" dirty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Connecteur droit 14"/>
          <p:cNvCxnSpPr/>
          <p:nvPr/>
        </p:nvCxnSpPr>
        <p:spPr bwMode="auto">
          <a:xfrm>
            <a:off x="5343449" y="7872329"/>
            <a:ext cx="21599525" cy="1587"/>
          </a:xfrm>
          <a:prstGeom prst="line">
            <a:avLst/>
          </a:prstGeom>
          <a:noFill/>
          <a:ln w="381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16" name="Connecteur droit 15"/>
          <p:cNvCxnSpPr/>
          <p:nvPr/>
        </p:nvCxnSpPr>
        <p:spPr bwMode="auto">
          <a:xfrm>
            <a:off x="5343449" y="13587369"/>
            <a:ext cx="21599525" cy="1588"/>
          </a:xfrm>
          <a:prstGeom prst="line">
            <a:avLst/>
          </a:prstGeom>
          <a:noFill/>
          <a:ln w="381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3078" name="Rectangle 278"/>
          <p:cNvSpPr>
            <a:spLocks noChangeArrowheads="1"/>
          </p:cNvSpPr>
          <p:nvPr/>
        </p:nvSpPr>
        <p:spPr bwMode="auto">
          <a:xfrm>
            <a:off x="0" y="0"/>
            <a:ext cx="324040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3079" name="Rectangle 280"/>
          <p:cNvSpPr>
            <a:spLocks noChangeArrowheads="1"/>
          </p:cNvSpPr>
          <p:nvPr/>
        </p:nvSpPr>
        <p:spPr bwMode="auto">
          <a:xfrm>
            <a:off x="0" y="0"/>
            <a:ext cx="324040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3080" name="Rectangle 282"/>
          <p:cNvSpPr>
            <a:spLocks noChangeArrowheads="1"/>
          </p:cNvSpPr>
          <p:nvPr/>
        </p:nvSpPr>
        <p:spPr bwMode="auto">
          <a:xfrm>
            <a:off x="0" y="0"/>
            <a:ext cx="324040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3081" name="Rectangle 34"/>
          <p:cNvSpPr>
            <a:spLocks noChangeArrowheads="1"/>
          </p:cNvSpPr>
          <p:nvPr/>
        </p:nvSpPr>
        <p:spPr bwMode="auto">
          <a:xfrm>
            <a:off x="0" y="0"/>
            <a:ext cx="324040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pSp>
        <p:nvGrpSpPr>
          <p:cNvPr id="3082" name="Groupe 57"/>
          <p:cNvGrpSpPr>
            <a:grpSpLocks/>
          </p:cNvGrpSpPr>
          <p:nvPr/>
        </p:nvGrpSpPr>
        <p:grpSpPr bwMode="auto">
          <a:xfrm>
            <a:off x="557103" y="442777"/>
            <a:ext cx="31234172" cy="6856415"/>
            <a:chOff x="817577" y="27163"/>
            <a:chExt cx="30725187" cy="10007749"/>
          </a:xfrm>
        </p:grpSpPr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817577" y="4464524"/>
              <a:ext cx="30709821" cy="55703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tIns="304704" bIns="0" anchor="ctr">
              <a:spAutoFit/>
            </a:bodyPr>
            <a:lstStyle/>
            <a:p>
              <a:pPr algn="ctr">
                <a:defRPr/>
              </a:pPr>
              <a:r>
                <a:rPr lang="fr-FR" dirty="0" smtClean="0">
                  <a:solidFill>
                    <a:srgbClr val="000000"/>
                  </a:solidFill>
                </a:rPr>
                <a:t>Encadreur: </a:t>
              </a:r>
              <a:r>
                <a:rPr lang="en-GB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Mr. </a:t>
              </a:r>
              <a:r>
                <a:rPr lang="en-GB" dirty="0" smtClean="0">
                  <a:solidFill>
                    <a:srgbClr val="FF66CC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A.</a:t>
              </a:r>
              <a:r>
                <a:rPr lang="fr-FR" dirty="0" smtClean="0">
                  <a:solidFill>
                    <a:srgbClr val="FF66CC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KHELLOU </a:t>
              </a:r>
              <a:r>
                <a:rPr lang="fr-FR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et </a:t>
              </a:r>
              <a:r>
                <a:rPr lang="fr-FR" i="1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Co-</a:t>
              </a:r>
              <a:r>
                <a:rPr lang="fr-FR" dirty="0" smtClean="0">
                  <a:solidFill>
                    <a:srgbClr val="000000"/>
                  </a:solidFill>
                </a:rPr>
                <a:t>encadreur: </a:t>
              </a:r>
              <a:r>
                <a:rPr lang="fr-FR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Mr. </a:t>
              </a:r>
              <a:r>
                <a:rPr lang="en-US" dirty="0" smtClean="0">
                  <a:solidFill>
                    <a:srgbClr val="FF66CC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A.MOKHTARI</a:t>
              </a:r>
              <a:r>
                <a:rPr lang="en-US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,</a:t>
              </a:r>
              <a:r>
                <a:rPr lang="fr-FR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fr-FR" dirty="0" smtClean="0">
                  <a:solidFill>
                    <a:srgbClr val="000000"/>
                  </a:solidFill>
                </a:rPr>
                <a:t>Présentée par : </a:t>
              </a:r>
              <a:r>
                <a:rPr lang="fr-FR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BELBARKA </a:t>
              </a:r>
              <a:r>
                <a:rPr lang="fr-FR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Khadîdja </a:t>
              </a:r>
              <a:r>
                <a:rPr lang="fr-FR" dirty="0" smtClean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et </a:t>
              </a:r>
              <a:r>
                <a:rPr lang="fr-FR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BAALI </a:t>
              </a:r>
              <a:r>
                <a:rPr lang="fr-FR" dirty="0" err="1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Khadra</a:t>
              </a:r>
              <a:endParaRPr lang="fr-FR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>
                <a:defRPr/>
              </a:pPr>
              <a:endParaRPr lang="fr-FR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>
                <a:defRPr/>
              </a:pPr>
              <a:r>
                <a:rPr lang="fr-FR" i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                                  </a:t>
              </a:r>
              <a:r>
                <a:rPr lang="fr-FR" i="1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                </a:t>
              </a:r>
              <a:r>
                <a:rPr lang="fr-FR" sz="3600" i="1" dirty="0" smtClean="0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Calisto MT" pitchFamily="18" charset="0"/>
                  <a:cs typeface="Times New Roman" pitchFamily="18" charset="0"/>
                </a:rPr>
                <a:t>UNIVERSITÉ </a:t>
              </a:r>
              <a:r>
                <a:rPr lang="fr-FR" sz="3600" i="1" dirty="0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Calisto MT" pitchFamily="18" charset="0"/>
                  <a:cs typeface="Times New Roman" pitchFamily="18" charset="0"/>
                </a:rPr>
                <a:t>KASDI MERBAH OUARGLA : Département de l’hydraulique et génie </a:t>
              </a:r>
              <a:r>
                <a:rPr lang="fr-FR" sz="3600" i="1" dirty="0" smtClean="0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Calisto MT" pitchFamily="18" charset="0"/>
                  <a:cs typeface="Times New Roman" pitchFamily="18" charset="0"/>
                </a:rPr>
                <a:t>civi</a:t>
              </a:r>
              <a:r>
                <a:rPr lang="fr-FR" i="1" dirty="0" smtClean="0">
                  <a:solidFill>
                    <a:schemeClr val="tx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Calisto MT" pitchFamily="18" charset="0"/>
                  <a:cs typeface="Times New Roman" pitchFamily="18" charset="0"/>
                </a:rPr>
                <a:t>l</a:t>
              </a:r>
              <a:endParaRPr lang="fr-FR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fr-FR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Email</a:t>
              </a:r>
              <a:r>
                <a:rPr lang="fr-FR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  <a:p>
              <a:pPr algn="ctr">
                <a:spcAft>
                  <a:spcPts val="0"/>
                </a:spcAft>
                <a:defRPr/>
              </a:pPr>
              <a:r>
                <a:rPr lang="fr-FR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  <a:hlinkClick r:id="rId5"/>
                </a:rPr>
                <a:t>Kokakaihou@gmail.com</a:t>
              </a:r>
              <a:r>
                <a:rPr lang="fr-FR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    </a:t>
              </a:r>
              <a:r>
                <a:rPr lang="fr-FR" u="sng" dirty="0" smtClean="0">
                  <a:solidFill>
                    <a:schemeClr val="bg2">
                      <a:lumMod val="2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koki</a:t>
              </a:r>
              <a:r>
                <a:rPr lang="fr-FR" u="sng" dirty="0" smtClean="0">
                  <a:solidFill>
                    <a:schemeClr val="bg2">
                      <a:lumMod val="2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  <a:hlinkClick r:id="rId6"/>
                </a:rPr>
                <a:t>2015.baali@gmail.com</a:t>
              </a:r>
              <a:r>
                <a:rPr lang="fr-FR" u="sng" dirty="0" smtClean="0">
                  <a:solidFill>
                    <a:schemeClr val="bg2">
                      <a:lumMod val="2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  </a:t>
              </a:r>
            </a:p>
            <a:p>
              <a:pPr algn="ctr">
                <a:spcAft>
                  <a:spcPts val="0"/>
                </a:spcAft>
                <a:defRPr/>
              </a:pPr>
              <a:endParaRPr lang="fr-FR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algn="ctr">
                <a:spcAft>
                  <a:spcPts val="0"/>
                </a:spcAft>
                <a:defRPr/>
              </a:pPr>
              <a:endParaRPr lang="fr-FR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Rectangle 2"/>
            <p:cNvSpPr>
              <a:spLocks noChangeArrowheads="1"/>
            </p:cNvSpPr>
            <p:nvPr/>
          </p:nvSpPr>
          <p:spPr bwMode="auto">
            <a:xfrm>
              <a:off x="4260996" y="27163"/>
              <a:ext cx="24472125" cy="3638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fr-FR" sz="48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       </a:t>
              </a:r>
            </a:p>
            <a:p>
              <a:pPr>
                <a:defRPr/>
              </a:pPr>
              <a:r>
                <a:rPr lang="fr-FR" sz="48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       </a:t>
              </a:r>
              <a:r>
                <a:rPr lang="fr-FR" sz="54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ea typeface="Verdana" pitchFamily="34" charset="0"/>
                  <a:cs typeface="Arial" pitchFamily="34" charset="0"/>
                </a:rPr>
                <a:t>Projet de fin d’étude : effet de l’ajout de la cendre des déchets de </a:t>
              </a:r>
            </a:p>
            <a:p>
              <a:pPr>
                <a:defRPr/>
              </a:pPr>
              <a:r>
                <a:rPr lang="fr-FR" sz="54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ea typeface="Verdana" pitchFamily="34" charset="0"/>
                  <a:cs typeface="Arial" pitchFamily="34" charset="0"/>
                </a:rPr>
                <a:t>    palmier sur les propriétés physico-mécanique des tufs d’encroutement  </a:t>
              </a:r>
              <a:endParaRPr lang="fr-FR" sz="540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ea typeface="Verdana" pitchFamily="34" charset="0"/>
                <a:cs typeface="Arial" pitchFamily="34" charset="0"/>
              </a:endParaRPr>
            </a:p>
          </p:txBody>
        </p:sp>
        <p:pic>
          <p:nvPicPr>
            <p:cNvPr id="3180" name="Imag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52354" y="432323"/>
              <a:ext cx="3078563" cy="3617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81" name="Imag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254605" y="443002"/>
              <a:ext cx="3288159" cy="3710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Rectangle 40"/>
          <p:cNvSpPr/>
          <p:nvPr/>
        </p:nvSpPr>
        <p:spPr>
          <a:xfrm>
            <a:off x="5700639" y="19373847"/>
            <a:ext cx="2592288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5000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Partie A</a:t>
            </a:r>
            <a:endParaRPr lang="fr-FR" sz="5000" dirty="0"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628541" y="19802475"/>
            <a:ext cx="6408738" cy="64633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fr-FR" sz="16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defRPr/>
            </a:pPr>
            <a:endParaRPr lang="fr-FR" sz="2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682745" y="18290307"/>
            <a:ext cx="2592288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5000" dirty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Mode B</a:t>
            </a: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16706850" y="19072225"/>
            <a:ext cx="6696075" cy="4001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fr-FR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360364" y="23874440"/>
            <a:ext cx="5554590" cy="240065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Low" eaLnBrk="0" hangingPunct="0">
              <a:tabLst>
                <a:tab pos="1503363" algn="l"/>
              </a:tabLst>
              <a:defRPr/>
            </a:pPr>
            <a:endParaRPr lang="fr-FR" sz="25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Rectangle 1"/>
          <p:cNvSpPr>
            <a:spLocks noChangeArrowheads="1"/>
          </p:cNvSpPr>
          <p:nvPr/>
        </p:nvSpPr>
        <p:spPr bwMode="auto">
          <a:xfrm>
            <a:off x="10153650" y="29696465"/>
            <a:ext cx="10080625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Low"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fr-FR" sz="2000" dirty="0">
              <a:solidFill>
                <a:srgbClr val="CCCC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83" name="AutoShape 111" descr="https://www.facebook.com/ajax/messaging/attachment.php?attach_id=25772a49a355d01038fba66235182a13&amp;mid=mid.1371517389994%3Aa37371c6b7fd60e236&amp;hash=AQAa4Zt6-bLe7g3N"/>
          <p:cNvSpPr>
            <a:spLocks noChangeAspect="1" noChangeArrowheads="1"/>
          </p:cNvSpPr>
          <p:nvPr/>
        </p:nvSpPr>
        <p:spPr bwMode="auto">
          <a:xfrm>
            <a:off x="211138" y="-24288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aphicFrame>
        <p:nvGraphicFramePr>
          <p:cNvPr id="72" name="Graphique 71"/>
          <p:cNvGraphicFramePr/>
          <p:nvPr/>
        </p:nvGraphicFramePr>
        <p:xfrm>
          <a:off x="1271483" y="27089151"/>
          <a:ext cx="4572032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8" name="Rectangle 1"/>
          <p:cNvSpPr>
            <a:spLocks noChangeArrowheads="1"/>
          </p:cNvSpPr>
          <p:nvPr/>
        </p:nvSpPr>
        <p:spPr bwMode="auto">
          <a:xfrm>
            <a:off x="6629333" y="24160193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Low">
              <a:defRPr/>
            </a:pPr>
            <a:r>
              <a:rPr lang="fr-FR" sz="2800" i="1" dirty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800" i="1" u="sng" dirty="0" smtClean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03: </a:t>
            </a:r>
            <a:r>
              <a:rPr lang="fr-FR" sz="2800" i="1" dirty="0" smtClean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lang="fr-FR" sz="2800" i="1" dirty="0" smtClean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courbe de la </a:t>
            </a:r>
            <a:r>
              <a:rPr lang="fr-FR" sz="2800" i="1" dirty="0" smtClean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traction</a:t>
            </a:r>
            <a:endParaRPr lang="fr-FR" sz="2800" i="1" dirty="0">
              <a:ln/>
              <a:solidFill>
                <a:schemeClr val="accent4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Rectangle 1"/>
          <p:cNvSpPr>
            <a:spLocks noChangeArrowheads="1"/>
          </p:cNvSpPr>
          <p:nvPr/>
        </p:nvSpPr>
        <p:spPr bwMode="auto">
          <a:xfrm>
            <a:off x="1414359" y="25231763"/>
            <a:ext cx="45460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Low">
              <a:defRPr/>
            </a:pPr>
            <a:endParaRPr lang="fr-FR" sz="2000" dirty="0">
              <a:ln/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91" name="Graphique 90"/>
          <p:cNvGraphicFramePr/>
          <p:nvPr/>
        </p:nvGraphicFramePr>
        <p:xfrm>
          <a:off x="628541" y="21945615"/>
          <a:ext cx="5760720" cy="3012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96" name="Tableau 95"/>
          <p:cNvGraphicFramePr>
            <a:graphicFrameLocks noGrp="1"/>
          </p:cNvGraphicFramePr>
          <p:nvPr/>
        </p:nvGraphicFramePr>
        <p:xfrm>
          <a:off x="699979" y="25660391"/>
          <a:ext cx="5778181" cy="1226820"/>
        </p:xfrm>
        <a:graphic>
          <a:graphicData uri="http://schemas.openxmlformats.org/drawingml/2006/table">
            <a:tbl>
              <a:tblPr/>
              <a:tblGrid>
                <a:gridCol w="825199"/>
                <a:gridCol w="825199"/>
                <a:gridCol w="825199"/>
                <a:gridCol w="825646"/>
                <a:gridCol w="825646"/>
                <a:gridCol w="825646"/>
                <a:gridCol w="82564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ECH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Wopm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CBR  immédiat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CBR  imbibé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ϒd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EAEAEA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VBS</a:t>
                      </a:r>
                      <a:endParaRPr lang="fr-FR" sz="1400" b="1" dirty="0">
                        <a:solidFill>
                          <a:srgbClr val="EAEAEA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EAEAEA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La</a:t>
                      </a:r>
                      <a:r>
                        <a:rPr lang="fr-FR" sz="1400" b="1" baseline="0" dirty="0" smtClean="0">
                          <a:solidFill>
                            <a:srgbClr val="EAEAEA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gonflement max</a:t>
                      </a:r>
                      <a:endParaRPr lang="fr-FR" sz="1400" b="1" dirty="0">
                        <a:solidFill>
                          <a:srgbClr val="EAEAEA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32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Tuf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47.65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18.86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1.89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0.49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1.08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sp>
        <p:nvSpPr>
          <p:cNvPr id="102" name="Rectangle 101"/>
          <p:cNvSpPr/>
          <p:nvPr/>
        </p:nvSpPr>
        <p:spPr>
          <a:xfrm>
            <a:off x="26631973" y="19445285"/>
            <a:ext cx="2592288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5000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Partie B</a:t>
            </a:r>
            <a:endParaRPr lang="fr-FR" sz="5000" dirty="0"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Nouveau dossier\iiiiii\image\Photo375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31746">
            <a:off x="851551" y="30536310"/>
            <a:ext cx="3401305" cy="25062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9" name="Rectangle 108"/>
          <p:cNvSpPr/>
          <p:nvPr/>
        </p:nvSpPr>
        <p:spPr>
          <a:xfrm>
            <a:off x="25346089" y="25446077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Tableau 02: caractéristiques </a:t>
            </a:r>
            <a:r>
              <a:rPr lang="fr-FR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physique de la cendre</a:t>
            </a:r>
            <a:endParaRPr lang="fr-FR" sz="2400" dirty="0">
              <a:solidFill>
                <a:srgbClr val="00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6631973" y="27446341"/>
            <a:ext cx="542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Tableau </a:t>
            </a:r>
            <a:r>
              <a:rPr lang="fr-FR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03: résultat </a:t>
            </a:r>
            <a:r>
              <a:rPr lang="fr-FR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 l’essais de CBR </a:t>
            </a:r>
            <a:endParaRPr lang="fr-FR" sz="2400" dirty="0">
              <a:solidFill>
                <a:srgbClr val="00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0" y="25088887"/>
            <a:ext cx="71293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Low">
              <a:defRPr/>
            </a:pPr>
            <a:r>
              <a:rPr lang="fr-FR" sz="2800" i="1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Tableau 1</a:t>
            </a:r>
            <a:r>
              <a:rPr lang="fr-FR" sz="2800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fr-FR" sz="2800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 résulta de CBR et essais </a:t>
            </a:r>
            <a:r>
              <a:rPr lang="fr-FR" sz="2800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fr-FR" sz="2800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bleu </a:t>
            </a:r>
            <a:endParaRPr lang="fr-FR" sz="2800" i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Étoile à 5 branches 60"/>
          <p:cNvSpPr/>
          <p:nvPr/>
        </p:nvSpPr>
        <p:spPr bwMode="auto">
          <a:xfrm>
            <a:off x="10844175" y="27589217"/>
            <a:ext cx="914400" cy="914400"/>
          </a:xfrm>
          <a:prstGeom prst="star5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 useBgFill="1">
        <p:nvSpPr>
          <p:cNvPr id="62" name="Étoile à 6 branches 61"/>
          <p:cNvSpPr/>
          <p:nvPr/>
        </p:nvSpPr>
        <p:spPr bwMode="auto">
          <a:xfrm>
            <a:off x="11415679" y="19016657"/>
            <a:ext cx="15573484" cy="14501914"/>
          </a:xfrm>
          <a:prstGeom prst="star6">
            <a:avLst/>
          </a:prstGeom>
          <a:ln>
            <a:solidFill>
              <a:srgbClr val="F77BDF">
                <a:alpha val="70980"/>
              </a:srgbClr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buClr>
                <a:schemeClr val="bg2">
                  <a:lumMod val="50000"/>
                </a:schemeClr>
              </a:buClr>
              <a:buFont typeface="Wingdings" pitchFamily="2" charset="2"/>
              <a:buChar char="v"/>
            </a:pPr>
            <a:r>
              <a:rPr lang="fr-FR" sz="3600" b="0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D’après analyse chimique (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figure02),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nous constatons </a:t>
            </a:r>
          </a:p>
          <a:p>
            <a:pPr lvl="0"/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que le matériau  est un tuf gypso-calcaire </a:t>
            </a:r>
          </a:p>
          <a:p>
            <a:pPr lvl="0">
              <a:buClr>
                <a:schemeClr val="bg2">
                  <a:lumMod val="50000"/>
                </a:schemeClr>
              </a:buClr>
              <a:buFont typeface="Wingdings" pitchFamily="2" charset="2"/>
              <a:buChar char="v"/>
            </a:pP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L’analyse granulométrique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figure01)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montre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s que le 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tuf</a:t>
            </a:r>
          </a:p>
          <a:p>
            <a:pPr lvl="0"/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est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sable fin cailloux  contient 11 %  d es éléments  fin </a:t>
            </a:r>
          </a:p>
          <a:p>
            <a:pPr lvl="0"/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(&lt;0.08 mm)  de nature limoneuse peu pastique  </a:t>
            </a:r>
          </a:p>
          <a:p>
            <a:pPr lvl="0">
              <a:buClr>
                <a:schemeClr val="bg2">
                  <a:lumMod val="50000"/>
                </a:schemeClr>
              </a:buClr>
              <a:buFont typeface="Wingdings" pitchFamily="2" charset="2"/>
              <a:buChar char="v"/>
            </a:pP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Les paramètres de  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Proctor(tableau 03)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sont:</a:t>
            </a:r>
          </a:p>
          <a:p>
            <a:pPr lvl="0"/>
            <a:r>
              <a:rPr lang="fr-FR" sz="3600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.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Tuf :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ϒ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r-FR" sz="3600" b="0" i="1" baseline="-25000" dirty="0" smtClean="0">
                <a:latin typeface="Times New Roman" pitchFamily="18" charset="0"/>
                <a:cs typeface="Times New Roman" pitchFamily="18" charset="0"/>
              </a:rPr>
              <a:t> max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 1.89kg/m</a:t>
            </a:r>
            <a:r>
              <a:rPr lang="fr-FR" sz="3600" b="0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et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opm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7.74 % </a:t>
            </a:r>
          </a:p>
          <a:p>
            <a:r>
              <a:rPr lang="fr-FR" sz="3600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Tuf+cendre 4% :  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ϒ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r-FR" sz="3600" b="0" i="1" baseline="-25000" dirty="0" smtClean="0">
                <a:latin typeface="Times New Roman" pitchFamily="18" charset="0"/>
                <a:cs typeface="Times New Roman" pitchFamily="18" charset="0"/>
              </a:rPr>
              <a:t> max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 1.85kg/m</a:t>
            </a:r>
            <a:r>
              <a:rPr lang="fr-FR" sz="3600" b="0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et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opm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8.20 %</a:t>
            </a:r>
          </a:p>
          <a:p>
            <a:r>
              <a:rPr lang="fr-FR" sz="3600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Tuf+cendre 8% :  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ϒ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r-FR" sz="3600" b="0" i="1" baseline="-25000" dirty="0" smtClean="0">
                <a:latin typeface="Times New Roman" pitchFamily="18" charset="0"/>
                <a:cs typeface="Times New Roman" pitchFamily="18" charset="0"/>
              </a:rPr>
              <a:t> max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 1.84kg/m</a:t>
            </a:r>
            <a:r>
              <a:rPr lang="fr-FR" sz="3600" b="0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et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opm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10.21 %</a:t>
            </a:r>
          </a:p>
          <a:p>
            <a:r>
              <a:rPr lang="fr-FR" sz="3600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Tuf+cendre 12% :  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ϒ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r-FR" sz="3600" b="0" i="1" baseline="-25000" dirty="0" smtClean="0">
                <a:latin typeface="Times New Roman" pitchFamily="18" charset="0"/>
                <a:cs typeface="Times New Roman" pitchFamily="18" charset="0"/>
              </a:rPr>
              <a:t> max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 1.82kg/m</a:t>
            </a:r>
            <a:r>
              <a:rPr lang="fr-FR" sz="3600" b="0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et  </a:t>
            </a:r>
            <a:r>
              <a:rPr lang="fr-FR" sz="3600" b="0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fr-FR" sz="3600" b="0" i="1" baseline="-25000" dirty="0" err="1" smtClean="0">
                <a:latin typeface="Times New Roman" pitchFamily="18" charset="0"/>
                <a:cs typeface="Times New Roman" pitchFamily="18" charset="0"/>
              </a:rPr>
              <a:t>opm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= 12.17 %</a:t>
            </a:r>
          </a:p>
          <a:p>
            <a:pPr lvl="0">
              <a:buClr>
                <a:schemeClr val="bg2">
                  <a:lumMod val="50000"/>
                </a:schemeClr>
              </a:buClr>
              <a:buFont typeface="Wingdings" pitchFamily="2" charset="2"/>
              <a:buChar char="v"/>
            </a:pP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Les résultats de compressions  simple et la traction indirect</a:t>
            </a:r>
          </a:p>
          <a:p>
            <a:pPr lvl="0"/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figure 03 et 04)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s’augmente  </a:t>
            </a:r>
            <a:r>
              <a:rPr lang="fr-FR" sz="3600" b="0" i="1" dirty="0" smtClean="0">
                <a:latin typeface="Times New Roman" pitchFamily="18" charset="0"/>
                <a:cs typeface="Times New Roman" pitchFamily="18" charset="0"/>
              </a:rPr>
              <a:t>avec  la durée de conservation. </a:t>
            </a:r>
            <a:endParaRPr lang="fr-FR" sz="3600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9415415" y="31303993"/>
            <a:ext cx="14751788" cy="2862322"/>
          </a:xfrm>
          <a:prstGeom prst="rect">
            <a:avLst/>
          </a:prstGeom>
          <a:solidFill>
            <a:srgbClr val="FF66CC"/>
          </a:solidFill>
          <a:ln>
            <a:solidFill>
              <a:srgbClr val="000000"/>
            </a:solidFill>
          </a:ln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Le tuf de la carrier de N’GOUSSA est un matériaux blanchâtre  gypso-calcaire de  classe C</a:t>
            </a:r>
            <a:r>
              <a:rPr lang="fr-FR" sz="3600" b="0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3600" b="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r-FR" sz="3600" b="0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fr-FR" sz="3600" b="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peut  utilisable dans le domaine de route et VRD. </a:t>
            </a:r>
          </a:p>
          <a:p>
            <a:r>
              <a:rPr lang="fr-FR" sz="3600" b="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Avant de compléter notre étude par des essais de compression simple et traction indirecte , nous pouvons conclure provisoirement  que le meilleur   pourcentage qui donne un indice de CBR élevé correspond à 8% de cendre .</a:t>
            </a:r>
            <a:endParaRPr lang="fr-FR" sz="3600" b="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9" name="Graphique 68"/>
          <p:cNvGraphicFramePr/>
          <p:nvPr/>
        </p:nvGraphicFramePr>
        <p:xfrm>
          <a:off x="6700771" y="20945483"/>
          <a:ext cx="471490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86" name="Rectangle 1"/>
          <p:cNvSpPr>
            <a:spLocks noChangeArrowheads="1"/>
          </p:cNvSpPr>
          <p:nvPr/>
        </p:nvSpPr>
        <p:spPr bwMode="auto">
          <a:xfrm>
            <a:off x="5843515" y="27732093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Low">
              <a:defRPr/>
            </a:pPr>
            <a:r>
              <a:rPr lang="fr-FR" sz="2800" dirty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800" dirty="0" smtClean="0">
                <a:ln/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5: </a:t>
            </a:r>
            <a:r>
              <a:rPr lang="fr-FR" sz="2800" dirty="0" smtClean="0">
                <a:ln/>
                <a:solidFill>
                  <a:schemeClr val="accent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</a:t>
            </a:r>
            <a:r>
              <a:rPr lang="fr-FR" sz="2800" dirty="0" smtClean="0">
                <a:ln/>
                <a:solidFill>
                  <a:schemeClr val="accent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courbe de la résistance </a:t>
            </a:r>
            <a:r>
              <a:rPr lang="fr-FR" sz="2800" dirty="0" smtClean="0">
                <a:ln/>
                <a:solidFill>
                  <a:schemeClr val="accent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simple</a:t>
            </a:r>
            <a:endParaRPr lang="fr-FR" sz="2800" dirty="0">
              <a:ln/>
              <a:solidFill>
                <a:schemeClr val="accent4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5" name="Tableau 104"/>
          <p:cNvGraphicFramePr>
            <a:graphicFrameLocks noGrp="1"/>
          </p:cNvGraphicFramePr>
          <p:nvPr/>
        </p:nvGraphicFramePr>
        <p:xfrm>
          <a:off x="25417527" y="26089019"/>
          <a:ext cx="6786610" cy="1306195"/>
        </p:xfrm>
        <a:graphic>
          <a:graphicData uri="http://schemas.openxmlformats.org/drawingml/2006/table">
            <a:tbl>
              <a:tblPr/>
              <a:tblGrid>
                <a:gridCol w="1214446"/>
                <a:gridCol w="1357322"/>
                <a:gridCol w="4214842"/>
              </a:tblGrid>
              <a:tr h="445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i="1" dirty="0" smtClean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Couleur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i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Densité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i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(D </a:t>
                      </a:r>
                      <a:r>
                        <a:rPr lang="fr-FR" sz="2000" i="1" baseline="-25000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sup</a:t>
                      </a:r>
                      <a:r>
                        <a:rPr lang="fr-FR" sz="2000" i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)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i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Diamètre en </a:t>
                      </a:r>
                      <a:r>
                        <a:rPr lang="fr-FR" sz="2000" i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(mm)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52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i="1" dirty="0">
                          <a:latin typeface="Times New Roman"/>
                          <a:ea typeface="Times New Roman"/>
                          <a:cs typeface="Arial"/>
                        </a:rPr>
                        <a:t>Gris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i="1" dirty="0">
                          <a:latin typeface="Times New Roman"/>
                          <a:ea typeface="Times New Roman"/>
                          <a:cs typeface="Arial"/>
                        </a:rPr>
                        <a:t>2.2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i="1" dirty="0" smtClean="0">
                          <a:latin typeface="Times New Roman"/>
                          <a:ea typeface="Times New Roman"/>
                          <a:cs typeface="Arial"/>
                        </a:rPr>
                        <a:t>&lt;70%(0.08)+20%(0.16)+10%(0.325)</a:t>
                      </a:r>
                      <a:endParaRPr lang="fr-FR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</a:tbl>
          </a:graphicData>
        </a:graphic>
      </p:graphicFrame>
      <p:sp>
        <p:nvSpPr>
          <p:cNvPr id="98" name="Rectangle 1"/>
          <p:cNvSpPr>
            <a:spLocks noChangeArrowheads="1"/>
          </p:cNvSpPr>
          <p:nvPr/>
        </p:nvSpPr>
        <p:spPr bwMode="auto">
          <a:xfrm>
            <a:off x="14487513" y="30089547"/>
            <a:ext cx="4214842" cy="1015663"/>
          </a:xfrm>
          <a:prstGeom prst="rect">
            <a:avLst/>
          </a:prstGeom>
          <a:solidFill>
            <a:srgbClr val="BEAEE6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defRPr/>
            </a:pPr>
            <a:r>
              <a:rPr lang="fr-FR" sz="6000" i="1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Conclusion </a:t>
            </a:r>
            <a:endParaRPr lang="fr-FR" sz="6000" i="1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6916405" y="21231235"/>
            <a:ext cx="5000660" cy="1015663"/>
          </a:xfrm>
          <a:prstGeom prst="rect">
            <a:avLst/>
          </a:prstGeom>
          <a:solidFill>
            <a:srgbClr val="BEAEE6"/>
          </a:solidFill>
          <a:ln>
            <a:solidFill>
              <a:srgbClr val="FFFFFF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fr-FR" sz="6000" b="1" cap="none" spc="0" dirty="0">
              <a:ln w="1905">
                <a:solidFill>
                  <a:srgbClr val="69FDE4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3" name="Picture 5" descr="E:\mémoire de cendre\postere\photo mémoire\DSC0608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917593" y="36661843"/>
            <a:ext cx="3206744" cy="2405058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0963322">
            <a:off x="28752072" y="36271529"/>
            <a:ext cx="2962270" cy="235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155309">
            <a:off x="11859040" y="25158904"/>
            <a:ext cx="1572013" cy="165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I:\Images\My photos\Photo409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41344">
            <a:off x="4148358" y="30600476"/>
            <a:ext cx="3695771" cy="2771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89" name="Graphique 88"/>
          <p:cNvGraphicFramePr/>
          <p:nvPr/>
        </p:nvGraphicFramePr>
        <p:xfrm>
          <a:off x="6986523" y="28446473"/>
          <a:ext cx="4572000" cy="2671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93" name="Rectangle 92"/>
          <p:cNvSpPr/>
          <p:nvPr/>
        </p:nvSpPr>
        <p:spPr bwMode="auto">
          <a:xfrm>
            <a:off x="0" y="33590009"/>
            <a:ext cx="92011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fr-FR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Comparaison </a:t>
            </a:r>
            <a:r>
              <a:rPr lang="fr-FR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entre éprouvette modifiée </a:t>
            </a:r>
            <a:r>
              <a:rPr lang="fr-FR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(08%de cendre) </a:t>
            </a:r>
            <a:endParaRPr lang="fr-FR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fr-FR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et </a:t>
            </a:r>
            <a:r>
              <a:rPr lang="fr-FR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l’éprouvette témoin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>
          <a:xfrm>
            <a:off x="5200573" y="13801683"/>
            <a:ext cx="22602832" cy="5500726"/>
          </a:xfrm>
          <a:solidFill>
            <a:schemeClr val="tx2">
              <a:lumMod val="40000"/>
              <a:lumOff val="60000"/>
            </a:schemeClr>
          </a:solidFill>
          <a:ln w="127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fr-FR" sz="3600" b="1" i="1" kern="1200" dirty="0" smtClean="0">
                <a:ln w="1905"/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Introduction: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Les tufs d'encroûtements gypseux , calcaires  ou mixte  font partie des matériaux locaux disponibles en grande quantité dans la région de sud (Ouargla) , 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ils sont largement utilisés comme des matériaux de construction routière.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Vu l’insuffisance des  matériaux utilisables dans les projets routières et aux  caractéristiques géotechniques  jugés moyenne,  Nous essayons de trouver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  une solution à ce problème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Dans ce  travail, nous allons  répondre à la question suivante :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Est ce que l’addition de la cendre  de palmier dattier peut améliorer les caractéristiques de tufs ? Et s’il  améliore qui est le meilleur pourcentage ?</a:t>
            </a:r>
          </a:p>
          <a:p>
            <a:pPr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Ce poster  comportera à deux parties :</a:t>
            </a:r>
          </a:p>
          <a:p>
            <a:pPr lvl="0"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Partie A : identification des les tufs  utilisés </a:t>
            </a:r>
          </a:p>
          <a:p>
            <a:pPr lvl="0">
              <a:buNone/>
            </a:pPr>
            <a:r>
              <a:rPr lang="fr-FR" dirty="0" smtClean="0">
                <a:effectLst/>
                <a:latin typeface="Times New Roman" pitchFamily="18" charset="0"/>
                <a:cs typeface="Times New Roman" pitchFamily="18" charset="0"/>
              </a:rPr>
              <a:t>Partie B : la stabilité de tuf avec la variation du  pourcentage de la cendre.</a:t>
            </a:r>
          </a:p>
          <a:p>
            <a:pPr marL="0" indent="0">
              <a:buNone/>
              <a:defRPr/>
            </a:pPr>
            <a:endParaRPr lang="fr-FR" sz="3600" kern="12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fr-FR" sz="3600" kern="12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fr-FR" sz="3600" kern="12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fr-FR" sz="3600" kern="12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fr-FR" sz="3600" kern="12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fr-BE" sz="3600" dirty="0" smtClean="0"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I:\Images\My photos\Photo4096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5400000">
            <a:off x="23776802" y="30566276"/>
            <a:ext cx="3893789" cy="232403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 bwMode="auto">
          <a:xfrm>
            <a:off x="5057697" y="20445417"/>
            <a:ext cx="871543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fr-FR" sz="2400" i="1" u="sng" dirty="0" smtClean="0">
                <a:ln/>
                <a:solidFill>
                  <a:srgbClr val="FECED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Figure 02</a:t>
            </a:r>
            <a:r>
              <a:rPr lang="fr-FR" sz="2400" i="1" dirty="0" smtClean="0">
                <a:ln/>
                <a:solidFill>
                  <a:srgbClr val="FECED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Les </a:t>
            </a:r>
            <a:r>
              <a:rPr lang="fr-FR" sz="2400" i="1" dirty="0" smtClean="0">
                <a:ln/>
                <a:solidFill>
                  <a:srgbClr val="FECED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composition chimique de tuf </a:t>
            </a:r>
            <a:r>
              <a:rPr lang="fr-FR" sz="2400" i="1" dirty="0" smtClean="0">
                <a:ln/>
                <a:solidFill>
                  <a:srgbClr val="FECED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d’encroutement</a:t>
            </a:r>
            <a:endParaRPr lang="fr-FR" sz="2400" i="1" dirty="0">
              <a:ln/>
              <a:solidFill>
                <a:srgbClr val="FECED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Virage 73"/>
          <p:cNvSpPr/>
          <p:nvPr/>
        </p:nvSpPr>
        <p:spPr bwMode="auto">
          <a:xfrm rot="5400000">
            <a:off x="12451530" y="16837798"/>
            <a:ext cx="2143140" cy="7215238"/>
          </a:xfrm>
          <a:prstGeom prst="ben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grpSp>
        <p:nvGrpSpPr>
          <p:cNvPr id="77" name="Group 9010"/>
          <p:cNvGrpSpPr>
            <a:grpSpLocks/>
          </p:cNvGrpSpPr>
          <p:nvPr/>
        </p:nvGrpSpPr>
        <p:grpSpPr bwMode="auto">
          <a:xfrm>
            <a:off x="0" y="20159665"/>
            <a:ext cx="14574837" cy="214314"/>
            <a:chOff x="525" y="3168"/>
            <a:chExt cx="3972" cy="184"/>
          </a:xfrm>
        </p:grpSpPr>
        <p:sp>
          <p:nvSpPr>
            <p:cNvPr id="79" name="Rectangle 8884"/>
            <p:cNvSpPr>
              <a:spLocks noChangeArrowheads="1"/>
            </p:cNvSpPr>
            <p:nvPr/>
          </p:nvSpPr>
          <p:spPr bwMode="auto">
            <a:xfrm>
              <a:off x="525" y="3168"/>
              <a:ext cx="3972" cy="112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8C4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CC"/>
              </a:outerShdw>
            </a:effectLst>
          </p:spPr>
          <p:txBody>
            <a:bodyPr wrap="none" anchor="ctr"/>
            <a:lstStyle/>
            <a:p>
              <a:pPr defTabSz="24381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80" name="Rectangle 8885"/>
            <p:cNvSpPr>
              <a:spLocks noChangeArrowheads="1"/>
            </p:cNvSpPr>
            <p:nvPr/>
          </p:nvSpPr>
          <p:spPr bwMode="auto">
            <a:xfrm>
              <a:off x="525" y="3324"/>
              <a:ext cx="3972" cy="28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8C4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CC"/>
              </a:outerShdw>
            </a:effectLst>
          </p:spPr>
          <p:txBody>
            <a:bodyPr wrap="none" anchor="ctr"/>
            <a:lstStyle/>
            <a:p>
              <a:pPr defTabSz="24381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</a:endParaRPr>
            </a:p>
          </p:txBody>
        </p:sp>
      </p:grpSp>
      <p:grpSp>
        <p:nvGrpSpPr>
          <p:cNvPr id="82" name="Group 9010"/>
          <p:cNvGrpSpPr>
            <a:grpSpLocks/>
          </p:cNvGrpSpPr>
          <p:nvPr/>
        </p:nvGrpSpPr>
        <p:grpSpPr bwMode="auto">
          <a:xfrm>
            <a:off x="25203213" y="20231103"/>
            <a:ext cx="7200837" cy="142874"/>
            <a:chOff x="525" y="3168"/>
            <a:chExt cx="3972" cy="184"/>
          </a:xfrm>
        </p:grpSpPr>
        <p:sp>
          <p:nvSpPr>
            <p:cNvPr id="83" name="Rectangle 8884"/>
            <p:cNvSpPr>
              <a:spLocks noChangeArrowheads="1"/>
            </p:cNvSpPr>
            <p:nvPr/>
          </p:nvSpPr>
          <p:spPr bwMode="auto">
            <a:xfrm>
              <a:off x="525" y="3168"/>
              <a:ext cx="3972" cy="112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8C4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CC"/>
              </a:outerShdw>
            </a:effectLst>
          </p:spPr>
          <p:txBody>
            <a:bodyPr wrap="none" anchor="ctr"/>
            <a:lstStyle/>
            <a:p>
              <a:pPr defTabSz="24381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</a:endParaRPr>
            </a:p>
          </p:txBody>
        </p:sp>
        <p:sp>
          <p:nvSpPr>
            <p:cNvPr id="85" name="Rectangle 8885"/>
            <p:cNvSpPr>
              <a:spLocks noChangeArrowheads="1"/>
            </p:cNvSpPr>
            <p:nvPr/>
          </p:nvSpPr>
          <p:spPr bwMode="auto">
            <a:xfrm>
              <a:off x="525" y="3324"/>
              <a:ext cx="3972" cy="28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8C4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CC"/>
              </a:outerShdw>
            </a:effectLst>
          </p:spPr>
          <p:txBody>
            <a:bodyPr wrap="none" anchor="ctr"/>
            <a:lstStyle/>
            <a:p>
              <a:pPr defTabSz="24381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</a:endParaRPr>
            </a:p>
          </p:txBody>
        </p:sp>
      </p:grpSp>
      <p:sp>
        <p:nvSpPr>
          <p:cNvPr id="76" name="Flèche gauche 75"/>
          <p:cNvSpPr/>
          <p:nvPr/>
        </p:nvSpPr>
        <p:spPr bwMode="auto">
          <a:xfrm rot="20108281">
            <a:off x="21721533" y="20392990"/>
            <a:ext cx="4768701" cy="1332380"/>
          </a:xfrm>
          <a:prstGeom prst="lef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107" name="ZoneTexte 106"/>
          <p:cNvSpPr txBox="1"/>
          <p:nvPr/>
        </p:nvSpPr>
        <p:spPr>
          <a:xfrm>
            <a:off x="15344769" y="22945747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6274783" y="32732753"/>
            <a:ext cx="3768511" cy="339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9903734" y="33089943"/>
            <a:ext cx="2500316" cy="272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20625798">
            <a:off x="28700748" y="30309037"/>
            <a:ext cx="2418776" cy="236805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4" name="Rectangle 113"/>
          <p:cNvSpPr/>
          <p:nvPr/>
        </p:nvSpPr>
        <p:spPr>
          <a:xfrm>
            <a:off x="17416471" y="21302674"/>
            <a:ext cx="38576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000" b="1" i="1" cap="none" spc="0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Discutions</a:t>
            </a:r>
            <a:endParaRPr lang="fr-FR" sz="6000" b="1" cap="none" spc="0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271747" y="7943767"/>
            <a:ext cx="2962670" cy="1015663"/>
          </a:xfrm>
          <a:prstGeom prst="rect">
            <a:avLst/>
          </a:prstGeom>
          <a:solidFill>
            <a:srgbClr val="BEAEE6"/>
          </a:solidFill>
          <a:ln>
            <a:solidFill>
              <a:srgbClr val="FFFFFF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0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Résume:</a:t>
            </a:r>
            <a:endParaRPr lang="fr-FR" sz="6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3558819" y="34232951"/>
            <a:ext cx="6072230" cy="1015663"/>
          </a:xfrm>
          <a:prstGeom prst="rect">
            <a:avLst/>
          </a:prstGeom>
          <a:solidFill>
            <a:srgbClr val="BEAEE6"/>
          </a:solidFill>
          <a:ln>
            <a:solidFill>
              <a:srgbClr val="FFFFFF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000" b="1" i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Recommandation  </a:t>
            </a:r>
            <a:endParaRPr lang="fr-FR" sz="6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Image 74"/>
          <p:cNvPicPr/>
          <p:nvPr/>
        </p:nvPicPr>
        <p:blipFill>
          <a:blip r:embed="rId21"/>
          <a:srcRect/>
          <a:stretch>
            <a:fillRect/>
          </a:stretch>
        </p:blipFill>
        <p:spPr bwMode="auto">
          <a:xfrm rot="1357411">
            <a:off x="23901389" y="33756351"/>
            <a:ext cx="2895592" cy="2724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" name="Rectangle 111"/>
          <p:cNvSpPr/>
          <p:nvPr/>
        </p:nvSpPr>
        <p:spPr>
          <a:xfrm>
            <a:off x="8915349" y="35375959"/>
            <a:ext cx="15430608" cy="3416320"/>
          </a:xfrm>
          <a:prstGeom prst="rect">
            <a:avLst/>
          </a:prstGeom>
          <a:effectLst>
            <a:innerShdw blurRad="114300">
              <a:prstClr val="black"/>
            </a:innerShdw>
            <a:softEdge rad="1270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1003">
            <a:schemeClr val="dk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fr-FR" sz="3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Nous savons que les caractéristique de tufs se changent  d’une carrière à autre et  afin de généralise nos résultats nous recommandons d’utiliser  des  tufs  d’autre provenance </a:t>
            </a:r>
          </a:p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fr-FR" sz="3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Pour donner plus de précision à nos résultats, nous  proposons d’effectuer une analyse chimiques et minéralogique  complète, qui est malheureusement non disponible à ce moment.    </a:t>
            </a:r>
            <a:endParaRPr lang="fr-FR" sz="3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" name="Graphique 86"/>
          <p:cNvGraphicFramePr/>
          <p:nvPr/>
        </p:nvGraphicFramePr>
        <p:xfrm>
          <a:off x="26203345" y="21731301"/>
          <a:ext cx="5760720" cy="3707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88" name="Rectangle 87"/>
          <p:cNvSpPr/>
          <p:nvPr/>
        </p:nvSpPr>
        <p:spPr>
          <a:xfrm>
            <a:off x="26131907" y="20445417"/>
            <a:ext cx="60722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Figure 6: Analyse </a:t>
            </a:r>
            <a:r>
              <a:rPr lang="fr-FR" sz="2800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minéralogique de la poudre des fibres de </a:t>
            </a:r>
            <a:r>
              <a:rPr lang="fr-FR" sz="2800" i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dokar</a:t>
            </a:r>
            <a:r>
              <a:rPr lang="fr-FR" sz="2800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calcinées à 400 °C </a:t>
            </a:r>
            <a:endParaRPr lang="fr-FR" sz="28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0" name="Tableau 109"/>
          <p:cNvGraphicFramePr>
            <a:graphicFrameLocks noGrp="1"/>
          </p:cNvGraphicFramePr>
          <p:nvPr/>
        </p:nvGraphicFramePr>
        <p:xfrm>
          <a:off x="26703411" y="27946406"/>
          <a:ext cx="5396707" cy="2149748"/>
        </p:xfrm>
        <a:graphic>
          <a:graphicData uri="http://schemas.openxmlformats.org/drawingml/2006/table">
            <a:tbl>
              <a:tblPr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{638B1855-1B75-4FBE-930C-398BA8C253C6}</a:tableStyleId>
              </a:tblPr>
              <a:tblGrid>
                <a:gridCol w="1043890"/>
                <a:gridCol w="779643"/>
                <a:gridCol w="1043890"/>
                <a:gridCol w="990229"/>
                <a:gridCol w="494599"/>
                <a:gridCol w="1044456"/>
              </a:tblGrid>
              <a:tr h="709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ECH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Times New Roman" pitchFamily="18" charset="0"/>
                          <a:cs typeface="Times New Roman" pitchFamily="18" charset="0"/>
                        </a:rPr>
                        <a:t>Wopm %</a:t>
                      </a:r>
                      <a:endParaRPr lang="fr-FR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CBR  immédiat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CBR  imbibé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ϒd</a:t>
                      </a:r>
                      <a:endParaRPr lang="fr-FR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max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La gonflement max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</a:tr>
              <a:tr h="477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Tuf + 4 % cendre</a:t>
                      </a:r>
                      <a:endParaRPr lang="fr-FR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64.34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35.19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1.85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</a:tr>
              <a:tr h="477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Times New Roman" pitchFamily="18" charset="0"/>
                          <a:cs typeface="Times New Roman" pitchFamily="18" charset="0"/>
                        </a:rPr>
                        <a:t>Tuf + 8 % cendre</a:t>
                      </a:r>
                      <a:endParaRPr lang="fr-FR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fr-FR" sz="140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77.46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53.39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1.84</a:t>
                      </a:r>
                      <a:endParaRPr lang="fr-FR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lang="fr-FR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</a:tr>
              <a:tr h="477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Times New Roman" pitchFamily="18" charset="0"/>
                          <a:cs typeface="Times New Roman" pitchFamily="18" charset="0"/>
                        </a:rPr>
                        <a:t>Tuf + 12% cendre</a:t>
                      </a:r>
                      <a:endParaRPr lang="fr-FR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24.75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Times New Roman" pitchFamily="18" charset="0"/>
                          <a:cs typeface="Times New Roman" pitchFamily="18" charset="0"/>
                        </a:rPr>
                        <a:t>22.23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1.82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  <a:endParaRPr lang="fr-FR" sz="14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558C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99913" y="34590141"/>
            <a:ext cx="8286808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" name="Rectangle 1"/>
          <p:cNvSpPr>
            <a:spLocks noChangeArrowheads="1"/>
          </p:cNvSpPr>
          <p:nvPr/>
        </p:nvSpPr>
        <p:spPr bwMode="auto">
          <a:xfrm>
            <a:off x="485665" y="20802607"/>
            <a:ext cx="55721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fr-FR" i="1" u="sng" dirty="0" smtClean="0">
                <a:ln/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</a:t>
            </a:r>
            <a:r>
              <a:rPr lang="fr-FR" i="1" u="sng" dirty="0" smtClean="0">
                <a:ln/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 01</a:t>
            </a:r>
            <a:r>
              <a:rPr lang="fr-FR" i="1" dirty="0" smtClean="0">
                <a:ln/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fr-FR" i="1" dirty="0" smtClean="0">
                <a:ln/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courbe de la granulométrique de tuf </a:t>
            </a:r>
            <a:endParaRPr lang="fr-FR" i="1" dirty="0">
              <a:ln/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0" name="Graphique 89"/>
          <p:cNvGraphicFramePr/>
          <p:nvPr/>
        </p:nvGraphicFramePr>
        <p:xfrm>
          <a:off x="7129399" y="24803135"/>
          <a:ext cx="450056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4"/>
          </a:graphicData>
        </a:graphic>
      </p:graphicFrame>
      <p:pic>
        <p:nvPicPr>
          <p:cNvPr id="68" name="Image 67"/>
          <p:cNvPicPr/>
          <p:nvPr/>
        </p:nvPicPr>
        <p:blipFill>
          <a:blip r:embed="rId25"/>
          <a:srcRect/>
          <a:stretch>
            <a:fillRect/>
          </a:stretch>
        </p:blipFill>
        <p:spPr bwMode="auto">
          <a:xfrm rot="19815372">
            <a:off x="28035540" y="14608017"/>
            <a:ext cx="3675573" cy="3769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7" name="Image 96"/>
          <p:cNvPicPr/>
          <p:nvPr/>
        </p:nvPicPr>
        <p:blipFill>
          <a:blip r:embed="rId26"/>
          <a:srcRect/>
          <a:stretch>
            <a:fillRect/>
          </a:stretch>
        </p:blipFill>
        <p:spPr bwMode="auto">
          <a:xfrm rot="1290942">
            <a:off x="602607" y="14868625"/>
            <a:ext cx="4663126" cy="4172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bration">
  <a:themeElements>
    <a:clrScheme name="Vibration 7">
      <a:dk1>
        <a:srgbClr val="000000"/>
      </a:dk1>
      <a:lt1>
        <a:srgbClr val="C4D6BE"/>
      </a:lt1>
      <a:dk2>
        <a:srgbClr val="339966"/>
      </a:dk2>
      <a:lt2>
        <a:srgbClr val="EFFBF0"/>
      </a:lt2>
      <a:accent1>
        <a:srgbClr val="DDDDDD"/>
      </a:accent1>
      <a:accent2>
        <a:srgbClr val="CCFF99"/>
      </a:accent2>
      <a:accent3>
        <a:srgbClr val="DEE8DB"/>
      </a:accent3>
      <a:accent4>
        <a:srgbClr val="000000"/>
      </a:accent4>
      <a:accent5>
        <a:srgbClr val="EBEBEB"/>
      </a:accent5>
      <a:accent6>
        <a:srgbClr val="B9E78A"/>
      </a:accent6>
      <a:hlink>
        <a:srgbClr val="009900"/>
      </a:hlink>
      <a:folHlink>
        <a:srgbClr val="336600"/>
      </a:folHlink>
    </a:clrScheme>
    <a:fontScheme name="Vibratio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Vibration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bration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bration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bration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3416</TotalTime>
  <Words>669</Words>
  <Application>Microsoft Office PowerPoint</Application>
  <PresentationFormat>Personnalisé</PresentationFormat>
  <Paragraphs>127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Vibration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VPRS</dc:creator>
  <cp:lastModifiedBy>khadidja</cp:lastModifiedBy>
  <cp:revision>270</cp:revision>
  <dcterms:created xsi:type="dcterms:W3CDTF">2009-12-09T13:45:22Z</dcterms:created>
  <dcterms:modified xsi:type="dcterms:W3CDTF">2015-02-25T14:33:24Z</dcterms:modified>
</cp:coreProperties>
</file>