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43891200" cy="32918400"/>
  <p:notesSz cx="9239250" cy="1198245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5C2A4A"/>
    <a:srgbClr val="351E36"/>
    <a:srgbClr val="9E9EC6"/>
    <a:srgbClr val="003F75"/>
    <a:srgbClr val="EAEAEA"/>
    <a:srgbClr val="3399FF"/>
    <a:srgbClr val="A9A9BB"/>
    <a:srgbClr val="ABABB9"/>
    <a:srgbClr val="9696D0"/>
    <a:srgbClr val="B5B5E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3654" autoAdjust="0"/>
  </p:normalViewPr>
  <p:slideViewPr>
    <p:cSldViewPr>
      <p:cViewPr>
        <p:scale>
          <a:sx n="30" d="100"/>
          <a:sy n="30" d="100"/>
        </p:scale>
        <p:origin x="144" y="2813"/>
      </p:cViewPr>
      <p:guideLst>
        <p:guide orient="horz" pos="11088"/>
        <p:guide pos="134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37" d="100"/>
          <a:sy n="37" d="100"/>
        </p:scale>
        <p:origin x="-1488" y="-84"/>
      </p:cViewPr>
      <p:guideLst>
        <p:guide orient="horz" pos="3774"/>
        <p:guide pos="290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02088" cy="598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14984" tIns="57492" rIns="114984" bIns="57492" numCol="1" anchor="t" anchorCtr="0" compatLnSpc="1">
            <a:prstTxWarp prst="textNoShape">
              <a:avLst/>
            </a:prstTxWarp>
          </a:bodyPr>
          <a:lstStyle>
            <a:lvl1pPr defTabSz="1149350">
              <a:defRPr sz="1500">
                <a:effectLst/>
              </a:defRPr>
            </a:lvl1pPr>
          </a:lstStyle>
          <a:p>
            <a:endParaRPr lang="en-US" altLang="zh-CN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35575" y="0"/>
            <a:ext cx="4002088" cy="598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14984" tIns="57492" rIns="114984" bIns="57492" numCol="1" anchor="t" anchorCtr="0" compatLnSpc="1">
            <a:prstTxWarp prst="textNoShape">
              <a:avLst/>
            </a:prstTxWarp>
          </a:bodyPr>
          <a:lstStyle>
            <a:lvl1pPr algn="r" defTabSz="1149350">
              <a:defRPr sz="1500">
                <a:effectLst/>
              </a:defRPr>
            </a:lvl1pPr>
          </a:lstStyle>
          <a:p>
            <a:endParaRPr lang="en-US" altLang="zh-CN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11380788"/>
            <a:ext cx="4002088" cy="60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14984" tIns="57492" rIns="114984" bIns="57492" numCol="1" anchor="b" anchorCtr="0" compatLnSpc="1">
            <a:prstTxWarp prst="textNoShape">
              <a:avLst/>
            </a:prstTxWarp>
          </a:bodyPr>
          <a:lstStyle>
            <a:lvl1pPr defTabSz="1149350">
              <a:defRPr sz="1500">
                <a:effectLst/>
              </a:defRPr>
            </a:lvl1pPr>
          </a:lstStyle>
          <a:p>
            <a:endParaRPr lang="en-US" altLang="zh-CN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35575" y="11380788"/>
            <a:ext cx="4002088" cy="60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14984" tIns="57492" rIns="114984" bIns="57492" numCol="1" anchor="b" anchorCtr="0" compatLnSpc="1">
            <a:prstTxWarp prst="textNoShape">
              <a:avLst/>
            </a:prstTxWarp>
          </a:bodyPr>
          <a:lstStyle>
            <a:lvl1pPr algn="r" defTabSz="1149350">
              <a:defRPr sz="1500">
                <a:effectLst/>
              </a:defRPr>
            </a:lvl1pPr>
          </a:lstStyle>
          <a:p>
            <a:fld id="{56A6134A-9986-4884-ADAB-C57241D32564}" type="slidenum">
              <a:rPr lang="zh-CN" altLang="en-US"/>
              <a:pPr/>
              <a:t>‹N°›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9348627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83038" cy="592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14976" tIns="57487" rIns="114976" bIns="57487" numCol="1" anchor="t" anchorCtr="0" compatLnSpc="1">
            <a:prstTxWarp prst="textNoShape">
              <a:avLst/>
            </a:prstTxWarp>
          </a:bodyPr>
          <a:lstStyle>
            <a:lvl1pPr defTabSz="1149350">
              <a:defRPr sz="1500">
                <a:effectLst/>
              </a:defRPr>
            </a:lvl1pPr>
          </a:lstStyle>
          <a:p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41925" y="0"/>
            <a:ext cx="3983038" cy="592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14976" tIns="57487" rIns="114976" bIns="57487" numCol="1" anchor="t" anchorCtr="0" compatLnSpc="1">
            <a:prstTxWarp prst="textNoShape">
              <a:avLst/>
            </a:prstTxWarp>
          </a:bodyPr>
          <a:lstStyle>
            <a:lvl1pPr algn="r" defTabSz="1149350">
              <a:defRPr sz="1500">
                <a:effectLst/>
              </a:defRPr>
            </a:lvl1pPr>
          </a:lstStyle>
          <a:p>
            <a:endParaRPr lang="en-US" altLang="zh-CN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582738" y="889000"/>
            <a:ext cx="6059487" cy="45450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257300" y="5732463"/>
            <a:ext cx="6708775" cy="5335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14976" tIns="57487" rIns="114976" bIns="5748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11363325"/>
            <a:ext cx="3983038" cy="593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14976" tIns="57487" rIns="114976" bIns="57487" numCol="1" anchor="b" anchorCtr="0" compatLnSpc="1">
            <a:prstTxWarp prst="textNoShape">
              <a:avLst/>
            </a:prstTxWarp>
          </a:bodyPr>
          <a:lstStyle>
            <a:lvl1pPr defTabSz="1149350">
              <a:defRPr sz="1500">
                <a:effectLst/>
              </a:defRPr>
            </a:lvl1pPr>
          </a:lstStyle>
          <a:p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41925" y="11363325"/>
            <a:ext cx="3983038" cy="593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14976" tIns="57487" rIns="114976" bIns="57487" numCol="1" anchor="b" anchorCtr="0" compatLnSpc="1">
            <a:prstTxWarp prst="textNoShape">
              <a:avLst/>
            </a:prstTxWarp>
          </a:bodyPr>
          <a:lstStyle>
            <a:lvl1pPr algn="r" defTabSz="1149350">
              <a:defRPr sz="1500">
                <a:effectLst/>
              </a:defRPr>
            </a:lvl1pPr>
          </a:lstStyle>
          <a:p>
            <a:fld id="{23124DF2-DDA8-402F-81DD-AC1D1E5694AB}" type="slidenum">
              <a:rPr lang="zh-CN" altLang="en-US"/>
              <a:pPr/>
              <a:t>‹N°›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9040194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114935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1493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14935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14935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14935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149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149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149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149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D5580D61-8B82-42C3-9A37-58134866DD67}" type="slidenum">
              <a:rPr lang="zh-CN" altLang="en-US" sz="1500"/>
              <a:pPr/>
              <a:t>1</a:t>
            </a:fld>
            <a:endParaRPr lang="en-US" altLang="zh-CN" sz="1500"/>
          </a:p>
        </p:txBody>
      </p:sp>
      <p:sp>
        <p:nvSpPr>
          <p:cNvPr id="3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2123" y="10226675"/>
            <a:ext cx="37306956" cy="70548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84245" y="18653125"/>
            <a:ext cx="30722711" cy="84137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166012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279" y="1317625"/>
            <a:ext cx="39502644" cy="54864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94279" y="7680325"/>
            <a:ext cx="39502644" cy="217249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93822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821967" y="1317625"/>
            <a:ext cx="9874956" cy="2808763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94278" y="1317625"/>
            <a:ext cx="29492222" cy="280876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31512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279" y="1317625"/>
            <a:ext cx="39502644" cy="54864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94279" y="7680325"/>
            <a:ext cx="39502644" cy="217249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44308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7101" y="21153439"/>
            <a:ext cx="37306956" cy="653732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67101" y="13952538"/>
            <a:ext cx="37306956" cy="72009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1722449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279" y="1317625"/>
            <a:ext cx="39502644" cy="54864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94279" y="7680325"/>
            <a:ext cx="19683588" cy="217249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013334" y="7680325"/>
            <a:ext cx="19683589" cy="217249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04973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279" y="1317625"/>
            <a:ext cx="39502644" cy="54864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278" y="7369176"/>
            <a:ext cx="19392900" cy="30702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94278" y="10439401"/>
            <a:ext cx="19392900" cy="1896586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95556" y="7369176"/>
            <a:ext cx="19401367" cy="30702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95556" y="10439401"/>
            <a:ext cx="19401367" cy="1896586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20596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279" y="1317625"/>
            <a:ext cx="39502644" cy="54864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45704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5109810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278" y="1311275"/>
            <a:ext cx="14439900" cy="557688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160523" y="1311275"/>
            <a:ext cx="24536400" cy="280939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278" y="6888163"/>
            <a:ext cx="14439900" cy="22517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4111754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3545" y="23042564"/>
            <a:ext cx="26334156" cy="272097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603545" y="2941639"/>
            <a:ext cx="26334156" cy="197500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03545" y="25763539"/>
            <a:ext cx="26334156" cy="38623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673959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074988" rtl="0" eaLnBrk="0" fontAlgn="base" hangingPunct="0">
        <a:spcBef>
          <a:spcPct val="0"/>
        </a:spcBef>
        <a:spcAft>
          <a:spcPct val="0"/>
        </a:spcAft>
        <a:defRPr sz="14800">
          <a:solidFill>
            <a:schemeClr val="tx2"/>
          </a:solidFill>
          <a:latin typeface="+mj-lt"/>
          <a:ea typeface="+mj-ea"/>
          <a:cs typeface="+mj-cs"/>
        </a:defRPr>
      </a:lvl1pPr>
      <a:lvl2pPr algn="ctr" defTabSz="3074988" rtl="0" eaLnBrk="0" fontAlgn="base" hangingPunct="0">
        <a:spcBef>
          <a:spcPct val="0"/>
        </a:spcBef>
        <a:spcAft>
          <a:spcPct val="0"/>
        </a:spcAft>
        <a:defRPr sz="14800">
          <a:solidFill>
            <a:schemeClr val="tx2"/>
          </a:solidFill>
          <a:latin typeface="Times New Roman" pitchFamily="18" charset="0"/>
        </a:defRPr>
      </a:lvl2pPr>
      <a:lvl3pPr algn="ctr" defTabSz="3074988" rtl="0" eaLnBrk="0" fontAlgn="base" hangingPunct="0">
        <a:spcBef>
          <a:spcPct val="0"/>
        </a:spcBef>
        <a:spcAft>
          <a:spcPct val="0"/>
        </a:spcAft>
        <a:defRPr sz="14800">
          <a:solidFill>
            <a:schemeClr val="tx2"/>
          </a:solidFill>
          <a:latin typeface="Times New Roman" pitchFamily="18" charset="0"/>
        </a:defRPr>
      </a:lvl3pPr>
      <a:lvl4pPr algn="ctr" defTabSz="3074988" rtl="0" eaLnBrk="0" fontAlgn="base" hangingPunct="0">
        <a:spcBef>
          <a:spcPct val="0"/>
        </a:spcBef>
        <a:spcAft>
          <a:spcPct val="0"/>
        </a:spcAft>
        <a:defRPr sz="14800">
          <a:solidFill>
            <a:schemeClr val="tx2"/>
          </a:solidFill>
          <a:latin typeface="Times New Roman" pitchFamily="18" charset="0"/>
        </a:defRPr>
      </a:lvl4pPr>
      <a:lvl5pPr algn="ctr" defTabSz="3074988" rtl="0" eaLnBrk="0" fontAlgn="base" hangingPunct="0">
        <a:spcBef>
          <a:spcPct val="0"/>
        </a:spcBef>
        <a:spcAft>
          <a:spcPct val="0"/>
        </a:spcAft>
        <a:defRPr sz="14800">
          <a:solidFill>
            <a:schemeClr val="tx2"/>
          </a:solidFill>
          <a:latin typeface="Times New Roman" pitchFamily="18" charset="0"/>
        </a:defRPr>
      </a:lvl5pPr>
      <a:lvl6pPr marL="457200" algn="ctr" defTabSz="3074988" rtl="0" eaLnBrk="0" fontAlgn="base" hangingPunct="0">
        <a:spcBef>
          <a:spcPct val="0"/>
        </a:spcBef>
        <a:spcAft>
          <a:spcPct val="0"/>
        </a:spcAft>
        <a:defRPr sz="14800">
          <a:solidFill>
            <a:schemeClr val="tx2"/>
          </a:solidFill>
          <a:latin typeface="Times New Roman" pitchFamily="18" charset="0"/>
        </a:defRPr>
      </a:lvl6pPr>
      <a:lvl7pPr marL="914400" algn="ctr" defTabSz="3074988" rtl="0" eaLnBrk="0" fontAlgn="base" hangingPunct="0">
        <a:spcBef>
          <a:spcPct val="0"/>
        </a:spcBef>
        <a:spcAft>
          <a:spcPct val="0"/>
        </a:spcAft>
        <a:defRPr sz="14800">
          <a:solidFill>
            <a:schemeClr val="tx2"/>
          </a:solidFill>
          <a:latin typeface="Times New Roman" pitchFamily="18" charset="0"/>
        </a:defRPr>
      </a:lvl7pPr>
      <a:lvl8pPr marL="1371600" algn="ctr" defTabSz="3074988" rtl="0" eaLnBrk="0" fontAlgn="base" hangingPunct="0">
        <a:spcBef>
          <a:spcPct val="0"/>
        </a:spcBef>
        <a:spcAft>
          <a:spcPct val="0"/>
        </a:spcAft>
        <a:defRPr sz="14800">
          <a:solidFill>
            <a:schemeClr val="tx2"/>
          </a:solidFill>
          <a:latin typeface="Times New Roman" pitchFamily="18" charset="0"/>
        </a:defRPr>
      </a:lvl8pPr>
      <a:lvl9pPr marL="1828800" algn="ctr" defTabSz="3074988" rtl="0" eaLnBrk="0" fontAlgn="base" hangingPunct="0">
        <a:spcBef>
          <a:spcPct val="0"/>
        </a:spcBef>
        <a:spcAft>
          <a:spcPct val="0"/>
        </a:spcAft>
        <a:defRPr sz="14800">
          <a:solidFill>
            <a:schemeClr val="tx2"/>
          </a:solidFill>
          <a:latin typeface="Times New Roman" pitchFamily="18" charset="0"/>
        </a:defRPr>
      </a:lvl9pPr>
    </p:titleStyle>
    <p:bodyStyle>
      <a:lvl1pPr marL="1150938" indent="-1150938" algn="l" defTabSz="3074988" rtl="0" eaLnBrk="0" fontAlgn="base" hangingPunct="0">
        <a:spcBef>
          <a:spcPct val="20000"/>
        </a:spcBef>
        <a:spcAft>
          <a:spcPct val="0"/>
        </a:spcAft>
        <a:buChar char="•"/>
        <a:defRPr sz="10700">
          <a:solidFill>
            <a:schemeClr val="tx1"/>
          </a:solidFill>
          <a:latin typeface="+mn-lt"/>
          <a:ea typeface="+mn-ea"/>
          <a:cs typeface="+mn-cs"/>
        </a:defRPr>
      </a:lvl1pPr>
      <a:lvl2pPr marL="2497138" indent="-960438" algn="l" defTabSz="3074988" rtl="0" eaLnBrk="0" fontAlgn="base" hangingPunct="0">
        <a:spcBef>
          <a:spcPct val="20000"/>
        </a:spcBef>
        <a:spcAft>
          <a:spcPct val="0"/>
        </a:spcAft>
        <a:buChar char="–"/>
        <a:defRPr sz="9500">
          <a:solidFill>
            <a:schemeClr val="tx1"/>
          </a:solidFill>
          <a:latin typeface="+mn-lt"/>
        </a:defRPr>
      </a:lvl2pPr>
      <a:lvl3pPr marL="3843338" indent="-768350" algn="l" defTabSz="3074988" rtl="0" eaLnBrk="0" fontAlgn="base" hangingPunct="0">
        <a:spcBef>
          <a:spcPct val="20000"/>
        </a:spcBef>
        <a:spcAft>
          <a:spcPct val="0"/>
        </a:spcAft>
        <a:buChar char="•"/>
        <a:defRPr sz="8100">
          <a:solidFill>
            <a:schemeClr val="tx1"/>
          </a:solidFill>
          <a:latin typeface="+mn-lt"/>
        </a:defRPr>
      </a:lvl3pPr>
      <a:lvl4pPr marL="5384800" indent="-773113" algn="l" defTabSz="3074988" rtl="0" eaLnBrk="0" fontAlgn="base" hangingPunct="0">
        <a:spcBef>
          <a:spcPct val="20000"/>
        </a:spcBef>
        <a:spcAft>
          <a:spcPct val="0"/>
        </a:spcAft>
        <a:buChar char="–"/>
        <a:defRPr sz="6500">
          <a:solidFill>
            <a:schemeClr val="tx1"/>
          </a:solidFill>
          <a:latin typeface="+mn-lt"/>
        </a:defRPr>
      </a:lvl4pPr>
      <a:lvl5pPr marL="6921500" indent="-768350" algn="l" defTabSz="3074988" rtl="0" eaLnBrk="0" fontAlgn="base" hangingPunct="0">
        <a:spcBef>
          <a:spcPct val="20000"/>
        </a:spcBef>
        <a:spcAft>
          <a:spcPct val="0"/>
        </a:spcAft>
        <a:buChar char="»"/>
        <a:defRPr sz="6500">
          <a:solidFill>
            <a:schemeClr val="tx1"/>
          </a:solidFill>
          <a:latin typeface="+mn-lt"/>
        </a:defRPr>
      </a:lvl5pPr>
      <a:lvl6pPr marL="7378700" indent="-768350" algn="l" defTabSz="3074988" rtl="0" eaLnBrk="0" fontAlgn="base" hangingPunct="0">
        <a:spcBef>
          <a:spcPct val="20000"/>
        </a:spcBef>
        <a:spcAft>
          <a:spcPct val="0"/>
        </a:spcAft>
        <a:buChar char="»"/>
        <a:defRPr sz="6500">
          <a:solidFill>
            <a:schemeClr val="tx1"/>
          </a:solidFill>
          <a:latin typeface="+mn-lt"/>
        </a:defRPr>
      </a:lvl6pPr>
      <a:lvl7pPr marL="7835900" indent="-768350" algn="l" defTabSz="3074988" rtl="0" eaLnBrk="0" fontAlgn="base" hangingPunct="0">
        <a:spcBef>
          <a:spcPct val="20000"/>
        </a:spcBef>
        <a:spcAft>
          <a:spcPct val="0"/>
        </a:spcAft>
        <a:buChar char="»"/>
        <a:defRPr sz="6500">
          <a:solidFill>
            <a:schemeClr val="tx1"/>
          </a:solidFill>
          <a:latin typeface="+mn-lt"/>
        </a:defRPr>
      </a:lvl7pPr>
      <a:lvl8pPr marL="8293100" indent="-768350" algn="l" defTabSz="3074988" rtl="0" eaLnBrk="0" fontAlgn="base" hangingPunct="0">
        <a:spcBef>
          <a:spcPct val="20000"/>
        </a:spcBef>
        <a:spcAft>
          <a:spcPct val="0"/>
        </a:spcAft>
        <a:buChar char="»"/>
        <a:defRPr sz="6500">
          <a:solidFill>
            <a:schemeClr val="tx1"/>
          </a:solidFill>
          <a:latin typeface="+mn-lt"/>
        </a:defRPr>
      </a:lvl8pPr>
      <a:lvl9pPr marL="8750300" indent="-768350" algn="l" defTabSz="3074988" rtl="0" eaLnBrk="0" fontAlgn="base" hangingPunct="0">
        <a:spcBef>
          <a:spcPct val="20000"/>
        </a:spcBef>
        <a:spcAft>
          <a:spcPct val="0"/>
        </a:spcAft>
        <a:buChar char="»"/>
        <a:defRPr sz="6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chemeClr val="tx2">
                <a:lumMod val="40000"/>
                <a:lumOff val="60000"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54474" y="495300"/>
            <a:ext cx="41794578" cy="7200900"/>
            <a:chOff x="1054474" y="495300"/>
            <a:chExt cx="41794578" cy="4610100"/>
          </a:xfrm>
        </p:grpSpPr>
        <p:sp>
          <p:nvSpPr>
            <p:cNvPr id="28" name="Text Box 241"/>
            <p:cNvSpPr txBox="1">
              <a:spLocks noChangeArrowheads="1"/>
            </p:cNvSpPr>
            <p:nvPr/>
          </p:nvSpPr>
          <p:spPr bwMode="auto">
            <a:xfrm>
              <a:off x="1054474" y="495301"/>
              <a:ext cx="41782252" cy="4610099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 w="25400">
              <a:noFill/>
              <a:miter lim="800000"/>
              <a:headEnd/>
              <a:tailEnd/>
            </a:ln>
            <a:effectLst/>
          </p:spPr>
          <p:txBody>
            <a:bodyPr lIns="61170" tIns="30584" rIns="61170" bIns="30584" anchor="ctr"/>
            <a:lstStyle>
              <a:lvl1pPr defTabSz="612775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612775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defTabSz="612775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defTabSz="612775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612775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6127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6127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6127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6127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/>
              <a:endParaRPr lang="en-US" altLang="zh-CN" sz="4200" b="1" i="1" u="sng">
                <a:solidFill>
                  <a:schemeClr val="bg1"/>
                </a:solidFill>
                <a:effectLst/>
                <a:latin typeface="Arial" charset="0"/>
                <a:ea typeface="SimSun" pitchFamily="2" charset="-122"/>
              </a:endParaRPr>
            </a:p>
          </p:txBody>
        </p:sp>
        <p:sp>
          <p:nvSpPr>
            <p:cNvPr id="35" name="Text Box 241"/>
            <p:cNvSpPr txBox="1">
              <a:spLocks noChangeArrowheads="1"/>
            </p:cNvSpPr>
            <p:nvPr/>
          </p:nvSpPr>
          <p:spPr bwMode="auto">
            <a:xfrm>
              <a:off x="1066800" y="495300"/>
              <a:ext cx="41782252" cy="4610099"/>
            </a:xfrm>
            <a:prstGeom prst="rect">
              <a:avLst/>
            </a:prstGeom>
            <a:solidFill>
              <a:srgbClr val="0082A5">
                <a:alpha val="20000"/>
              </a:srgbClr>
            </a:solidFill>
            <a:ln w="25400">
              <a:noFill/>
              <a:miter lim="800000"/>
              <a:headEnd/>
              <a:tailEnd/>
            </a:ln>
            <a:effectLst/>
          </p:spPr>
          <p:txBody>
            <a:bodyPr lIns="61170" tIns="30584" rIns="61170" bIns="30584" anchor="ctr"/>
            <a:lstStyle>
              <a:lvl1pPr defTabSz="612775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612775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defTabSz="612775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defTabSz="612775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612775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6127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6127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6127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6127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/>
              <a:endParaRPr lang="en-US" altLang="zh-CN" sz="4200" b="1" i="1" u="sng">
                <a:solidFill>
                  <a:schemeClr val="bg1"/>
                </a:solidFill>
                <a:effectLst/>
                <a:latin typeface="Arial" charset="0"/>
                <a:ea typeface="SimSun" pitchFamily="2" charset="-122"/>
              </a:endParaRPr>
            </a:p>
          </p:txBody>
        </p:sp>
      </p:grpSp>
      <p:sp>
        <p:nvSpPr>
          <p:cNvPr id="36" name="Text Box 262"/>
          <p:cNvSpPr txBox="1">
            <a:spLocks noChangeArrowheads="1"/>
          </p:cNvSpPr>
          <p:nvPr/>
        </p:nvSpPr>
        <p:spPr bwMode="auto">
          <a:xfrm>
            <a:off x="15163800" y="1113049"/>
            <a:ext cx="9644334" cy="7200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FFBF0B"/>
                  </a:outerShdw>
                </a:effectLst>
              </a14:hiddenEffects>
            </a:ext>
          </a:extLst>
        </p:spPr>
        <p:txBody>
          <a:bodyPr lIns="61170" tIns="30584" rIns="61170" bIns="30584" anchor="ctr"/>
          <a:lstStyle>
            <a:lvl1pPr defTabSz="612775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612775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612775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612775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612775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6127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6127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6127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6127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lvl="0" algn="ctr" eaLnBrk="1" hangingPunct="1"/>
            <a:r>
              <a:rPr lang="fr-FR" sz="4000" b="1" i="1" u="sng" dirty="0"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Université KASDI </a:t>
            </a:r>
            <a:r>
              <a:rPr lang="fr-FR" sz="4000" b="1" i="1" u="sng" dirty="0" err="1"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Merbah</a:t>
            </a:r>
            <a:r>
              <a:rPr lang="fr-FR" sz="4000" b="1" i="1" u="sng" dirty="0"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d’ Ouargla</a:t>
            </a:r>
            <a:endParaRPr lang="fr-FR" sz="4000" dirty="0">
              <a:solidFill>
                <a:schemeClr val="bg1"/>
              </a:solidFill>
              <a:effectLst/>
              <a:latin typeface="+mj-lt"/>
              <a:cs typeface="Arial" pitchFamily="34" charset="0"/>
            </a:endParaRPr>
          </a:p>
          <a:p>
            <a:pPr lvl="0" algn="ctr"/>
            <a:r>
              <a:rPr lang="fr-FR" sz="4000" b="1" i="1" u="sng" dirty="0"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Faculté</a:t>
            </a:r>
            <a:r>
              <a:rPr lang="fr-FR" sz="4000" b="1" i="1" u="sng" dirty="0"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 des Sciences Appliquées</a:t>
            </a:r>
            <a:endParaRPr lang="fr-FR" sz="4000" dirty="0">
              <a:solidFill>
                <a:schemeClr val="bg1"/>
              </a:solidFill>
              <a:effectLst/>
              <a:latin typeface="+mj-lt"/>
              <a:cs typeface="Arial" pitchFamily="34" charset="0"/>
            </a:endParaRPr>
          </a:p>
          <a:p>
            <a:pPr lvl="0" algn="ctr"/>
            <a:r>
              <a:rPr lang="fr-FR" sz="4000" b="1" i="1" u="sng" dirty="0"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Département d’Hydraulique et de Génie Civil</a:t>
            </a:r>
            <a:endParaRPr lang="fr-FR" sz="4000" dirty="0">
              <a:solidFill>
                <a:schemeClr val="bg1"/>
              </a:solidFill>
              <a:effectLst/>
              <a:latin typeface="+mj-lt"/>
              <a:cs typeface="Arial" pitchFamily="34" charset="0"/>
            </a:endParaRPr>
          </a:p>
          <a:p>
            <a:pPr lvl="0" algn="ctr"/>
            <a:r>
              <a:rPr lang="fr-FR" sz="4000" b="1" i="1" u="sng" dirty="0"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MASTER II</a:t>
            </a:r>
            <a:endParaRPr lang="fr-FR" sz="4000" dirty="0">
              <a:solidFill>
                <a:schemeClr val="bg1"/>
              </a:solidFill>
              <a:effectLst/>
              <a:latin typeface="+mj-lt"/>
              <a:cs typeface="Arial" pitchFamily="34" charset="0"/>
            </a:endParaRPr>
          </a:p>
          <a:p>
            <a:pPr lvl="0" algn="ctr"/>
            <a:r>
              <a:rPr lang="fr-FR" sz="4000" b="1" i="1" u="sng" dirty="0"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Spécialité: Génie civil</a:t>
            </a:r>
            <a:endParaRPr lang="fr-FR" sz="4000" b="1" i="1" u="sng" dirty="0">
              <a:solidFill>
                <a:schemeClr val="bg1"/>
              </a:solidFill>
              <a:effectLst/>
              <a:latin typeface="+mj-lt"/>
              <a:ea typeface="Times New Roman" pitchFamily="18" charset="0"/>
              <a:cs typeface="Arial" pitchFamily="34" charset="0"/>
            </a:endParaRPr>
          </a:p>
          <a:p>
            <a:pPr lvl="0" algn="ctr"/>
            <a:r>
              <a:rPr lang="fr-FR" sz="4000" b="1" i="1" u="sng" dirty="0"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Option: </a:t>
            </a:r>
            <a:r>
              <a:rPr lang="fr-FR" sz="4000" b="1" i="1" u="sng" dirty="0" smtClean="0"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Construction Civil et </a:t>
            </a:r>
            <a:r>
              <a:rPr lang="fr-FR" sz="4000" b="1" i="1" u="sng" dirty="0" err="1" smtClean="0"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Indisterielle</a:t>
            </a:r>
            <a:r>
              <a:rPr lang="fr-FR" sz="4000" dirty="0" smtClean="0">
                <a:solidFill>
                  <a:schemeClr val="bg1"/>
                </a:solidFill>
                <a:effectLst/>
                <a:latin typeface="+mj-lt"/>
                <a:cs typeface="Arial" pitchFamily="34" charset="0"/>
              </a:rPr>
              <a:t> </a:t>
            </a:r>
          </a:p>
          <a:p>
            <a:pPr lvl="0" algn="ctr"/>
            <a:r>
              <a:rPr lang="fr-FR" sz="4000" b="1" i="1" u="sng" dirty="0" smtClean="0">
                <a:solidFill>
                  <a:schemeClr val="bg1"/>
                </a:solidFill>
                <a:effectLst/>
                <a:latin typeface="+mj-lt"/>
                <a:cs typeface="Arial" pitchFamily="34" charset="0"/>
              </a:rPr>
              <a:t>2014/2015</a:t>
            </a:r>
          </a:p>
          <a:p>
            <a:pPr lvl="0" algn="ctr" eaLnBrk="1" hangingPunct="1"/>
            <a:r>
              <a:rPr lang="fr-FR" sz="4000" b="1" i="1" u="sng" dirty="0"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Encadreur</a:t>
            </a:r>
            <a:r>
              <a:rPr lang="fr-FR" sz="4000" b="1" i="1" u="sng" dirty="0" smtClean="0"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: </a:t>
            </a:r>
            <a:r>
              <a:rPr lang="fr-FR" sz="4000" b="1" i="1" u="sng" dirty="0"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DJIREB Samir</a:t>
            </a:r>
          </a:p>
          <a:p>
            <a:pPr lvl="0" algn="ctr" eaLnBrk="1" hangingPunct="1"/>
            <a:r>
              <a:rPr lang="fr-FR" sz="4000" b="1" i="1" u="sng" dirty="0"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Présenté Par:   </a:t>
            </a:r>
            <a:endParaRPr lang="fr-FR" sz="4000" dirty="0">
              <a:solidFill>
                <a:schemeClr val="bg1"/>
              </a:solidFill>
              <a:effectLst/>
              <a:latin typeface="+mj-lt"/>
              <a:cs typeface="Arial" pitchFamily="34" charset="0"/>
            </a:endParaRPr>
          </a:p>
          <a:p>
            <a:pPr marL="571500" lvl="0" indent="-571500" algn="ctr">
              <a:buFont typeface="Arial" pitchFamily="34" charset="0"/>
              <a:buChar char="•"/>
            </a:pPr>
            <a:r>
              <a:rPr lang="fr-FR" sz="4000" b="1" i="1" dirty="0">
                <a:solidFill>
                  <a:schemeClr val="bg1"/>
                </a:solidFill>
                <a:effectLst/>
                <a:latin typeface="+mj-lt"/>
                <a:cs typeface="Arial" pitchFamily="34" charset="0"/>
              </a:rPr>
              <a:t>BEN KHELIFA </a:t>
            </a:r>
            <a:r>
              <a:rPr lang="fr-FR" sz="4000" dirty="0" err="1">
                <a:solidFill>
                  <a:schemeClr val="bg1"/>
                </a:solidFill>
                <a:effectLst/>
                <a:latin typeface="+mj-lt"/>
                <a:cs typeface="Arial" pitchFamily="34" charset="0"/>
              </a:rPr>
              <a:t>zahrat</a:t>
            </a:r>
            <a:r>
              <a:rPr lang="fr-FR" sz="4000" dirty="0">
                <a:solidFill>
                  <a:schemeClr val="bg1"/>
                </a:solidFill>
                <a:effectLst/>
                <a:latin typeface="+mj-lt"/>
                <a:cs typeface="Arial" pitchFamily="34" charset="0"/>
              </a:rPr>
              <a:t> el </a:t>
            </a:r>
            <a:r>
              <a:rPr lang="fr-FR" sz="4000" dirty="0" err="1">
                <a:solidFill>
                  <a:schemeClr val="bg1"/>
                </a:solidFill>
                <a:effectLst/>
                <a:latin typeface="+mj-lt"/>
                <a:cs typeface="Arial" pitchFamily="34" charset="0"/>
              </a:rPr>
              <a:t>oula</a:t>
            </a:r>
            <a:endParaRPr lang="fr-FR" sz="4000" dirty="0">
              <a:solidFill>
                <a:schemeClr val="bg1"/>
              </a:solidFill>
              <a:effectLst/>
              <a:latin typeface="+mj-lt"/>
              <a:cs typeface="Arial" pitchFamily="34" charset="0"/>
            </a:endParaRPr>
          </a:p>
          <a:p>
            <a:pPr marL="571500" lvl="0" indent="-571500" algn="ctr">
              <a:buFont typeface="Arial" pitchFamily="34" charset="0"/>
              <a:buChar char="•"/>
            </a:pPr>
            <a:r>
              <a:rPr lang="fr-FR" sz="4000" b="1" i="1" smtClean="0"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MENECEUR </a:t>
            </a:r>
            <a:r>
              <a:rPr lang="fr-FR" sz="4000" b="1" i="1" dirty="0" err="1"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roumaissa</a:t>
            </a:r>
            <a:r>
              <a:rPr lang="fr-FR" sz="4000" b="1" i="1" dirty="0"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  </a:t>
            </a:r>
          </a:p>
          <a:p>
            <a:pPr lvl="0" algn="ctr"/>
            <a:endParaRPr lang="fr-FR" sz="3600" b="1" i="1" u="sng" dirty="0">
              <a:solidFill>
                <a:schemeClr val="bg1"/>
              </a:solidFill>
              <a:effectLst/>
              <a:latin typeface="+mn-lt"/>
              <a:cs typeface="Arial" pitchFamily="34" charset="0"/>
            </a:endParaRPr>
          </a:p>
          <a:p>
            <a:pPr algn="ctr"/>
            <a:endParaRPr lang="en-US" altLang="zh-CN" sz="4200" b="1" dirty="0">
              <a:solidFill>
                <a:schemeClr val="bg1"/>
              </a:solidFill>
              <a:effectLst/>
              <a:latin typeface="Lucida Sans" pitchFamily="34" charset="0"/>
              <a:ea typeface="SimSun" pitchFamily="2" charset="-122"/>
              <a:cs typeface="Lucida Sans" pitchFamily="34" charset="0"/>
            </a:endParaRPr>
          </a:p>
        </p:txBody>
      </p:sp>
      <p:grpSp>
        <p:nvGrpSpPr>
          <p:cNvPr id="42" name="Group 41"/>
          <p:cNvGrpSpPr/>
          <p:nvPr/>
        </p:nvGrpSpPr>
        <p:grpSpPr>
          <a:xfrm>
            <a:off x="1807380" y="18706292"/>
            <a:ext cx="15163800" cy="1833860"/>
            <a:chOff x="1937648" y="4542361"/>
            <a:chExt cx="11119295" cy="946293"/>
          </a:xfrm>
        </p:grpSpPr>
        <p:sp>
          <p:nvSpPr>
            <p:cNvPr id="43" name="Text Box 248"/>
            <p:cNvSpPr txBox="1">
              <a:spLocks noChangeArrowheads="1"/>
            </p:cNvSpPr>
            <p:nvPr/>
          </p:nvSpPr>
          <p:spPr bwMode="auto">
            <a:xfrm>
              <a:off x="1937648" y="4542361"/>
              <a:ext cx="11007725" cy="946293"/>
            </a:xfrm>
            <a:prstGeom prst="rect">
              <a:avLst/>
            </a:prstGeom>
            <a:gradFill rotWithShape="0">
              <a:gsLst>
                <a:gs pos="0">
                  <a:schemeClr val="accent2">
                    <a:lumMod val="40000"/>
                    <a:lumOff val="60000"/>
                  </a:schemeClr>
                </a:gs>
                <a:gs pos="13000">
                  <a:schemeClr val="accent3">
                    <a:lumMod val="60000"/>
                    <a:lumOff val="40000"/>
                  </a:schemeClr>
                </a:gs>
                <a:gs pos="43000">
                  <a:schemeClr val="accent2">
                    <a:lumMod val="60000"/>
                    <a:lumOff val="40000"/>
                  </a:schemeClr>
                </a:gs>
                <a:gs pos="67000">
                  <a:schemeClr val="accent2">
                    <a:lumMod val="75000"/>
                  </a:schemeClr>
                </a:gs>
                <a:gs pos="83000">
                  <a:schemeClr val="accent2">
                    <a:lumMod val="7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0" scaled="1"/>
            </a:gradFill>
            <a:ln w="1905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en-US" altLang="zh-CN" sz="3600" b="1" dirty="0">
                <a:effectLst/>
                <a:latin typeface="Lucida Sans" pitchFamily="34" charset="0"/>
                <a:ea typeface="SimSun" pitchFamily="2" charset="-122"/>
                <a:cs typeface="Lucida Sans" pitchFamily="34" charset="0"/>
              </a:endParaRPr>
            </a:p>
          </p:txBody>
        </p:sp>
        <p:sp>
          <p:nvSpPr>
            <p:cNvPr id="44" name="Text Box 248"/>
            <p:cNvSpPr txBox="1">
              <a:spLocks noChangeArrowheads="1"/>
            </p:cNvSpPr>
            <p:nvPr/>
          </p:nvSpPr>
          <p:spPr bwMode="auto">
            <a:xfrm>
              <a:off x="2251057" y="4697762"/>
              <a:ext cx="10805886" cy="619384"/>
            </a:xfrm>
            <a:prstGeom prst="rect">
              <a:avLst/>
            </a:prstGeom>
            <a:gradFill>
              <a:gsLst>
                <a:gs pos="56000">
                  <a:schemeClr val="accent2">
                    <a:lumMod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</a:gradFill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en-US" altLang="zh-CN" sz="7200" b="1" i="1" dirty="0" smtClean="0">
                  <a:solidFill>
                    <a:schemeClr val="bg1"/>
                  </a:solidFill>
                  <a:effectLst/>
                  <a:latin typeface="+mn-lt"/>
                  <a:ea typeface="SimSun" pitchFamily="2" charset="-122"/>
                  <a:cs typeface="Lucida Sans" pitchFamily="34" charset="0"/>
                </a:rPr>
                <a:t>Plan de travail :</a:t>
              </a:r>
            </a:p>
          </p:txBody>
        </p:sp>
      </p:grpSp>
      <p:sp>
        <p:nvSpPr>
          <p:cNvPr id="45" name="Text Box 244"/>
          <p:cNvSpPr txBox="1">
            <a:spLocks noChangeArrowheads="1"/>
          </p:cNvSpPr>
          <p:nvPr/>
        </p:nvSpPr>
        <p:spPr bwMode="auto">
          <a:xfrm>
            <a:off x="1883456" y="20955000"/>
            <a:ext cx="15011648" cy="11356955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182880" tIns="91440" rIns="182880" bIns="182880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fr-FR" sz="4000" b="1" dirty="0" smtClean="0"/>
              <a:t>I </a:t>
            </a:r>
            <a:r>
              <a:rPr lang="fr-FR" sz="4000" b="1" dirty="0"/>
              <a:t>– Généralités :</a:t>
            </a:r>
            <a:endParaRPr lang="fr-FR" sz="4000" dirty="0"/>
          </a:p>
          <a:p>
            <a:pPr lvl="0"/>
            <a:r>
              <a:rPr lang="fr-FR" sz="4000" dirty="0"/>
              <a:t>            a-  Définitions et types des refends.</a:t>
            </a:r>
          </a:p>
          <a:p>
            <a:pPr lvl="0"/>
            <a:endParaRPr lang="fr-FR" sz="4000" dirty="0"/>
          </a:p>
          <a:p>
            <a:pPr lvl="0"/>
            <a:r>
              <a:rPr lang="fr-FR" sz="4000" dirty="0"/>
              <a:t>            b-  Modes du comportement des refends.</a:t>
            </a:r>
          </a:p>
          <a:p>
            <a:pPr lvl="0"/>
            <a:endParaRPr lang="fr-FR" sz="4000" dirty="0"/>
          </a:p>
          <a:p>
            <a:pPr lvl="0"/>
            <a:r>
              <a:rPr lang="fr-FR" sz="4000" dirty="0"/>
              <a:t>            c-  Normes et recommandations du </a:t>
            </a:r>
            <a:r>
              <a:rPr lang="fr-FR" sz="4000" dirty="0" err="1" smtClean="0"/>
              <a:t>prédimensionnement</a:t>
            </a:r>
            <a:r>
              <a:rPr lang="fr-FR" sz="4000" dirty="0"/>
              <a:t>.</a:t>
            </a:r>
          </a:p>
          <a:p>
            <a:pPr lvl="0"/>
            <a:endParaRPr lang="fr-FR" sz="4000" dirty="0"/>
          </a:p>
          <a:p>
            <a:r>
              <a:rPr lang="fr-FR" sz="4000" dirty="0"/>
              <a:t>            d-  Mode du ferraillage</a:t>
            </a:r>
            <a:r>
              <a:rPr lang="fr-FR" sz="4000" dirty="0" smtClean="0"/>
              <a:t>.</a:t>
            </a:r>
          </a:p>
          <a:p>
            <a:endParaRPr lang="fr-FR" sz="4000" dirty="0"/>
          </a:p>
          <a:p>
            <a:r>
              <a:rPr lang="fr-FR" sz="4000" b="1" dirty="0"/>
              <a:t>II - Techniques du calcul </a:t>
            </a:r>
            <a:r>
              <a:rPr lang="fr-FR" sz="4000" b="1" dirty="0" smtClean="0"/>
              <a:t>:</a:t>
            </a:r>
            <a:endParaRPr lang="fr-FR" sz="4000" dirty="0"/>
          </a:p>
          <a:p>
            <a:r>
              <a:rPr lang="fr-FR" sz="4000" dirty="0"/>
              <a:t>            1 - Méthode analytique (Albert FUENTES) .</a:t>
            </a:r>
          </a:p>
          <a:p>
            <a:endParaRPr lang="fr-FR" sz="4000" dirty="0"/>
          </a:p>
          <a:p>
            <a:r>
              <a:rPr lang="fr-FR" sz="4000" dirty="0"/>
              <a:t>                   1.a - Hypothèses du calcul.</a:t>
            </a:r>
          </a:p>
          <a:p>
            <a:endParaRPr lang="fr-FR" sz="4000" dirty="0"/>
          </a:p>
          <a:p>
            <a:r>
              <a:rPr lang="fr-FR" sz="4000" dirty="0"/>
              <a:t>                   1.b - Aperçu sur le mode du calcul :</a:t>
            </a:r>
          </a:p>
          <a:p>
            <a:endParaRPr lang="fr-FR" sz="4000" dirty="0"/>
          </a:p>
          <a:p>
            <a:r>
              <a:rPr lang="fr-FR" sz="4000" dirty="0"/>
              <a:t>                           - Cas du refend à une seule file d’ouvertures.</a:t>
            </a:r>
          </a:p>
          <a:p>
            <a:endParaRPr lang="fr-FR" sz="4000" dirty="0"/>
          </a:p>
        </p:txBody>
      </p:sp>
      <p:sp>
        <p:nvSpPr>
          <p:cNvPr id="50" name="Text Box 248"/>
          <p:cNvSpPr txBox="1">
            <a:spLocks noChangeArrowheads="1"/>
          </p:cNvSpPr>
          <p:nvPr/>
        </p:nvSpPr>
        <p:spPr bwMode="auto">
          <a:xfrm>
            <a:off x="7359269" y="7905815"/>
            <a:ext cx="28013494" cy="3048000"/>
          </a:xfrm>
          <a:prstGeom prst="rect">
            <a:avLst/>
          </a:prstGeom>
          <a:gradFill rotWithShape="0">
            <a:gsLst>
              <a:gs pos="0">
                <a:schemeClr val="accent2">
                  <a:lumMod val="40000"/>
                  <a:lumOff val="60000"/>
                </a:schemeClr>
              </a:gs>
              <a:gs pos="13000">
                <a:schemeClr val="accent3">
                  <a:lumMod val="60000"/>
                  <a:lumOff val="40000"/>
                </a:schemeClr>
              </a:gs>
              <a:gs pos="43000">
                <a:schemeClr val="accent2">
                  <a:lumMod val="60000"/>
                  <a:lumOff val="40000"/>
                </a:schemeClr>
              </a:gs>
              <a:gs pos="67000">
                <a:schemeClr val="accent2">
                  <a:lumMod val="75000"/>
                </a:schemeClr>
              </a:gs>
              <a:gs pos="83000">
                <a:schemeClr val="accent2">
                  <a:lumMod val="75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0" scaled="1"/>
          </a:gradFill>
          <a:ln w="1905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altLang="zh-CN" sz="3600" b="1" dirty="0">
              <a:effectLst/>
              <a:latin typeface="Lucida Sans" pitchFamily="34" charset="0"/>
              <a:ea typeface="SimSun" pitchFamily="2" charset="-122"/>
              <a:cs typeface="Lucida Sans" pitchFamily="34" charset="0"/>
            </a:endParaRPr>
          </a:p>
        </p:txBody>
      </p:sp>
      <p:sp>
        <p:nvSpPr>
          <p:cNvPr id="55" name="Text Box 246"/>
          <p:cNvSpPr txBox="1">
            <a:spLocks noChangeArrowheads="1"/>
          </p:cNvSpPr>
          <p:nvPr/>
        </p:nvSpPr>
        <p:spPr bwMode="auto">
          <a:xfrm>
            <a:off x="18128308" y="18976970"/>
            <a:ext cx="13359652" cy="12588061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182880" tIns="91440" rIns="182880" bIns="182880">
            <a:spAutoFit/>
          </a:bodyPr>
          <a:lstStyle>
            <a:lvl1pPr marL="457200" indent="-457200" defTabSz="2154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2154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2154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2154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2154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2154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2154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2154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2154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fr-FR" sz="4000" dirty="0" smtClean="0"/>
          </a:p>
          <a:p>
            <a:r>
              <a:rPr lang="fr-FR" sz="4000" dirty="0"/>
              <a:t> </a:t>
            </a:r>
            <a:r>
              <a:rPr lang="fr-FR" sz="4000" dirty="0" smtClean="0"/>
              <a:t>      - </a:t>
            </a:r>
            <a:r>
              <a:rPr lang="fr-FR" sz="4000" dirty="0"/>
              <a:t>Cas du refend à plusieurs files d’ouvertures.</a:t>
            </a:r>
          </a:p>
          <a:p>
            <a:endParaRPr lang="fr-FR" sz="4000" dirty="0" smtClean="0"/>
          </a:p>
          <a:p>
            <a:r>
              <a:rPr lang="fr-FR" sz="4000" dirty="0" smtClean="0"/>
              <a:t>1.c </a:t>
            </a:r>
            <a:r>
              <a:rPr lang="fr-FR" sz="4000" dirty="0"/>
              <a:t>- Aperçu sur le programme semi-automatique à développer .</a:t>
            </a:r>
          </a:p>
          <a:p>
            <a:endParaRPr lang="fr-FR" sz="4000" dirty="0"/>
          </a:p>
          <a:p>
            <a:r>
              <a:rPr lang="fr-FR" sz="4000" dirty="0"/>
              <a:t>             2- Modélisation par éléments finis.</a:t>
            </a:r>
          </a:p>
          <a:p>
            <a:endParaRPr lang="fr-FR" sz="4000" dirty="0"/>
          </a:p>
          <a:p>
            <a:r>
              <a:rPr lang="fr-FR" sz="4000" dirty="0"/>
              <a:t>                   2.a - Aperçu sur le mode de la modélisation.</a:t>
            </a:r>
          </a:p>
          <a:p>
            <a:endParaRPr lang="fr-FR" sz="4000" dirty="0"/>
          </a:p>
          <a:p>
            <a:r>
              <a:rPr lang="fr-FR" sz="4000" dirty="0"/>
              <a:t>                 </a:t>
            </a:r>
            <a:r>
              <a:rPr lang="fr-FR" sz="4000" dirty="0" smtClean="0"/>
              <a:t>  </a:t>
            </a:r>
            <a:r>
              <a:rPr lang="fr-FR" sz="4000" dirty="0"/>
              <a:t>2.b – Recommandations.</a:t>
            </a:r>
          </a:p>
          <a:p>
            <a:endParaRPr lang="fr-FR" sz="4000" dirty="0"/>
          </a:p>
          <a:p>
            <a:r>
              <a:rPr lang="fr-FR" sz="4000" dirty="0"/>
              <a:t>            3- Autres méthodes du calcul </a:t>
            </a:r>
            <a:r>
              <a:rPr lang="fr-FR" sz="4000" dirty="0" smtClean="0"/>
              <a:t>.</a:t>
            </a:r>
          </a:p>
          <a:p>
            <a:endParaRPr lang="fr-FR" sz="4000" dirty="0"/>
          </a:p>
          <a:p>
            <a:r>
              <a:rPr lang="fr-FR" sz="4000" b="1" dirty="0" smtClean="0"/>
              <a:t>III </a:t>
            </a:r>
            <a:r>
              <a:rPr lang="fr-FR" sz="4000" b="1" dirty="0"/>
              <a:t>– Résultats et </a:t>
            </a:r>
            <a:r>
              <a:rPr lang="fr-FR" sz="4000" b="1" dirty="0" smtClean="0"/>
              <a:t>interprétation</a:t>
            </a:r>
            <a:endParaRPr lang="fr-FR" sz="4000" dirty="0"/>
          </a:p>
          <a:p>
            <a:pPr lvl="0"/>
            <a:r>
              <a:rPr lang="fr-FR" sz="4000" dirty="0"/>
              <a:t>                 </a:t>
            </a:r>
            <a:r>
              <a:rPr lang="fr-FR" sz="4000" dirty="0" smtClean="0"/>
              <a:t>        1-  </a:t>
            </a:r>
            <a:r>
              <a:rPr lang="fr-FR" sz="4000" dirty="0"/>
              <a:t>Notes sur le choix des facteurs à traiter.</a:t>
            </a:r>
          </a:p>
          <a:p>
            <a:pPr lvl="0" algn="r"/>
            <a:endParaRPr lang="fr-FR" sz="4000" dirty="0"/>
          </a:p>
          <a:p>
            <a:pPr lvl="0" algn="r"/>
            <a:r>
              <a:rPr lang="fr-FR" sz="4000" dirty="0" smtClean="0"/>
              <a:t>2-  </a:t>
            </a:r>
            <a:r>
              <a:rPr lang="fr-FR" sz="4000" dirty="0"/>
              <a:t>Analyse des résultats obtenus par la méthode</a:t>
            </a:r>
          </a:p>
          <a:p>
            <a:pPr lvl="0"/>
            <a:endParaRPr lang="fr-FR" sz="4000" dirty="0"/>
          </a:p>
          <a:p>
            <a:pPr lvl="0"/>
            <a:r>
              <a:rPr lang="fr-FR" sz="4000" dirty="0" smtClean="0"/>
              <a:t>                   </a:t>
            </a:r>
            <a:r>
              <a:rPr lang="fr-FR" sz="4000" dirty="0"/>
              <a:t>analytique.</a:t>
            </a:r>
          </a:p>
          <a:p>
            <a:pPr lvl="0"/>
            <a:r>
              <a:rPr lang="fr-FR" sz="4000" dirty="0"/>
              <a:t>                  </a:t>
            </a:r>
            <a:endParaRPr lang="fr-FR" sz="4400" dirty="0"/>
          </a:p>
        </p:txBody>
      </p:sp>
      <p:pic>
        <p:nvPicPr>
          <p:cNvPr id="69" name="Image 3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04800" y="914400"/>
            <a:ext cx="3657600" cy="35771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Image 3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113049"/>
            <a:ext cx="3657600" cy="35771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 bwMode="auto">
          <a:xfrm>
            <a:off x="7921947" y="8348344"/>
            <a:ext cx="27203400" cy="1932423"/>
          </a:xfrm>
          <a:prstGeom prst="rect">
            <a:avLst/>
          </a:prstGeom>
          <a:solidFill>
            <a:srgbClr val="5C2A4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fr-FR" sz="6000" b="1" i="1" dirty="0">
                <a:solidFill>
                  <a:schemeClr val="bg1"/>
                </a:solidFill>
                <a:effectLst/>
              </a:rPr>
              <a:t>Effets des ouvertures sur le comportement des refends </a:t>
            </a:r>
            <a:r>
              <a:rPr lang="fr-FR" sz="6000" b="1" i="1" dirty="0" smtClean="0">
                <a:solidFill>
                  <a:schemeClr val="bg1"/>
                </a:solidFill>
                <a:effectLst/>
              </a:rPr>
              <a:t>sous charges horizontales</a:t>
            </a:r>
            <a:endParaRPr lang="fr-FR" sz="6000" i="1" dirty="0">
              <a:solidFill>
                <a:schemeClr val="bg1"/>
              </a:solidFill>
              <a:effectLst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grpSp>
        <p:nvGrpSpPr>
          <p:cNvPr id="71" name="Group 38"/>
          <p:cNvGrpSpPr/>
          <p:nvPr/>
        </p:nvGrpSpPr>
        <p:grpSpPr>
          <a:xfrm>
            <a:off x="1103243" y="11529649"/>
            <a:ext cx="9732636" cy="1675304"/>
            <a:chOff x="584958" y="5980857"/>
            <a:chExt cx="11016630" cy="1614779"/>
          </a:xfrm>
        </p:grpSpPr>
        <p:sp>
          <p:nvSpPr>
            <p:cNvPr id="72" name="Text Box 248"/>
            <p:cNvSpPr txBox="1">
              <a:spLocks noChangeArrowheads="1"/>
            </p:cNvSpPr>
            <p:nvPr/>
          </p:nvSpPr>
          <p:spPr bwMode="auto">
            <a:xfrm>
              <a:off x="593863" y="5991648"/>
              <a:ext cx="11007725" cy="1603988"/>
            </a:xfrm>
            <a:prstGeom prst="rect">
              <a:avLst/>
            </a:prstGeom>
            <a:gradFill rotWithShape="0">
              <a:gsLst>
                <a:gs pos="0">
                  <a:schemeClr val="accent2">
                    <a:lumMod val="40000"/>
                    <a:lumOff val="60000"/>
                  </a:schemeClr>
                </a:gs>
                <a:gs pos="13000">
                  <a:schemeClr val="accent3">
                    <a:lumMod val="60000"/>
                    <a:lumOff val="40000"/>
                  </a:schemeClr>
                </a:gs>
                <a:gs pos="43000">
                  <a:schemeClr val="accent2">
                    <a:lumMod val="60000"/>
                    <a:lumOff val="40000"/>
                  </a:schemeClr>
                </a:gs>
                <a:gs pos="67000">
                  <a:schemeClr val="accent2">
                    <a:lumMod val="75000"/>
                  </a:schemeClr>
                </a:gs>
                <a:gs pos="83000">
                  <a:schemeClr val="accent2">
                    <a:lumMod val="7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0" scaled="1"/>
            </a:gradFill>
            <a:ln w="1905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en-US" altLang="zh-CN" sz="3600" b="1" dirty="0" smtClean="0">
                <a:effectLst/>
                <a:latin typeface="Lucida Sans" pitchFamily="34" charset="0"/>
                <a:ea typeface="SimSun" pitchFamily="2" charset="-122"/>
                <a:cs typeface="Lucida Sans" pitchFamily="34" charset="0"/>
              </a:endParaRPr>
            </a:p>
            <a:p>
              <a:endParaRPr lang="en-US" altLang="zh-CN" sz="3600" b="1" dirty="0">
                <a:effectLst/>
                <a:latin typeface="Lucida Sans" pitchFamily="34" charset="0"/>
                <a:ea typeface="SimSun" pitchFamily="2" charset="-122"/>
                <a:cs typeface="Lucida Sans" pitchFamily="34" charset="0"/>
              </a:endParaRPr>
            </a:p>
            <a:p>
              <a:endParaRPr lang="en-US" altLang="zh-CN" sz="3600" b="1" dirty="0">
                <a:effectLst/>
                <a:latin typeface="Lucida Sans" pitchFamily="34" charset="0"/>
                <a:ea typeface="SimSun" pitchFamily="2" charset="-122"/>
                <a:cs typeface="Lucida Sans" pitchFamily="34" charset="0"/>
              </a:endParaRPr>
            </a:p>
          </p:txBody>
        </p:sp>
        <p:sp>
          <p:nvSpPr>
            <p:cNvPr id="73" name="Text Box 248"/>
            <p:cNvSpPr txBox="1">
              <a:spLocks noChangeArrowheads="1"/>
            </p:cNvSpPr>
            <p:nvPr/>
          </p:nvSpPr>
          <p:spPr bwMode="auto">
            <a:xfrm>
              <a:off x="584958" y="5980857"/>
              <a:ext cx="9379186" cy="1547709"/>
            </a:xfrm>
            <a:prstGeom prst="rect">
              <a:avLst/>
            </a:prstGeom>
            <a:gradFill>
              <a:gsLst>
                <a:gs pos="56000">
                  <a:schemeClr val="accent2">
                    <a:lumMod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</a:gradFill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en-US" altLang="zh-CN" sz="7200" b="1" i="1" dirty="0">
                  <a:solidFill>
                    <a:schemeClr val="bg1"/>
                  </a:solidFill>
                  <a:effectLst/>
                  <a:ea typeface="SimSun" pitchFamily="2" charset="-122"/>
                  <a:cs typeface="Lucida Sans" pitchFamily="34" charset="0"/>
                </a:rPr>
                <a:t>Résumé :</a:t>
              </a:r>
            </a:p>
            <a:p>
              <a:endParaRPr lang="en-US" altLang="zh-CN" sz="3200" b="1" dirty="0">
                <a:solidFill>
                  <a:schemeClr val="bg1"/>
                </a:solidFill>
                <a:effectLst/>
                <a:latin typeface="Lucida Sans" pitchFamily="34" charset="0"/>
                <a:ea typeface="SimSun" pitchFamily="2" charset="-122"/>
                <a:cs typeface="Lucida Sans" pitchFamily="34" charset="0"/>
              </a:endParaRPr>
            </a:p>
          </p:txBody>
        </p:sp>
      </p:grpSp>
      <p:sp>
        <p:nvSpPr>
          <p:cNvPr id="46" name="Text Box 262"/>
          <p:cNvSpPr txBox="1">
            <a:spLocks noChangeArrowheads="1"/>
          </p:cNvSpPr>
          <p:nvPr/>
        </p:nvSpPr>
        <p:spPr bwMode="auto">
          <a:xfrm>
            <a:off x="51130200" y="6796478"/>
            <a:ext cx="9644334" cy="3718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FFBF0B"/>
                  </a:outerShdw>
                </a:effectLst>
              </a14:hiddenEffects>
            </a:ext>
          </a:extLst>
        </p:spPr>
        <p:txBody>
          <a:bodyPr lIns="61170" tIns="30584" rIns="61170" bIns="30584" anchor="ctr"/>
          <a:lstStyle>
            <a:lvl1pPr defTabSz="612775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612775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612775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612775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612775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6127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6127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6127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6127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lvl="0" algn="ctr" eaLnBrk="1" hangingPunct="1"/>
            <a:endParaRPr lang="fr-FR" sz="3600" b="1" i="1" u="sng" dirty="0">
              <a:solidFill>
                <a:schemeClr val="bg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algn="ctr"/>
            <a:endParaRPr lang="en-US" altLang="zh-CN" sz="4200" b="1" dirty="0">
              <a:solidFill>
                <a:schemeClr val="bg1"/>
              </a:solidFill>
              <a:effectLst/>
              <a:latin typeface="Lucida Sans" pitchFamily="34" charset="0"/>
              <a:ea typeface="SimSun" pitchFamily="2" charset="-122"/>
              <a:cs typeface="Lucida Sans" pitchFamily="34" charset="0"/>
            </a:endParaRPr>
          </a:p>
        </p:txBody>
      </p:sp>
      <p:sp>
        <p:nvSpPr>
          <p:cNvPr id="51" name="Text Box 248"/>
          <p:cNvSpPr txBox="1">
            <a:spLocks noChangeArrowheads="1"/>
          </p:cNvSpPr>
          <p:nvPr/>
        </p:nvSpPr>
        <p:spPr bwMode="auto">
          <a:xfrm>
            <a:off x="952874" y="13788887"/>
            <a:ext cx="41858452" cy="4832092"/>
          </a:xfrm>
          <a:prstGeom prst="rect">
            <a:avLst/>
          </a:prstGeom>
          <a:gradFill>
            <a:gsLst>
              <a:gs pos="56000">
                <a:schemeClr val="accent2">
                  <a:lumMod val="5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 w="1905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fr-FR" sz="4400" dirty="0" smtClean="0">
                <a:solidFill>
                  <a:schemeClr val="bg1"/>
                </a:solidFill>
              </a:rPr>
              <a:t>La plupart des constructions élancées construites actuellement sont contreventées par des refends, ou des noyaux. Le calcul statique de telles structures, soumises à des charges horizontales (vent, séisme), a été élaboré par plusieurs méthodes qui sont basées sur un certain nombre d’hypothèses fondamentales de comportement destinées à simplifier l’approche du problème.</a:t>
            </a:r>
          </a:p>
          <a:p>
            <a:r>
              <a:rPr lang="fr-FR" sz="4400" dirty="0" smtClean="0">
                <a:solidFill>
                  <a:schemeClr val="bg1"/>
                </a:solidFill>
              </a:rPr>
              <a:t>Le but de ce sujet est de traiter les effets des ouvertures sur le comportement des voiles en tenant compte les recommandations du </a:t>
            </a:r>
            <a:r>
              <a:rPr lang="fr-FR" sz="4400" dirty="0" err="1" smtClean="0">
                <a:solidFill>
                  <a:schemeClr val="bg1"/>
                </a:solidFill>
              </a:rPr>
              <a:t>prédimensionnement</a:t>
            </a:r>
            <a:r>
              <a:rPr lang="fr-FR" sz="4400" dirty="0" smtClean="0">
                <a:solidFill>
                  <a:schemeClr val="bg1"/>
                </a:solidFill>
              </a:rPr>
              <a:t> exigées par les règles parasismiques algériennes (RPA99-v2003). Le ratio définissant la nature de l’ouverture, par rapport à la surface brute du voile, donne une idée bien claire sur le mode du comportement des trumeaux en fonction de la flexibilité des linteaux. Ce travail consiste à faire une étude paramétrique en exploitant la méthode analytique d’Albert FUENTES pour traiter le cas des refends qui comprennent une ou plusieurs files d’ouvertures.</a:t>
            </a:r>
            <a:endParaRPr lang="fr-FR" sz="4400" dirty="0">
              <a:solidFill>
                <a:schemeClr val="bg1"/>
              </a:solidFill>
            </a:endParaRPr>
          </a:p>
        </p:txBody>
      </p:sp>
      <p:sp>
        <p:nvSpPr>
          <p:cNvPr id="21" name="Text Box 246"/>
          <p:cNvSpPr txBox="1">
            <a:spLocks noChangeArrowheads="1"/>
          </p:cNvSpPr>
          <p:nvPr/>
        </p:nvSpPr>
        <p:spPr bwMode="auto">
          <a:xfrm>
            <a:off x="32154726" y="19038664"/>
            <a:ext cx="10643348" cy="7663636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182880" tIns="91440" rIns="182880" bIns="182880">
            <a:spAutoFit/>
          </a:bodyPr>
          <a:lstStyle>
            <a:lvl1pPr marL="457200" indent="-457200" defTabSz="21542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21542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21542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21542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21542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2154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2154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2154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2154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lvl="0"/>
            <a:r>
              <a:rPr lang="fr-FR" sz="3200" dirty="0" smtClean="0"/>
              <a:t>         </a:t>
            </a:r>
          </a:p>
          <a:p>
            <a:pPr lvl="0"/>
            <a:endParaRPr lang="fr-FR" sz="3200" dirty="0"/>
          </a:p>
          <a:p>
            <a:pPr lvl="0"/>
            <a:r>
              <a:rPr lang="fr-FR" sz="3200" dirty="0" smtClean="0"/>
              <a:t>              </a:t>
            </a:r>
            <a:r>
              <a:rPr lang="fr-FR" sz="4000" dirty="0" smtClean="0"/>
              <a:t>3-  </a:t>
            </a:r>
            <a:r>
              <a:rPr lang="fr-FR" sz="4000" dirty="0"/>
              <a:t>Analyse des résultats obtenus par </a:t>
            </a:r>
            <a:r>
              <a:rPr lang="fr-FR" sz="4000" dirty="0" smtClean="0"/>
              <a:t>la</a:t>
            </a:r>
          </a:p>
          <a:p>
            <a:pPr lvl="0"/>
            <a:endParaRPr lang="fr-FR" sz="4000" dirty="0"/>
          </a:p>
          <a:p>
            <a:pPr lvl="0"/>
            <a:r>
              <a:rPr lang="fr-FR" sz="4000" dirty="0" smtClean="0"/>
              <a:t>     méthode </a:t>
            </a:r>
            <a:r>
              <a:rPr lang="fr-FR" sz="4000" dirty="0"/>
              <a:t>des éléments finis</a:t>
            </a:r>
            <a:r>
              <a:rPr lang="fr-FR" sz="3200" dirty="0"/>
              <a:t>.</a:t>
            </a:r>
          </a:p>
          <a:p>
            <a:pPr lvl="0"/>
            <a:endParaRPr lang="fr-FR" sz="3200" dirty="0"/>
          </a:p>
          <a:p>
            <a:r>
              <a:rPr lang="fr-FR" sz="4000" dirty="0"/>
              <a:t>          </a:t>
            </a:r>
            <a:r>
              <a:rPr lang="fr-FR" sz="4000" dirty="0" smtClean="0"/>
              <a:t>  </a:t>
            </a:r>
            <a:r>
              <a:rPr lang="fr-FR" sz="4000" dirty="0"/>
              <a:t>4- Comparaison.</a:t>
            </a:r>
            <a:r>
              <a:rPr lang="fr-FR" sz="4400" dirty="0"/>
              <a:t>           </a:t>
            </a:r>
          </a:p>
          <a:p>
            <a:r>
              <a:rPr lang="fr-FR" sz="3200" dirty="0" smtClean="0"/>
              <a:t>       </a:t>
            </a:r>
          </a:p>
          <a:p>
            <a:r>
              <a:rPr lang="fr-FR" sz="4400" dirty="0" smtClean="0"/>
              <a:t>  </a:t>
            </a:r>
            <a:r>
              <a:rPr lang="fr-FR" sz="4000" b="1" dirty="0" smtClean="0"/>
              <a:t>Conclusion et recommandations.</a:t>
            </a:r>
            <a:endParaRPr lang="fr-FR" sz="4000" dirty="0" smtClean="0"/>
          </a:p>
          <a:p>
            <a:r>
              <a:rPr lang="fr-FR" sz="4000" b="1" dirty="0" smtClean="0"/>
              <a:t>   Bibliographie.</a:t>
            </a:r>
            <a:endParaRPr lang="fr-FR" sz="4000" dirty="0" smtClean="0"/>
          </a:p>
          <a:p>
            <a:endParaRPr lang="fr-FR" sz="4000" dirty="0" smtClean="0"/>
          </a:p>
          <a:p>
            <a:endParaRPr lang="fr-FR" sz="3200" dirty="0" smtClean="0"/>
          </a:p>
          <a:p>
            <a:endParaRPr lang="fr-FR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1807</TotalTime>
  <Words>373</Words>
  <Application>Microsoft Office PowerPoint</Application>
  <PresentationFormat>Personnalisé</PresentationFormat>
  <Paragraphs>66</Paragraphs>
  <Slides>1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Default Design</vt:lpstr>
      <vt:lpstr>Diapositive 1</vt:lpstr>
    </vt:vector>
  </TitlesOfParts>
  <Company>Graphicsland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 for a scientific poster</dc:title>
  <dc:subject>Free Poster Presentation Example</dc:subject>
  <dc:creator>Graphicsland/MakeSigns.com</dc:creator>
  <cp:keywords>scientific, research, template, custom, poster, presentation, symposium, printing, PowerPoint, create, design, example, sample, download</cp:keywords>
  <dc:description>This is a free template from MakeSigns.com to help you create the perfect scientific poster.</dc:description>
  <cp:lastModifiedBy>KEBAILI</cp:lastModifiedBy>
  <cp:revision>117</cp:revision>
  <cp:lastPrinted>2000-08-03T00:31:24Z</cp:lastPrinted>
  <dcterms:created xsi:type="dcterms:W3CDTF">2000-02-09T15:01:13Z</dcterms:created>
  <dcterms:modified xsi:type="dcterms:W3CDTF">2015-02-28T13:39:07Z</dcterms:modified>
  <cp:category>research posters template</cp:category>
</cp:coreProperties>
</file>