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charts/style2.xml" ContentType="application/vnd.ms-office.chartstyle+xml"/>
  <Override PartName="/ppt/charts/style1.xml" ContentType="application/vnd.ms-office.chartstyl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charts/colors2.xml" ContentType="application/vnd.ms-office.chartcolorstyle+xml"/>
  <Override PartName="/ppt/charts/colors3.xml" ContentType="application/vnd.ms-office.chartcolorstyl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olors1.xml" ContentType="application/vnd.ms-office.chartcolorstyle+xml"/>
  <Override PartName="/ppt/slideLayouts/slideLayout10.xml" ContentType="application/vnd.openxmlformats-officedocument.presentationml.slideLayout+xml"/>
  <Override PartName="/ppt/charts/chart3.xml" ContentType="application/vnd.openxmlformats-officedocument.drawingml.chart+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charts/style3.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6858000" cy="9144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Style moyen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Style moyen 4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775DCB02-9BB8-47FD-8907-85C794F793BA}" styleName="Style à thème 1 - Accentuation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20"/>
    <p:restoredTop sz="94660"/>
  </p:normalViewPr>
  <p:slideViewPr>
    <p:cSldViewPr>
      <p:cViewPr>
        <p:scale>
          <a:sx n="148" d="100"/>
          <a:sy n="148" d="100"/>
        </p:scale>
        <p:origin x="-708" y="102"/>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file:///C:\Users\KMB\Downloads\R&#233;sultats_&amp;_formulation.xlsx" TargetMode="External"/></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oleObject" Target="file:///C:\Users\KMB\Downloads\R&#233;sultats_&amp;_formulation.xlsx" TargetMode="External"/></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oleObject" Target="file:///C:\Users\KMB\Downloads\R&#233;sultats_&amp;_formulation.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fr-FR"/>
  <c:chart>
    <c:title>
      <c:tx>
        <c:rich>
          <a:bodyPr rot="0" spcFirstLastPara="1" vertOverflow="ellipsis" vert="horz" wrap="square" anchor="ctr" anchorCtr="1"/>
          <a:lstStyle/>
          <a:p>
            <a:pPr>
              <a:defRPr lang="en-US" sz="720" b="1" i="0" u="none" strike="noStrike" kern="1200" cap="all" spc="100" normalizeH="0" baseline="0">
                <a:solidFill>
                  <a:schemeClr val="lt1"/>
                </a:solidFill>
                <a:latin typeface="Times New Roman" panose="02020603050405020304" pitchFamily="18" charset="0"/>
                <a:ea typeface="+mn-ea"/>
                <a:cs typeface="Times New Roman" panose="02020603050405020304" pitchFamily="18" charset="0"/>
              </a:defRPr>
            </a:pPr>
            <a:r>
              <a:rPr lang="fr-FR" noProof="0" dirty="0" smtClean="0"/>
              <a:t>Stabilité</a:t>
            </a:r>
            <a:r>
              <a:rPr lang="en-US" dirty="0" smtClean="0"/>
              <a:t> Marshall</a:t>
            </a:r>
            <a:endParaRPr lang="en-US" dirty="0"/>
          </a:p>
        </c:rich>
      </c:tx>
      <c:layout/>
      <c:spPr>
        <a:noFill/>
        <a:ln>
          <a:noFill/>
        </a:ln>
        <a:effectLst/>
      </c:spPr>
    </c:title>
    <c:plotArea>
      <c:layout/>
      <c:barChart>
        <c:barDir val="col"/>
        <c:grouping val="clustered"/>
        <c:ser>
          <c:idx val="0"/>
          <c:order val="0"/>
          <c:tx>
            <c:v>Sabilité Marshall [kN]</c:v>
          </c:tx>
          <c:spPr>
            <a:pattFill prst="ltUpDiag">
              <a:fgClr>
                <a:schemeClr val="accent1"/>
              </a:fgClr>
              <a:bgClr>
                <a:schemeClr val="lt1"/>
              </a:bgClr>
            </a:pattFill>
            <a:ln>
              <a:noFill/>
            </a:ln>
            <a:effectLst/>
          </c:spPr>
          <c:dLbls>
            <c:spPr>
              <a:solidFill>
                <a:srgbClr val="4F81BD">
                  <a:alpha val="70000"/>
                </a:srgbClr>
              </a:solidFill>
              <a:ln>
                <a:noFill/>
              </a:ln>
              <a:effectLst/>
            </c:spPr>
            <c:txPr>
              <a:bodyPr rot="0" spcFirstLastPara="1" vertOverflow="ellipsis" vert="horz" wrap="square" anchor="ctr" anchorCtr="1"/>
              <a:lstStyle/>
              <a:p>
                <a:pPr>
                  <a:defRPr lang="en-US" sz="550" b="0" i="0" u="none" strike="noStrike" kern="1200" baseline="0">
                    <a:solidFill>
                      <a:schemeClr val="lt1"/>
                    </a:solidFill>
                    <a:latin typeface="Times New Roman" panose="02020603050405020304" pitchFamily="18" charset="0"/>
                    <a:ea typeface="+mn-ea"/>
                    <a:cs typeface="Times New Roman" panose="02020603050405020304" pitchFamily="18" charset="0"/>
                  </a:defRPr>
                </a:pPr>
                <a:endParaRPr lang="fr-FR"/>
              </a:p>
            </c:txPr>
            <c:showVal val="1"/>
            <c:extLst>
              <c:ext xmlns:c15="http://schemas.microsoft.com/office/drawing/2012/chart" uri="{CE6537A1-D6FC-4f65-9D91-7224C49458BB}">
                <c15:layout/>
                <c15:showLeaderLines val="1"/>
                <c15:leaderLines>
                  <c:spPr>
                    <a:ln w="9525">
                      <a:solidFill>
                        <a:schemeClr val="accent1">
                          <a:lumMod val="60000"/>
                          <a:lumOff val="40000"/>
                        </a:schemeClr>
                      </a:solidFill>
                    </a:ln>
                    <a:effectLst/>
                  </c:spPr>
                </c15:leaderLines>
              </c:ext>
            </c:extLst>
          </c:dLbls>
          <c:cat>
            <c:strRef>
              <c:f>Sheet1!$Q$3:$S$3</c:f>
              <c:strCache>
                <c:ptCount val="3"/>
                <c:pt idx="0">
                  <c:v>témoin</c:v>
                </c:pt>
                <c:pt idx="1">
                  <c:v>Fibre</c:v>
                </c:pt>
                <c:pt idx="2">
                  <c:v>grille</c:v>
                </c:pt>
              </c:strCache>
            </c:strRef>
          </c:cat>
          <c:val>
            <c:numRef>
              <c:f>Sheet1!$Q$4:$S$4</c:f>
              <c:numCache>
                <c:formatCode>General</c:formatCode>
                <c:ptCount val="3"/>
                <c:pt idx="0">
                  <c:v>11.69</c:v>
                </c:pt>
                <c:pt idx="1">
                  <c:v>12.832000000000004</c:v>
                </c:pt>
                <c:pt idx="2">
                  <c:v>12.514000000000001</c:v>
                </c:pt>
              </c:numCache>
            </c:numRef>
          </c:val>
        </c:ser>
        <c:dLbls>
          <c:showVal val="1"/>
        </c:dLbls>
        <c:overlap val="-25"/>
        <c:axId val="132733952"/>
        <c:axId val="132735744"/>
      </c:barChart>
      <c:catAx>
        <c:axId val="132733952"/>
        <c:scaling>
          <c:orientation val="minMax"/>
        </c:scaling>
        <c:axPos val="b"/>
        <c:numFmt formatCode="General" sourceLinked="1"/>
        <c:majorTickMark val="none"/>
        <c:tickLblPos val="nextTo"/>
        <c:spPr>
          <a:noFill/>
          <a:ln w="3175" cap="flat" cmpd="sng" algn="ctr">
            <a:solidFill>
              <a:schemeClr val="accent1">
                <a:lumMod val="60000"/>
                <a:lumOff val="40000"/>
              </a:schemeClr>
            </a:solidFill>
            <a:round/>
          </a:ln>
          <a:effectLst/>
        </c:spPr>
        <c:txPr>
          <a:bodyPr rot="-60000000" spcFirstLastPara="1" vertOverflow="ellipsis" vert="horz" wrap="square" anchor="ctr" anchorCtr="1"/>
          <a:lstStyle/>
          <a:p>
            <a:pPr>
              <a:defRPr lang="en-US" sz="500" b="0" i="0" u="none" strike="noStrike" kern="1200" cap="all" spc="150" normalizeH="0" baseline="0">
                <a:solidFill>
                  <a:schemeClr val="lt1"/>
                </a:solidFill>
                <a:latin typeface="Times New Roman" panose="02020603050405020304" pitchFamily="18" charset="0"/>
                <a:ea typeface="+mn-ea"/>
                <a:cs typeface="Times New Roman" panose="02020603050405020304" pitchFamily="18" charset="0"/>
              </a:defRPr>
            </a:pPr>
            <a:endParaRPr lang="fr-FR"/>
          </a:p>
        </c:txPr>
        <c:crossAx val="132735744"/>
        <c:crosses val="autoZero"/>
        <c:auto val="1"/>
        <c:lblAlgn val="ctr"/>
        <c:lblOffset val="100"/>
      </c:catAx>
      <c:valAx>
        <c:axId val="132735744"/>
        <c:scaling>
          <c:orientation val="minMax"/>
        </c:scaling>
        <c:delete val="1"/>
        <c:axPos val="l"/>
        <c:numFmt formatCode="General" sourceLinked="1"/>
        <c:majorTickMark val="none"/>
        <c:tickLblPos val="nextTo"/>
        <c:crossAx val="132733952"/>
        <c:crosses val="autoZero"/>
        <c:crossBetween val="between"/>
        <c:majorUnit val="0.5"/>
      </c:valAx>
      <c:spPr>
        <a:noFill/>
        <a:ln>
          <a:noFill/>
        </a:ln>
        <a:effectLst/>
      </c:spPr>
    </c:plotArea>
    <c:plotVisOnly val="1"/>
    <c:dispBlanksAs val="gap"/>
  </c:chart>
  <c:spPr>
    <a:solidFill>
      <a:schemeClr val="accent1"/>
    </a:solidFill>
    <a:ln w="19050" cap="flat" cmpd="sng" algn="ctr">
      <a:solidFill>
        <a:sysClr val="windowText" lastClr="000000"/>
      </a:solidFill>
      <a:round/>
    </a:ln>
    <a:effectLst>
      <a:outerShdw blurRad="50800" dist="38100" dir="5400000" algn="t" rotWithShape="0">
        <a:prstClr val="black">
          <a:alpha val="40000"/>
        </a:prstClr>
      </a:outerShdw>
    </a:effectLst>
  </c:spPr>
  <c:txPr>
    <a:bodyPr/>
    <a:lstStyle/>
    <a:p>
      <a:pPr>
        <a:defRPr sz="600">
          <a:latin typeface="Times New Roman" panose="02020603050405020304" pitchFamily="18" charset="0"/>
          <a:cs typeface="Times New Roman" panose="02020603050405020304" pitchFamily="18" charset="0"/>
        </a:defRPr>
      </a:pPr>
      <a:endParaRPr lang="fr-F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fr-FR"/>
  <c:chart>
    <c:title>
      <c:tx>
        <c:rich>
          <a:bodyPr rot="0" spcFirstLastPara="1" vertOverflow="ellipsis" vert="horz" wrap="square" anchor="ctr" anchorCtr="1"/>
          <a:lstStyle/>
          <a:p>
            <a:pPr>
              <a:defRPr lang="en-US" sz="720" b="1" i="0" u="none" strike="noStrike" kern="1200" cap="all" spc="100" normalizeH="0" baseline="0">
                <a:solidFill>
                  <a:schemeClr val="lt1"/>
                </a:solidFill>
                <a:latin typeface="Times New Roman" panose="02020603050405020304" pitchFamily="18" charset="0"/>
                <a:ea typeface="+mn-ea"/>
                <a:cs typeface="Times New Roman" panose="02020603050405020304" pitchFamily="18" charset="0"/>
              </a:defRPr>
            </a:pPr>
            <a:r>
              <a:rPr lang="en-US" dirty="0"/>
              <a:t>FLUAGE</a:t>
            </a:r>
          </a:p>
        </c:rich>
      </c:tx>
      <c:layout/>
      <c:spPr>
        <a:noFill/>
        <a:ln>
          <a:noFill/>
        </a:ln>
        <a:effectLst/>
      </c:spPr>
    </c:title>
    <c:plotArea>
      <c:layout/>
      <c:barChart>
        <c:barDir val="col"/>
        <c:grouping val="clustered"/>
        <c:ser>
          <c:idx val="0"/>
          <c:order val="0"/>
          <c:tx>
            <c:v>Fluage [mm]</c:v>
          </c:tx>
          <c:spPr>
            <a:pattFill prst="ltUpDiag">
              <a:fgClr>
                <a:schemeClr val="accent1"/>
              </a:fgClr>
              <a:bgClr>
                <a:schemeClr val="lt1"/>
              </a:bgClr>
            </a:pattFill>
            <a:ln>
              <a:noFill/>
            </a:ln>
            <a:effectLst/>
          </c:spPr>
          <c:dLbls>
            <c:spPr>
              <a:solidFill>
                <a:srgbClr val="4F81BD">
                  <a:alpha val="70000"/>
                </a:srgbClr>
              </a:solidFill>
              <a:ln>
                <a:noFill/>
              </a:ln>
              <a:effectLst/>
            </c:spPr>
            <c:txPr>
              <a:bodyPr rot="0" spcFirstLastPara="1" vertOverflow="ellipsis" vert="horz" wrap="square" anchor="ctr" anchorCtr="1"/>
              <a:lstStyle/>
              <a:p>
                <a:pPr>
                  <a:defRPr lang="en-US" sz="550" b="0" i="0" u="none" strike="noStrike" kern="1200" baseline="0">
                    <a:solidFill>
                      <a:schemeClr val="lt1"/>
                    </a:solidFill>
                    <a:latin typeface="Times New Roman" panose="02020603050405020304" pitchFamily="18" charset="0"/>
                    <a:ea typeface="+mn-ea"/>
                    <a:cs typeface="Times New Roman" panose="02020603050405020304" pitchFamily="18" charset="0"/>
                  </a:defRPr>
                </a:pPr>
                <a:endParaRPr lang="fr-FR"/>
              </a:p>
            </c:txPr>
            <c:dLblPos val="inEnd"/>
            <c:showVal val="1"/>
            <c:extLst>
              <c:ext xmlns:c15="http://schemas.microsoft.com/office/drawing/2012/chart" uri="{CE6537A1-D6FC-4f65-9D91-7224C49458BB}">
                <c15:layout/>
                <c15:showLeaderLines val="1"/>
                <c15:leaderLines>
                  <c:spPr>
                    <a:ln w="9525">
                      <a:solidFill>
                        <a:schemeClr val="accent1">
                          <a:lumMod val="60000"/>
                          <a:lumOff val="40000"/>
                        </a:schemeClr>
                      </a:solidFill>
                    </a:ln>
                    <a:effectLst/>
                  </c:spPr>
                </c15:leaderLines>
              </c:ext>
            </c:extLst>
          </c:dLbls>
          <c:cat>
            <c:strRef>
              <c:f>Sheet1!$Q$3:$S$3</c:f>
              <c:strCache>
                <c:ptCount val="3"/>
                <c:pt idx="0">
                  <c:v>témoin</c:v>
                </c:pt>
                <c:pt idx="1">
                  <c:v>Fibre</c:v>
                </c:pt>
                <c:pt idx="2">
                  <c:v>grille</c:v>
                </c:pt>
              </c:strCache>
            </c:strRef>
          </c:cat>
          <c:val>
            <c:numRef>
              <c:f>Sheet1!$Q$5:$S$5</c:f>
              <c:numCache>
                <c:formatCode>General</c:formatCode>
                <c:ptCount val="3"/>
                <c:pt idx="0">
                  <c:v>1.9560000000000004</c:v>
                </c:pt>
                <c:pt idx="1">
                  <c:v>0.8510000000000002</c:v>
                </c:pt>
                <c:pt idx="2">
                  <c:v>1.7389999999999997</c:v>
                </c:pt>
              </c:numCache>
            </c:numRef>
          </c:val>
        </c:ser>
        <c:dLbls>
          <c:showVal val="1"/>
        </c:dLbls>
        <c:gapWidth val="75"/>
        <c:overlap val="40"/>
        <c:axId val="132756608"/>
        <c:axId val="132758144"/>
      </c:barChart>
      <c:catAx>
        <c:axId val="132756608"/>
        <c:scaling>
          <c:orientation val="minMax"/>
        </c:scaling>
        <c:axPos val="b"/>
        <c:numFmt formatCode="General" sourceLinked="1"/>
        <c:majorTickMark val="none"/>
        <c:tickLblPos val="nextTo"/>
        <c:spPr>
          <a:noFill/>
          <a:ln w="3175" cap="flat" cmpd="sng" algn="ctr">
            <a:solidFill>
              <a:schemeClr val="accent1">
                <a:lumMod val="60000"/>
                <a:lumOff val="40000"/>
              </a:schemeClr>
            </a:solidFill>
            <a:round/>
          </a:ln>
          <a:effectLst/>
        </c:spPr>
        <c:txPr>
          <a:bodyPr rot="-60000000" spcFirstLastPara="1" vertOverflow="ellipsis" vert="horz" wrap="square" anchor="ctr" anchorCtr="1"/>
          <a:lstStyle/>
          <a:p>
            <a:pPr>
              <a:defRPr lang="en-US" sz="500" b="0" i="0" u="none" strike="noStrike" kern="1200" cap="all" spc="150" normalizeH="0" baseline="0">
                <a:solidFill>
                  <a:schemeClr val="lt1"/>
                </a:solidFill>
                <a:latin typeface="Times New Roman" panose="02020603050405020304" pitchFamily="18" charset="0"/>
                <a:ea typeface="+mn-ea"/>
                <a:cs typeface="Times New Roman" panose="02020603050405020304" pitchFamily="18" charset="0"/>
              </a:defRPr>
            </a:pPr>
            <a:endParaRPr lang="fr-FR"/>
          </a:p>
        </c:txPr>
        <c:crossAx val="132758144"/>
        <c:crosses val="autoZero"/>
        <c:auto val="1"/>
        <c:lblAlgn val="ctr"/>
        <c:lblOffset val="100"/>
      </c:catAx>
      <c:valAx>
        <c:axId val="132758144"/>
        <c:scaling>
          <c:orientation val="minMax"/>
        </c:scaling>
        <c:delete val="1"/>
        <c:axPos val="l"/>
        <c:majorGridlines>
          <c:spPr>
            <a:ln w="9525" cap="flat" cmpd="sng" algn="ctr">
              <a:solidFill>
                <a:schemeClr val="lt1">
                  <a:alpha val="25000"/>
                </a:schemeClr>
              </a:solidFill>
              <a:round/>
            </a:ln>
            <a:effectLst/>
          </c:spPr>
        </c:majorGridlines>
        <c:numFmt formatCode="General" sourceLinked="1"/>
        <c:majorTickMark val="none"/>
        <c:tickLblPos val="nextTo"/>
        <c:crossAx val="132756608"/>
        <c:crosses val="autoZero"/>
        <c:crossBetween val="between"/>
        <c:majorUnit val="0.5"/>
      </c:valAx>
      <c:spPr>
        <a:noFill/>
        <a:ln>
          <a:noFill/>
        </a:ln>
        <a:effectLst/>
      </c:spPr>
    </c:plotArea>
    <c:plotVisOnly val="1"/>
    <c:dispBlanksAs val="gap"/>
  </c:chart>
  <c:spPr>
    <a:solidFill>
      <a:schemeClr val="accent1"/>
    </a:solidFill>
    <a:ln w="19050" cap="flat" cmpd="sng" algn="ctr">
      <a:solidFill>
        <a:sysClr val="windowText" lastClr="000000"/>
      </a:solidFill>
      <a:round/>
    </a:ln>
    <a:effectLst>
      <a:outerShdw blurRad="50800" dist="38100" dir="5400000" algn="t" rotWithShape="0">
        <a:prstClr val="black">
          <a:alpha val="40000"/>
        </a:prstClr>
      </a:outerShdw>
    </a:effectLst>
  </c:spPr>
  <c:txPr>
    <a:bodyPr/>
    <a:lstStyle/>
    <a:p>
      <a:pPr>
        <a:defRPr sz="600">
          <a:latin typeface="Times New Roman" panose="02020603050405020304" pitchFamily="18" charset="0"/>
          <a:cs typeface="Times New Roman" panose="02020603050405020304" pitchFamily="18" charset="0"/>
        </a:defRPr>
      </a:pPr>
      <a:endParaRPr lang="fr-FR"/>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fr-FR"/>
  <c:chart>
    <c:title>
      <c:tx>
        <c:rich>
          <a:bodyPr rot="0" spcFirstLastPara="1" vertOverflow="ellipsis" vert="horz" wrap="square" anchor="ctr" anchorCtr="1"/>
          <a:lstStyle/>
          <a:p>
            <a:pPr>
              <a:defRPr lang="en-US" sz="720" b="1" i="0" u="none" strike="noStrike" kern="1200" cap="all" spc="100" normalizeH="0" baseline="0">
                <a:solidFill>
                  <a:schemeClr val="lt1"/>
                </a:solidFill>
                <a:latin typeface="Times New Roman" panose="02020603050405020304" pitchFamily="18" charset="0"/>
                <a:ea typeface="+mn-ea"/>
                <a:cs typeface="Times New Roman" panose="02020603050405020304" pitchFamily="18" charset="0"/>
              </a:defRPr>
            </a:pPr>
            <a:r>
              <a:rPr lang="fr-FR" sz="720" b="1" i="0" u="none" strike="noStrike" cap="all" normalizeH="0" baseline="0" dirty="0" smtClean="0">
                <a:effectLst/>
              </a:rPr>
              <a:t>compacité</a:t>
            </a:r>
            <a:endParaRPr lang="fr-FR" noProof="0" dirty="0"/>
          </a:p>
        </c:rich>
      </c:tx>
      <c:layout/>
      <c:spPr>
        <a:noFill/>
        <a:ln>
          <a:noFill/>
        </a:ln>
        <a:effectLst/>
      </c:spPr>
    </c:title>
    <c:plotArea>
      <c:layout/>
      <c:barChart>
        <c:barDir val="col"/>
        <c:grouping val="clustered"/>
        <c:ser>
          <c:idx val="0"/>
          <c:order val="0"/>
          <c:tx>
            <c:v>Compacité (%)</c:v>
          </c:tx>
          <c:spPr>
            <a:pattFill prst="ltUpDiag">
              <a:fgClr>
                <a:schemeClr val="accent1"/>
              </a:fgClr>
              <a:bgClr>
                <a:schemeClr val="lt1"/>
              </a:bgClr>
            </a:pattFill>
            <a:ln>
              <a:noFill/>
            </a:ln>
            <a:effectLst/>
          </c:spPr>
          <c:dLbls>
            <c:dLbl>
              <c:idx val="0"/>
              <c:layout/>
              <c:tx>
                <c:rich>
                  <a:bodyPr/>
                  <a:lstStyle/>
                  <a:p>
                    <a:r>
                      <a:rPr smtClean="0"/>
                      <a:t>99</a:t>
                    </a:r>
                    <a:endParaRPr/>
                  </a:p>
                </c:rich>
              </c:tx>
              <c:dLblPos val="inEnd"/>
              <c:showVal val="1"/>
            </c:dLbl>
            <c:dLbl>
              <c:idx val="1"/>
              <c:layout/>
              <c:tx>
                <c:rich>
                  <a:bodyPr/>
                  <a:lstStyle/>
                  <a:p>
                    <a:r>
                      <a:rPr smtClean="0"/>
                      <a:t>106</a:t>
                    </a:r>
                    <a:endParaRPr/>
                  </a:p>
                </c:rich>
              </c:tx>
              <c:dLblPos val="inEnd"/>
              <c:showVal val="1"/>
            </c:dLbl>
            <c:dLbl>
              <c:idx val="2"/>
              <c:layout/>
              <c:tx>
                <c:rich>
                  <a:bodyPr/>
                  <a:lstStyle/>
                  <a:p>
                    <a:r>
                      <a:rPr smtClean="0"/>
                      <a:t>100</a:t>
                    </a:r>
                    <a:endParaRPr/>
                  </a:p>
                </c:rich>
              </c:tx>
              <c:dLblPos val="inEnd"/>
              <c:showVal val="1"/>
            </c:dLbl>
            <c:spPr>
              <a:solidFill>
                <a:srgbClr val="4F81BD">
                  <a:alpha val="70000"/>
                </a:srgbClr>
              </a:solidFill>
              <a:ln>
                <a:noFill/>
              </a:ln>
              <a:effectLst/>
            </c:spPr>
            <c:txPr>
              <a:bodyPr rot="0" spcFirstLastPara="1" vertOverflow="ellipsis" vert="horz" wrap="square" anchor="ctr" anchorCtr="1"/>
              <a:lstStyle/>
              <a:p>
                <a:pPr>
                  <a:defRPr lang="en-US" sz="600" b="0" i="0" u="none" strike="noStrike" kern="1200" baseline="0">
                    <a:solidFill>
                      <a:schemeClr val="lt1"/>
                    </a:solidFill>
                    <a:latin typeface="Times New Roman" panose="02020603050405020304" pitchFamily="18" charset="0"/>
                    <a:ea typeface="+mn-ea"/>
                    <a:cs typeface="Times New Roman" panose="02020603050405020304" pitchFamily="18" charset="0"/>
                  </a:defRPr>
                </a:pPr>
                <a:endParaRPr lang="fr-FR"/>
              </a:p>
            </c:txPr>
            <c:dLblPos val="inEnd"/>
            <c:showVal val="1"/>
            <c:extLst>
              <c:ext xmlns:c15="http://schemas.microsoft.com/office/drawing/2012/chart" uri="{CE6537A1-D6FC-4f65-9D91-7224C49458BB}">
                <c15:layout/>
                <c15:showLeaderLines val="1"/>
                <c15:leaderLines>
                  <c:spPr>
                    <a:ln w="9525">
                      <a:solidFill>
                        <a:schemeClr val="accent1">
                          <a:lumMod val="60000"/>
                          <a:lumOff val="40000"/>
                        </a:schemeClr>
                      </a:solidFill>
                    </a:ln>
                    <a:effectLst/>
                  </c:spPr>
                </c15:leaderLines>
              </c:ext>
            </c:extLst>
          </c:dLbls>
          <c:cat>
            <c:strRef>
              <c:f>Sheet1!$Q$3:$S$3</c:f>
              <c:strCache>
                <c:ptCount val="3"/>
                <c:pt idx="0">
                  <c:v>témoin</c:v>
                </c:pt>
                <c:pt idx="1">
                  <c:v>Fibre</c:v>
                </c:pt>
                <c:pt idx="2">
                  <c:v>grille</c:v>
                </c:pt>
              </c:strCache>
            </c:strRef>
          </c:cat>
          <c:val>
            <c:numRef>
              <c:f>Sheet1!$Q$6:$S$6</c:f>
              <c:numCache>
                <c:formatCode>General</c:formatCode>
                <c:ptCount val="3"/>
                <c:pt idx="0">
                  <c:v>97</c:v>
                </c:pt>
                <c:pt idx="1">
                  <c:v>100</c:v>
                </c:pt>
                <c:pt idx="2">
                  <c:v>99</c:v>
                </c:pt>
              </c:numCache>
            </c:numRef>
          </c:val>
        </c:ser>
        <c:dLbls>
          <c:showVal val="1"/>
        </c:dLbls>
        <c:gapWidth val="75"/>
        <c:overlap val="40"/>
        <c:axId val="132770816"/>
        <c:axId val="133894912"/>
      </c:barChart>
      <c:catAx>
        <c:axId val="132770816"/>
        <c:scaling>
          <c:orientation val="minMax"/>
        </c:scaling>
        <c:axPos val="b"/>
        <c:numFmt formatCode="General" sourceLinked="1"/>
        <c:majorTickMark val="none"/>
        <c:tickLblPos val="nextTo"/>
        <c:spPr>
          <a:noFill/>
          <a:ln w="3175" cap="flat" cmpd="sng" algn="ctr">
            <a:solidFill>
              <a:schemeClr val="accent1">
                <a:lumMod val="60000"/>
                <a:lumOff val="40000"/>
              </a:schemeClr>
            </a:solidFill>
            <a:round/>
          </a:ln>
          <a:effectLst/>
        </c:spPr>
        <c:txPr>
          <a:bodyPr rot="-60000000" spcFirstLastPara="1" vertOverflow="ellipsis" vert="horz" wrap="square" anchor="ctr" anchorCtr="1"/>
          <a:lstStyle/>
          <a:p>
            <a:pPr>
              <a:defRPr lang="en-US" sz="500" b="0" i="0" u="none" strike="noStrike" kern="1200" cap="all" spc="150" normalizeH="0" baseline="0">
                <a:solidFill>
                  <a:schemeClr val="lt1"/>
                </a:solidFill>
                <a:latin typeface="Times New Roman" panose="02020603050405020304" pitchFamily="18" charset="0"/>
                <a:ea typeface="+mn-ea"/>
                <a:cs typeface="Times New Roman" panose="02020603050405020304" pitchFamily="18" charset="0"/>
              </a:defRPr>
            </a:pPr>
            <a:endParaRPr lang="fr-FR"/>
          </a:p>
        </c:txPr>
        <c:crossAx val="133894912"/>
        <c:crosses val="autoZero"/>
        <c:auto val="1"/>
        <c:lblAlgn val="ctr"/>
        <c:lblOffset val="100"/>
      </c:catAx>
      <c:valAx>
        <c:axId val="133894912"/>
        <c:scaling>
          <c:orientation val="minMax"/>
        </c:scaling>
        <c:delete val="1"/>
        <c:axPos val="l"/>
        <c:majorGridlines>
          <c:spPr>
            <a:ln w="9525" cap="flat" cmpd="sng" algn="ctr">
              <a:solidFill>
                <a:schemeClr val="lt1">
                  <a:alpha val="25000"/>
                </a:schemeClr>
              </a:solidFill>
              <a:round/>
            </a:ln>
            <a:effectLst/>
          </c:spPr>
        </c:majorGridlines>
        <c:numFmt formatCode="General" sourceLinked="1"/>
        <c:majorTickMark val="none"/>
        <c:tickLblPos val="nextTo"/>
        <c:crossAx val="132770816"/>
        <c:crosses val="autoZero"/>
        <c:crossBetween val="between"/>
        <c:majorUnit val="0.5"/>
      </c:valAx>
      <c:spPr>
        <a:noFill/>
        <a:ln>
          <a:noFill/>
        </a:ln>
        <a:effectLst/>
      </c:spPr>
    </c:plotArea>
    <c:plotVisOnly val="1"/>
    <c:dispBlanksAs val="gap"/>
  </c:chart>
  <c:spPr>
    <a:solidFill>
      <a:schemeClr val="accent1"/>
    </a:solidFill>
    <a:ln w="19050" cap="flat" cmpd="sng" algn="ctr">
      <a:solidFill>
        <a:sysClr val="windowText" lastClr="000000"/>
      </a:solidFill>
      <a:round/>
    </a:ln>
    <a:effectLst>
      <a:outerShdw blurRad="50800" dist="38100" dir="5400000" algn="t" rotWithShape="0">
        <a:prstClr val="black">
          <a:alpha val="40000"/>
        </a:prstClr>
      </a:outerShdw>
    </a:effectLst>
  </c:spPr>
  <c:txPr>
    <a:bodyPr/>
    <a:lstStyle/>
    <a:p>
      <a:pPr>
        <a:defRPr sz="600">
          <a:latin typeface="Times New Roman" panose="02020603050405020304" pitchFamily="18" charset="0"/>
          <a:cs typeface="Times New Roman" panose="02020603050405020304" pitchFamily="18" charset="0"/>
        </a:defRPr>
      </a:pPr>
      <a:endParaRPr lang="fr-FR"/>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4">
  <cs:axisTitle>
    <cs:lnRef idx="0"/>
    <cs:fillRef idx="0"/>
    <cs:effectRef idx="0"/>
    <cs:fontRef idx="minor">
      <a:schemeClr val="lt1"/>
    </cs:fontRef>
    <cs:defRPr sz="900" b="1" kern="1200"/>
  </cs:axisTitle>
  <cs:categoryAxis>
    <cs:lnRef idx="0">
      <cs:styleClr val="0"/>
    </cs:lnRef>
    <cs:fillRef idx="0"/>
    <cs:effectRef idx="0"/>
    <cs:fontRef idx="minor">
      <a:schemeClr val="lt1"/>
    </cs:fontRef>
    <cs:spPr>
      <a:ln w="3175" cap="flat" cmpd="sng" algn="ctr">
        <a:solidFill>
          <a:schemeClr val="phClr">
            <a:lumMod val="60000"/>
            <a:lumOff val="40000"/>
          </a:schemeClr>
        </a:solidFill>
        <a:round/>
      </a:ln>
    </cs:spPr>
    <cs:defRPr sz="800" kern="1200" cap="all" spc="150" normalizeH="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000" kern="1200"/>
  </cs:chartArea>
  <cs:dataLabel>
    <cs:lnRef idx="0"/>
    <cs:fillRef idx="0">
      <cs:styleClr val="auto"/>
    </cs:fillRef>
    <cs:effectRef idx="0"/>
    <cs:fontRef idx="minor">
      <a:schemeClr val="lt1"/>
    </cs:fontRef>
    <cs:spPr>
      <a:solidFill>
        <a:schemeClr val="phClr">
          <a:alpha val="70000"/>
        </a:schemeClr>
      </a:solidFill>
    </cs:spPr>
    <cs:defRPr sz="900" kern="1200"/>
  </cs:dataLabel>
  <cs:dataLabelCallout>
    <cs:lnRef idx="0">
      <cs:styleClr val="auto"/>
    </cs:lnRef>
    <cs:fillRef idx="0"/>
    <cs:effectRef idx="0"/>
    <cs:fontRef idx="minor">
      <cs:styleClr val="auto"/>
    </cs:fontRef>
    <cs:spPr>
      <a:solidFill>
        <a:schemeClr val="lt1"/>
      </a:solidFill>
      <a:ln>
        <a:solidFill>
          <a:schemeClr val="ph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pattFill prst="ltUpDiag">
        <a:fgClr>
          <a:schemeClr val="phClr"/>
        </a:fgClr>
        <a:bgClr>
          <a:schemeClr val="lt1"/>
        </a:bgClr>
      </a:pattFill>
    </cs:spPr>
  </cs:dataPoint>
  <cs:dataPoint3D>
    <cs:lnRef idx="0"/>
    <cs:fillRef idx="0">
      <cs:styleClr val="auto"/>
    </cs:fillRef>
    <cs:effectRef idx="0"/>
    <cs:fontRef idx="minor">
      <a:schemeClr val="dk1"/>
    </cs:fontRef>
    <cs:spPr>
      <a:pattFill prst="ltUpDiag">
        <a:fgClr>
          <a:schemeClr val="phClr"/>
        </a:fgClr>
        <a:bgClr>
          <a:schemeClr val="lt1"/>
        </a:bgClr>
      </a:patt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900"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styleClr val="0"/>
    </cs:lnRef>
    <cs:fillRef idx="0"/>
    <cs:effectRef idx="0"/>
    <cs:fontRef idx="minor">
      <a:schemeClr val="dk1"/>
    </cs:fontRef>
    <cs:spPr>
      <a:ln w="9525">
        <a:solidFill>
          <a:schemeClr val="phClr">
            <a:lumMod val="60000"/>
            <a:lumOff val="40000"/>
          </a:schemeClr>
        </a:solidFill>
        <a:prstDash val="dash"/>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900"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500"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900"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14">
  <cs:axisTitle>
    <cs:lnRef idx="0"/>
    <cs:fillRef idx="0"/>
    <cs:effectRef idx="0"/>
    <cs:fontRef idx="minor">
      <a:schemeClr val="lt1"/>
    </cs:fontRef>
    <cs:defRPr sz="900" b="1" kern="1200"/>
  </cs:axisTitle>
  <cs:categoryAxis>
    <cs:lnRef idx="0">
      <cs:styleClr val="0"/>
    </cs:lnRef>
    <cs:fillRef idx="0"/>
    <cs:effectRef idx="0"/>
    <cs:fontRef idx="minor">
      <a:schemeClr val="lt1"/>
    </cs:fontRef>
    <cs:spPr>
      <a:ln w="3175" cap="flat" cmpd="sng" algn="ctr">
        <a:solidFill>
          <a:schemeClr val="phClr">
            <a:lumMod val="60000"/>
            <a:lumOff val="40000"/>
          </a:schemeClr>
        </a:solidFill>
        <a:round/>
      </a:ln>
    </cs:spPr>
    <cs:defRPr sz="800" kern="1200" cap="all" spc="150" normalizeH="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000" kern="1200"/>
  </cs:chartArea>
  <cs:dataLabel>
    <cs:lnRef idx="0"/>
    <cs:fillRef idx="0">
      <cs:styleClr val="auto"/>
    </cs:fillRef>
    <cs:effectRef idx="0"/>
    <cs:fontRef idx="minor">
      <a:schemeClr val="lt1"/>
    </cs:fontRef>
    <cs:spPr>
      <a:solidFill>
        <a:schemeClr val="phClr">
          <a:alpha val="70000"/>
        </a:schemeClr>
      </a:solidFill>
    </cs:spPr>
    <cs:defRPr sz="900" kern="1200"/>
  </cs:dataLabel>
  <cs:dataLabelCallout>
    <cs:lnRef idx="0">
      <cs:styleClr val="auto"/>
    </cs:lnRef>
    <cs:fillRef idx="0"/>
    <cs:effectRef idx="0"/>
    <cs:fontRef idx="minor">
      <cs:styleClr val="auto"/>
    </cs:fontRef>
    <cs:spPr>
      <a:solidFill>
        <a:schemeClr val="lt1"/>
      </a:solidFill>
      <a:ln>
        <a:solidFill>
          <a:schemeClr val="ph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pattFill prst="ltUpDiag">
        <a:fgClr>
          <a:schemeClr val="phClr"/>
        </a:fgClr>
        <a:bgClr>
          <a:schemeClr val="lt1"/>
        </a:bgClr>
      </a:pattFill>
    </cs:spPr>
  </cs:dataPoint>
  <cs:dataPoint3D>
    <cs:lnRef idx="0"/>
    <cs:fillRef idx="0">
      <cs:styleClr val="auto"/>
    </cs:fillRef>
    <cs:effectRef idx="0"/>
    <cs:fontRef idx="minor">
      <a:schemeClr val="dk1"/>
    </cs:fontRef>
    <cs:spPr>
      <a:pattFill prst="ltUpDiag">
        <a:fgClr>
          <a:schemeClr val="phClr"/>
        </a:fgClr>
        <a:bgClr>
          <a:schemeClr val="lt1"/>
        </a:bgClr>
      </a:patt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900"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styleClr val="0"/>
    </cs:lnRef>
    <cs:fillRef idx="0"/>
    <cs:effectRef idx="0"/>
    <cs:fontRef idx="minor">
      <a:schemeClr val="dk1"/>
    </cs:fontRef>
    <cs:spPr>
      <a:ln w="9525">
        <a:solidFill>
          <a:schemeClr val="phClr">
            <a:lumMod val="60000"/>
            <a:lumOff val="40000"/>
          </a:schemeClr>
        </a:solidFill>
        <a:prstDash val="dash"/>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900"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500"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900"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4">
  <cs:axisTitle>
    <cs:lnRef idx="0"/>
    <cs:fillRef idx="0"/>
    <cs:effectRef idx="0"/>
    <cs:fontRef idx="minor">
      <a:schemeClr val="lt1"/>
    </cs:fontRef>
    <cs:defRPr sz="900" b="1" kern="1200"/>
  </cs:axisTitle>
  <cs:categoryAxis>
    <cs:lnRef idx="0">
      <cs:styleClr val="0"/>
    </cs:lnRef>
    <cs:fillRef idx="0"/>
    <cs:effectRef idx="0"/>
    <cs:fontRef idx="minor">
      <a:schemeClr val="lt1"/>
    </cs:fontRef>
    <cs:spPr>
      <a:ln w="3175" cap="flat" cmpd="sng" algn="ctr">
        <a:solidFill>
          <a:schemeClr val="phClr">
            <a:lumMod val="60000"/>
            <a:lumOff val="40000"/>
          </a:schemeClr>
        </a:solidFill>
        <a:round/>
      </a:ln>
    </cs:spPr>
    <cs:defRPr sz="800" kern="1200" cap="all" spc="150" normalizeH="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000" kern="1200"/>
  </cs:chartArea>
  <cs:dataLabel>
    <cs:lnRef idx="0"/>
    <cs:fillRef idx="0">
      <cs:styleClr val="auto"/>
    </cs:fillRef>
    <cs:effectRef idx="0"/>
    <cs:fontRef idx="minor">
      <a:schemeClr val="lt1"/>
    </cs:fontRef>
    <cs:spPr>
      <a:solidFill>
        <a:schemeClr val="phClr">
          <a:alpha val="70000"/>
        </a:schemeClr>
      </a:solidFill>
    </cs:spPr>
    <cs:defRPr sz="900" kern="1200"/>
  </cs:dataLabel>
  <cs:dataLabelCallout>
    <cs:lnRef idx="0">
      <cs:styleClr val="auto"/>
    </cs:lnRef>
    <cs:fillRef idx="0"/>
    <cs:effectRef idx="0"/>
    <cs:fontRef idx="minor">
      <cs:styleClr val="auto"/>
    </cs:fontRef>
    <cs:spPr>
      <a:solidFill>
        <a:schemeClr val="lt1"/>
      </a:solidFill>
      <a:ln>
        <a:solidFill>
          <a:schemeClr val="ph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pattFill prst="ltUpDiag">
        <a:fgClr>
          <a:schemeClr val="phClr"/>
        </a:fgClr>
        <a:bgClr>
          <a:schemeClr val="lt1"/>
        </a:bgClr>
      </a:pattFill>
    </cs:spPr>
  </cs:dataPoint>
  <cs:dataPoint3D>
    <cs:lnRef idx="0"/>
    <cs:fillRef idx="0">
      <cs:styleClr val="auto"/>
    </cs:fillRef>
    <cs:effectRef idx="0"/>
    <cs:fontRef idx="minor">
      <a:schemeClr val="dk1"/>
    </cs:fontRef>
    <cs:spPr>
      <a:pattFill prst="ltUpDiag">
        <a:fgClr>
          <a:schemeClr val="phClr"/>
        </a:fgClr>
        <a:bgClr>
          <a:schemeClr val="lt1"/>
        </a:bgClr>
      </a:patt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900"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styleClr val="0"/>
    </cs:lnRef>
    <cs:fillRef idx="0"/>
    <cs:effectRef idx="0"/>
    <cs:fontRef idx="minor">
      <a:schemeClr val="dk1"/>
    </cs:fontRef>
    <cs:spPr>
      <a:ln w="9525">
        <a:solidFill>
          <a:schemeClr val="phClr">
            <a:lumMod val="60000"/>
            <a:lumOff val="40000"/>
          </a:schemeClr>
        </a:solidFill>
        <a:prstDash val="dash"/>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900"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500"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900"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74DD9F-F564-404B-9EC7-43E1F0C3A1D9}" type="datetimeFigureOut">
              <a:rPr lang="fr-FR" smtClean="0"/>
              <a:pPr/>
              <a:t>26/02/2015</a:t>
            </a:fld>
            <a:endParaRPr lang="fr-FR" dirty="0"/>
          </a:p>
        </p:txBody>
      </p:sp>
      <p:sp>
        <p:nvSpPr>
          <p:cNvPr id="4" name="Espace réservé de l'image des diapositives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A728BE5-3BB1-48D1-B3DB-5BD4A46DB547}" type="slidenum">
              <a:rPr lang="fr-FR" smtClean="0"/>
              <a:pPr/>
              <a:t>‹N°›</a:t>
            </a:fld>
            <a:endParaRPr lang="fr-FR" dirty="0"/>
          </a:p>
        </p:txBody>
      </p:sp>
    </p:spTree>
    <p:extLst>
      <p:ext uri="{BB962C8B-B14F-4D97-AF65-F5344CB8AC3E}">
        <p14:creationId xmlns="" xmlns:p14="http://schemas.microsoft.com/office/powerpoint/2010/main" val="15668977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514350" y="2840569"/>
            <a:ext cx="5829300" cy="1960033"/>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BEA8CA9C-9491-4FB1-8770-99A2FCC845D2}" type="datetimeFigureOut">
              <a:rPr lang="fr-FR" smtClean="0"/>
              <a:pPr/>
              <a:t>26/02/2015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16886BF2-C2A3-45C6-854F-5C90EC4BABC0}" type="slidenum">
              <a:rPr lang="fr-FR" smtClean="0"/>
              <a:pPr/>
              <a:t>‹N°›</a:t>
            </a:fld>
            <a:endParaRPr lang="fr-F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BEA8CA9C-9491-4FB1-8770-99A2FCC845D2}" type="datetimeFigureOut">
              <a:rPr lang="fr-FR" smtClean="0"/>
              <a:pPr/>
              <a:t>26/02/2015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16886BF2-C2A3-45C6-854F-5C90EC4BABC0}" type="slidenum">
              <a:rPr lang="fr-FR" smtClean="0"/>
              <a:pPr/>
              <a:t>‹N°›</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4972050" y="366186"/>
            <a:ext cx="1543050" cy="7802033"/>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342900" y="366186"/>
            <a:ext cx="4514850" cy="7802033"/>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BEA8CA9C-9491-4FB1-8770-99A2FCC845D2}" type="datetimeFigureOut">
              <a:rPr lang="fr-FR" smtClean="0"/>
              <a:pPr/>
              <a:t>26/02/2015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16886BF2-C2A3-45C6-854F-5C90EC4BABC0}" type="slidenum">
              <a:rPr lang="fr-FR" smtClean="0"/>
              <a:pPr/>
              <a:t>‹N°›</a:t>
            </a:fld>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BEA8CA9C-9491-4FB1-8770-99A2FCC845D2}" type="datetimeFigureOut">
              <a:rPr lang="fr-FR" smtClean="0"/>
              <a:pPr/>
              <a:t>26/02/2015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16886BF2-C2A3-45C6-854F-5C90EC4BABC0}" type="slidenum">
              <a:rPr lang="fr-FR" smtClean="0"/>
              <a:pPr/>
              <a:t>‹N°›</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541735" y="5875867"/>
            <a:ext cx="5829300" cy="1816100"/>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541735" y="3875620"/>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BEA8CA9C-9491-4FB1-8770-99A2FCC845D2}" type="datetimeFigureOut">
              <a:rPr lang="fr-FR" smtClean="0"/>
              <a:pPr/>
              <a:t>26/02/2015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16886BF2-C2A3-45C6-854F-5C90EC4BABC0}" type="slidenum">
              <a:rPr lang="fr-FR" smtClean="0"/>
              <a:pPr/>
              <a:t>‹N°›</a:t>
            </a:fld>
            <a:endParaRPr lang="fr-F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342900" y="2133602"/>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3486150" y="2133602"/>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BEA8CA9C-9491-4FB1-8770-99A2FCC845D2}" type="datetimeFigureOut">
              <a:rPr lang="fr-FR" smtClean="0"/>
              <a:pPr/>
              <a:t>26/02/2015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16886BF2-C2A3-45C6-854F-5C90EC4BABC0}" type="slidenum">
              <a:rPr lang="fr-FR" smtClean="0"/>
              <a:pPr/>
              <a:t>‹N°›</a:t>
            </a:fld>
            <a:endParaRPr lang="fr-F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342901"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342901"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3483770"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3483770"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BEA8CA9C-9491-4FB1-8770-99A2FCC845D2}" type="datetimeFigureOut">
              <a:rPr lang="fr-FR" smtClean="0"/>
              <a:pPr/>
              <a:t>26/02/2015</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16886BF2-C2A3-45C6-854F-5C90EC4BABC0}" type="slidenum">
              <a:rPr lang="fr-FR" smtClean="0"/>
              <a:pPr/>
              <a:t>‹N°›</a:t>
            </a:fld>
            <a:endParaRPr lang="fr-F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BEA8CA9C-9491-4FB1-8770-99A2FCC845D2}" type="datetimeFigureOut">
              <a:rPr lang="fr-FR" smtClean="0"/>
              <a:pPr/>
              <a:t>26/02/2015</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16886BF2-C2A3-45C6-854F-5C90EC4BABC0}" type="slidenum">
              <a:rPr lang="fr-FR" smtClean="0"/>
              <a:pPr/>
              <a:t>‹N°›</a:t>
            </a:fld>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BEA8CA9C-9491-4FB1-8770-99A2FCC845D2}" type="datetimeFigureOut">
              <a:rPr lang="fr-FR" smtClean="0"/>
              <a:pPr/>
              <a:t>26/02/2015</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16886BF2-C2A3-45C6-854F-5C90EC4BABC0}" type="slidenum">
              <a:rPr lang="fr-FR" smtClean="0"/>
              <a:pPr/>
              <a:t>‹N°›</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342901" y="364067"/>
            <a:ext cx="2256235" cy="154940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2681288" y="364069"/>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342901" y="1913468"/>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BEA8CA9C-9491-4FB1-8770-99A2FCC845D2}" type="datetimeFigureOut">
              <a:rPr lang="fr-FR" smtClean="0"/>
              <a:pPr/>
              <a:t>26/02/2015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16886BF2-C2A3-45C6-854F-5C90EC4BABC0}" type="slidenum">
              <a:rPr lang="fr-FR" smtClean="0"/>
              <a:pPr/>
              <a:t>‹N°›</a:t>
            </a:fld>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344216" y="6400801"/>
            <a:ext cx="4114800" cy="755651"/>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p:cNvSpPr>
            <a:spLocks noGrp="1"/>
          </p:cNvSpPr>
          <p:nvPr>
            <p:ph type="body" sz="half" idx="2"/>
          </p:nvPr>
        </p:nvSpPr>
        <p:spPr>
          <a:xfrm>
            <a:off x="1344216" y="7156452"/>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BEA8CA9C-9491-4FB1-8770-99A2FCC845D2}" type="datetimeFigureOut">
              <a:rPr lang="fr-FR" smtClean="0"/>
              <a:pPr/>
              <a:t>26/02/2015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16886BF2-C2A3-45C6-854F-5C90EC4BABC0}" type="slidenum">
              <a:rPr lang="fr-FR" smtClean="0"/>
              <a:pPr/>
              <a:t>‹N°›</a:t>
            </a:fld>
            <a:endParaRPr lang="fr-F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342900" y="2133602"/>
            <a:ext cx="6172200" cy="6034617"/>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342900" y="8475136"/>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BEA8CA9C-9491-4FB1-8770-99A2FCC845D2}" type="datetimeFigureOut">
              <a:rPr lang="fr-FR" smtClean="0"/>
              <a:pPr/>
              <a:t>26/02/2015</a:t>
            </a:fld>
            <a:endParaRPr lang="fr-FR" dirty="0"/>
          </a:p>
        </p:txBody>
      </p:sp>
      <p:sp>
        <p:nvSpPr>
          <p:cNvPr id="5" name="Espace réservé du pied de page 4"/>
          <p:cNvSpPr>
            <a:spLocks noGrp="1"/>
          </p:cNvSpPr>
          <p:nvPr>
            <p:ph type="ftr" sz="quarter" idx="3"/>
          </p:nvPr>
        </p:nvSpPr>
        <p:spPr>
          <a:xfrm>
            <a:off x="2343150" y="8475136"/>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Espace réservé du numéro de diapositive 5"/>
          <p:cNvSpPr>
            <a:spLocks noGrp="1"/>
          </p:cNvSpPr>
          <p:nvPr>
            <p:ph type="sldNum" sz="quarter" idx="4"/>
          </p:nvPr>
        </p:nvSpPr>
        <p:spPr>
          <a:xfrm>
            <a:off x="4914900" y="8475136"/>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16886BF2-C2A3-45C6-854F-5C90EC4BABC0}" type="slidenum">
              <a:rPr lang="fr-FR" smtClean="0"/>
              <a:pPr/>
              <a:t>‹N°›</a:t>
            </a:fld>
            <a:endParaRPr lang="fr-F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rganigramme : Carte perforée 35"/>
          <p:cNvSpPr/>
          <p:nvPr/>
        </p:nvSpPr>
        <p:spPr>
          <a:xfrm flipV="1">
            <a:off x="0" y="0"/>
            <a:ext cx="6858000" cy="1571604"/>
          </a:xfrm>
          <a:prstGeom prst="flowChartPunchedCard">
            <a:avLst/>
          </a:prstGeom>
          <a:ln>
            <a:noFill/>
          </a:ln>
          <a:effectLst>
            <a:glow rad="101600">
              <a:schemeClr val="accent4">
                <a:satMod val="175000"/>
                <a:alpha val="40000"/>
              </a:schemeClr>
            </a:glow>
            <a:outerShdw blurRad="44450" dist="27940" dir="5400000" algn="ctr">
              <a:srgbClr val="000000">
                <a:alpha val="32000"/>
              </a:srgbClr>
            </a:outerShdw>
            <a:softEdge rad="12700"/>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1" anchor="ctr"/>
          <a:lstStyle/>
          <a:p>
            <a:pPr algn="ctr"/>
            <a:endParaRPr lang="ar-DZ" dirty="0"/>
          </a:p>
        </p:txBody>
      </p:sp>
      <p:sp>
        <p:nvSpPr>
          <p:cNvPr id="66" name="Trapèze 65"/>
          <p:cNvSpPr/>
          <p:nvPr/>
        </p:nvSpPr>
        <p:spPr>
          <a:xfrm flipV="1">
            <a:off x="500042" y="6286512"/>
            <a:ext cx="1357322" cy="214315"/>
          </a:xfrm>
          <a:prstGeom prst="trapezoid">
            <a:avLst>
              <a:gd name="adj" fmla="val 100000"/>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dirty="0"/>
          </a:p>
        </p:txBody>
      </p:sp>
      <p:sp>
        <p:nvSpPr>
          <p:cNvPr id="65" name="Rectangle à coins arrondis 64"/>
          <p:cNvSpPr/>
          <p:nvPr/>
        </p:nvSpPr>
        <p:spPr>
          <a:xfrm>
            <a:off x="71414" y="6012160"/>
            <a:ext cx="2000264" cy="245139"/>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endParaRPr lang="ar-DZ" dirty="0"/>
          </a:p>
        </p:txBody>
      </p:sp>
      <p:sp>
        <p:nvSpPr>
          <p:cNvPr id="12" name="Rectangle à coins arrondis 11"/>
          <p:cNvSpPr/>
          <p:nvPr/>
        </p:nvSpPr>
        <p:spPr>
          <a:xfrm>
            <a:off x="71414" y="3209915"/>
            <a:ext cx="2000264" cy="2773032"/>
          </a:xfrm>
          <a:prstGeom prst="roundRect">
            <a:avLst>
              <a:gd name="adj" fmla="val 6759"/>
            </a:avLst>
          </a:prstGeom>
        </p:spPr>
        <p:style>
          <a:lnRef idx="1">
            <a:schemeClr val="accent4"/>
          </a:lnRef>
          <a:fillRef idx="2">
            <a:schemeClr val="accent4"/>
          </a:fillRef>
          <a:effectRef idx="1">
            <a:schemeClr val="accent4"/>
          </a:effectRef>
          <a:fontRef idx="minor">
            <a:schemeClr val="dk1"/>
          </a:fontRef>
        </p:style>
        <p:txBody>
          <a:bodyPr rtlCol="0" anchor="ctr"/>
          <a:lstStyle/>
          <a:p>
            <a:pPr algn="just"/>
            <a:endParaRPr lang="fr-FR" sz="520" dirty="0" smtClean="0">
              <a:latin typeface="Times New Roman" panose="02020603050405020304" pitchFamily="18" charset="0"/>
              <a:cs typeface="Times New Roman" panose="02020603050405020304" pitchFamily="18" charset="0"/>
            </a:endParaRPr>
          </a:p>
          <a:p>
            <a:pPr algn="just"/>
            <a:endParaRPr lang="fr-FR" sz="520" dirty="0">
              <a:latin typeface="Times New Roman" panose="02020603050405020304" pitchFamily="18" charset="0"/>
              <a:cs typeface="Times New Roman" panose="02020603050405020304" pitchFamily="18" charset="0"/>
            </a:endParaRPr>
          </a:p>
          <a:p>
            <a:pPr algn="just"/>
            <a:r>
              <a:rPr lang="fr-FR" sz="520" dirty="0" smtClean="0">
                <a:latin typeface="Times New Roman" panose="02020603050405020304" pitchFamily="18" charset="0"/>
                <a:cs typeface="Times New Roman" panose="02020603050405020304" pitchFamily="18" charset="0"/>
              </a:rPr>
              <a:t>Depuis d’aube de civilisation, l’humain départ de découvre les différents matériaux existant sur la plante et utiliser pour valoriser sa vie elle-même, tels que l’argile, et la roche au début qui utiliser pour construire </a:t>
            </a:r>
            <a:r>
              <a:rPr lang="fr-FR" sz="520" dirty="0">
                <a:latin typeface="Times New Roman" panose="02020603050405020304" pitchFamily="18" charset="0"/>
                <a:cs typeface="Times New Roman" panose="02020603050405020304" pitchFamily="18" charset="0"/>
              </a:rPr>
              <a:t>d</a:t>
            </a:r>
            <a:r>
              <a:rPr lang="fr-FR" sz="520" dirty="0" smtClean="0">
                <a:latin typeface="Times New Roman" panose="02020603050405020304" pitchFamily="18" charset="0"/>
                <a:cs typeface="Times New Roman" panose="02020603050405020304" pitchFamily="18" charset="0"/>
              </a:rPr>
              <a:t>es maisons, des palais, même des grandes villes.</a:t>
            </a:r>
          </a:p>
          <a:p>
            <a:pPr algn="just"/>
            <a:r>
              <a:rPr lang="fr-FR" sz="520" dirty="0" smtClean="0">
                <a:latin typeface="Times New Roman" panose="02020603050405020304" pitchFamily="18" charset="0"/>
                <a:cs typeface="Times New Roman" panose="02020603050405020304" pitchFamily="18" charset="0"/>
              </a:rPr>
              <a:t>Avec le temps, il détermine les matériaux d’adhérence tels que la chaux, ciment, asphaltes, il utilise cette propriété pour valoriser des nouveaux matériaux tels que, le béton hydraulique « ciment + granulats », l’enrobé bitumineux « bitume + granulats », les bétons de terre. Avec l’évolution de la technologie et l’augmentation des charges sur les différentes constructions civiles, industrielles ou routiers, les matériaux traditionnelles et ordinaires ne doivent être pas suffisants pour résister ces chargés. Ce défi met les sciences de matériaux ouvrir des axes visés de recherches solutions, par l’utilisation des nouveaux matériaux </a:t>
            </a:r>
            <a:r>
              <a:rPr lang="fr-FR" sz="520" dirty="0">
                <a:latin typeface="Times New Roman" panose="02020603050405020304" pitchFamily="18" charset="0"/>
                <a:cs typeface="Times New Roman" panose="02020603050405020304" pitchFamily="18" charset="0"/>
              </a:rPr>
              <a:t>découvre </a:t>
            </a:r>
            <a:r>
              <a:rPr lang="fr-FR" sz="520" dirty="0" smtClean="0">
                <a:latin typeface="Times New Roman" panose="02020603050405020304" pitchFamily="18" charset="0"/>
                <a:cs typeface="Times New Roman" panose="02020603050405020304" pitchFamily="18" charset="0"/>
              </a:rPr>
              <a:t>dans le 19</a:t>
            </a:r>
            <a:r>
              <a:rPr lang="fr-FR" sz="520" baseline="30000" dirty="0" smtClean="0">
                <a:latin typeface="Times New Roman" panose="02020603050405020304" pitchFamily="18" charset="0"/>
                <a:cs typeface="Times New Roman" panose="02020603050405020304" pitchFamily="18" charset="0"/>
              </a:rPr>
              <a:t>eme</a:t>
            </a:r>
            <a:r>
              <a:rPr lang="fr-FR" sz="520" dirty="0" smtClean="0">
                <a:latin typeface="Times New Roman" panose="02020603050405020304" pitchFamily="18" charset="0"/>
                <a:cs typeface="Times New Roman" panose="02020603050405020304" pitchFamily="18" charset="0"/>
              </a:rPr>
              <a:t> et 20</a:t>
            </a:r>
            <a:r>
              <a:rPr lang="fr-FR" sz="520" baseline="30000" dirty="0" smtClean="0">
                <a:latin typeface="Times New Roman" panose="02020603050405020304" pitchFamily="18" charset="0"/>
                <a:cs typeface="Times New Roman" panose="02020603050405020304" pitchFamily="18" charset="0"/>
              </a:rPr>
              <a:t>eme</a:t>
            </a:r>
            <a:r>
              <a:rPr lang="fr-FR" sz="520" dirty="0" smtClean="0">
                <a:latin typeface="Times New Roman" panose="02020603050405020304" pitchFamily="18" charset="0"/>
                <a:cs typeface="Times New Roman" panose="02020603050405020304" pitchFamily="18" charset="0"/>
              </a:rPr>
              <a:t> siècle tels que les polymères , les métaux, d’où on trouve les enrobés modifiés par polymère dans les années 1950 et 1970 et le béton armés dans les années 1904, béton modifiés par fibres métalliques. </a:t>
            </a:r>
          </a:p>
          <a:p>
            <a:pPr algn="just"/>
            <a:r>
              <a:rPr lang="fr-FR" sz="520" dirty="0" smtClean="0">
                <a:latin typeface="Times New Roman" panose="02020603050405020304" pitchFamily="18" charset="0"/>
                <a:cs typeface="Times New Roman" panose="02020603050405020304" pitchFamily="18" charset="0"/>
              </a:rPr>
              <a:t>Ce présent recherche à continuer dans cet axe, qui visées d’étudier les différences procédure de valoriser les bétons bitumineux par les fibres métalliques, comme le béton hydrauliques. Les procédures proposées sont : </a:t>
            </a:r>
          </a:p>
          <a:p>
            <a:pPr marL="171450" indent="-171450" algn="just">
              <a:buFont typeface="Arial" panose="020B0604020202020204" pitchFamily="34" charset="0"/>
              <a:buChar char="•"/>
            </a:pPr>
            <a:r>
              <a:rPr lang="fr-FR" sz="520" dirty="0" smtClean="0">
                <a:latin typeface="Times New Roman" panose="02020603050405020304" pitchFamily="18" charset="0"/>
                <a:cs typeface="Times New Roman" panose="02020603050405020304" pitchFamily="18" charset="0"/>
              </a:rPr>
              <a:t>1</a:t>
            </a:r>
            <a:r>
              <a:rPr lang="fr-FR" sz="520" baseline="30000" dirty="0" smtClean="0">
                <a:latin typeface="Times New Roman" panose="02020603050405020304" pitchFamily="18" charset="0"/>
                <a:cs typeface="Times New Roman" panose="02020603050405020304" pitchFamily="18" charset="0"/>
              </a:rPr>
              <a:t>er</a:t>
            </a:r>
            <a:r>
              <a:rPr lang="fr-FR" sz="520" dirty="0" smtClean="0">
                <a:latin typeface="Times New Roman" panose="02020603050405020304" pitchFamily="18" charset="0"/>
                <a:cs typeface="Times New Roman" panose="02020603050405020304" pitchFamily="18" charset="0"/>
              </a:rPr>
              <a:t> procédure : l’utilisation des fibres au lieu des agrégats,  où on remplace les agrégats de 10 mm par des fibres de 1 cm. </a:t>
            </a:r>
          </a:p>
          <a:p>
            <a:pPr marL="171450" indent="-171450" algn="just">
              <a:buFont typeface="Arial" panose="020B0604020202020204" pitchFamily="34" charset="0"/>
              <a:buChar char="•"/>
            </a:pPr>
            <a:r>
              <a:rPr lang="fr-FR" sz="520" dirty="0" smtClean="0">
                <a:latin typeface="Times New Roman" panose="02020603050405020304" pitchFamily="18" charset="0"/>
                <a:cs typeface="Times New Roman" panose="02020603050405020304" pitchFamily="18" charset="0"/>
              </a:rPr>
              <a:t>2</a:t>
            </a:r>
            <a:r>
              <a:rPr lang="fr-FR" sz="520" baseline="30000" dirty="0" smtClean="0">
                <a:latin typeface="Times New Roman" panose="02020603050405020304" pitchFamily="18" charset="0"/>
                <a:cs typeface="Times New Roman" panose="02020603050405020304" pitchFamily="18" charset="0"/>
              </a:rPr>
              <a:t>eme</a:t>
            </a:r>
            <a:r>
              <a:rPr lang="fr-FR" sz="520" dirty="0" smtClean="0">
                <a:latin typeface="Times New Roman" panose="02020603050405020304" pitchFamily="18" charset="0"/>
                <a:cs typeface="Times New Roman" panose="02020603050405020304" pitchFamily="18" charset="0"/>
              </a:rPr>
              <a:t> procédure : l’utilisation des grilles métalliques, pour valoriser les enrobés bitumineux </a:t>
            </a:r>
          </a:p>
          <a:p>
            <a:pPr algn="just"/>
            <a:r>
              <a:rPr lang="fr-FR" sz="520" dirty="0" smtClean="0">
                <a:latin typeface="Times New Roman" panose="02020603050405020304" pitchFamily="18" charset="0"/>
                <a:cs typeface="Times New Roman" panose="02020603050405020304" pitchFamily="18" charset="0"/>
              </a:rPr>
              <a:t>À la fin, on pris la meilleure procédure pour étudier largement en différents pourcentages, et des autres caractéristiques. </a:t>
            </a:r>
          </a:p>
        </p:txBody>
      </p:sp>
      <p:sp>
        <p:nvSpPr>
          <p:cNvPr id="10" name="Trapèze 9"/>
          <p:cNvSpPr/>
          <p:nvPr/>
        </p:nvSpPr>
        <p:spPr>
          <a:xfrm flipV="1">
            <a:off x="428604" y="3214677"/>
            <a:ext cx="1214446" cy="214315"/>
          </a:xfrm>
          <a:prstGeom prst="trapezoid">
            <a:avLst>
              <a:gd name="adj" fmla="val 100000"/>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dirty="0"/>
          </a:p>
        </p:txBody>
      </p:sp>
      <p:sp>
        <p:nvSpPr>
          <p:cNvPr id="11" name="ZoneTexte 10"/>
          <p:cNvSpPr txBox="1"/>
          <p:nvPr/>
        </p:nvSpPr>
        <p:spPr>
          <a:xfrm>
            <a:off x="500042" y="3175076"/>
            <a:ext cx="1071570" cy="253916"/>
          </a:xfrm>
          <a:prstGeom prst="rect">
            <a:avLst/>
          </a:prstGeom>
          <a:noFill/>
        </p:spPr>
        <p:txBody>
          <a:bodyPr wrap="square" rtlCol="0">
            <a:spAutoFit/>
          </a:bodyPr>
          <a:lstStyle/>
          <a:p>
            <a:r>
              <a:rPr lang="fr-FR" sz="1050" b="1" dirty="0" smtClean="0">
                <a:solidFill>
                  <a:schemeClr val="bg1"/>
                </a:solidFill>
              </a:rPr>
              <a:t>INTRODUCTION</a:t>
            </a:r>
            <a:endParaRPr lang="fr-FR" sz="1050" b="1" dirty="0">
              <a:solidFill>
                <a:schemeClr val="bg1"/>
              </a:solidFill>
            </a:endParaRPr>
          </a:p>
        </p:txBody>
      </p:sp>
      <p:sp>
        <p:nvSpPr>
          <p:cNvPr id="15" name="Rectangle à coins arrondis 14"/>
          <p:cNvSpPr/>
          <p:nvPr/>
        </p:nvSpPr>
        <p:spPr>
          <a:xfrm>
            <a:off x="105554" y="1785917"/>
            <a:ext cx="6643710" cy="1357323"/>
          </a:xfrm>
          <a:prstGeom prst="roundRect">
            <a:avLst>
              <a:gd name="adj" fmla="val 6759"/>
            </a:avLst>
          </a:prstGeom>
        </p:spPr>
        <p:style>
          <a:lnRef idx="1">
            <a:schemeClr val="accent4"/>
          </a:lnRef>
          <a:fillRef idx="2">
            <a:schemeClr val="accent4"/>
          </a:fillRef>
          <a:effectRef idx="1">
            <a:schemeClr val="accent4"/>
          </a:effectRef>
          <a:fontRef idx="minor">
            <a:schemeClr val="dk1"/>
          </a:fontRef>
        </p:style>
        <p:txBody>
          <a:bodyPr rtlCol="0" anchor="ctr"/>
          <a:lstStyle/>
          <a:p>
            <a:pPr>
              <a:spcAft>
                <a:spcPts val="600"/>
              </a:spcAft>
            </a:pPr>
            <a:endParaRPr lang="fr-FR" sz="900" dirty="0" smtClean="0">
              <a:latin typeface="Times New Roman" panose="02020603050405020304" pitchFamily="18" charset="0"/>
              <a:cs typeface="Times New Roman" panose="02020603050405020304" pitchFamily="18" charset="0"/>
            </a:endParaRPr>
          </a:p>
          <a:p>
            <a:pPr algn="just">
              <a:spcAft>
                <a:spcPts val="600"/>
              </a:spcAft>
            </a:pPr>
            <a:r>
              <a:rPr lang="fr-FR" sz="800" dirty="0" smtClean="0">
                <a:latin typeface="Times New Roman" panose="02020603050405020304" pitchFamily="18" charset="0"/>
                <a:cs typeface="Times New Roman" panose="02020603050405020304" pitchFamily="18" charset="0"/>
              </a:rPr>
              <a:t>Dans ce travail, nous présentons une étude expérimentale pour valoriser la présence du métal sur les enrobés bitumineux, par la détermination de la meilleure procédure de modification par ce matériau au but d’améliorer ces performances mécaniques sous l’effet du trafic.</a:t>
            </a:r>
          </a:p>
          <a:p>
            <a:pPr algn="just">
              <a:spcAft>
                <a:spcPts val="600"/>
              </a:spcAft>
            </a:pPr>
            <a:r>
              <a:rPr lang="fr-FR" sz="800" dirty="0" smtClean="0">
                <a:latin typeface="Times New Roman" panose="02020603050405020304" pitchFamily="18" charset="0"/>
                <a:cs typeface="Times New Roman" panose="02020603050405020304" pitchFamily="18" charset="0"/>
              </a:rPr>
              <a:t>Les procédures proposent dans ce travail, prendre à la base des expériences précède dans le domaine du génie civil.  </a:t>
            </a:r>
          </a:p>
          <a:p>
            <a:pPr algn="just">
              <a:spcAft>
                <a:spcPts val="600"/>
              </a:spcAft>
            </a:pPr>
            <a:r>
              <a:rPr lang="fr-FR" sz="800" dirty="0">
                <a:latin typeface="Times New Roman" panose="02020603050405020304" pitchFamily="18" charset="0"/>
                <a:cs typeface="Times New Roman" panose="02020603050405020304" pitchFamily="18" charset="0"/>
              </a:rPr>
              <a:t>L</a:t>
            </a:r>
            <a:r>
              <a:rPr lang="fr-FR" sz="800" dirty="0" smtClean="0">
                <a:latin typeface="Times New Roman" panose="02020603050405020304" pitchFamily="18" charset="0"/>
                <a:cs typeface="Times New Roman" panose="02020603050405020304" pitchFamily="18" charset="0"/>
              </a:rPr>
              <a:t>a première procédure c’est l’utilisation des fibres métalliques, la deuxième c’est l’utilisation des grilles en métal; le choix de la procédure prendre à la base des résultats du test Marshall du béton bitumineux, par la comparaison entre des bétons bitumineux non modifiés dits témoins, et d’autres modifiés par fibres métalliques et grilles en métal. </a:t>
            </a:r>
          </a:p>
          <a:p>
            <a:pPr algn="just">
              <a:spcAft>
                <a:spcPts val="600"/>
              </a:spcAft>
            </a:pPr>
            <a:r>
              <a:rPr lang="fr-FR" sz="800" b="1" dirty="0" smtClean="0">
                <a:latin typeface="Times New Roman" panose="02020603050405020304" pitchFamily="18" charset="0"/>
                <a:cs typeface="Times New Roman" panose="02020603050405020304" pitchFamily="18" charset="0"/>
              </a:rPr>
              <a:t>Mots Clés </a:t>
            </a:r>
            <a:r>
              <a:rPr lang="en-US" sz="800" b="1" dirty="0" smtClean="0">
                <a:latin typeface="Times New Roman" panose="02020603050405020304" pitchFamily="18" charset="0"/>
                <a:cs typeface="Times New Roman" panose="02020603050405020304" pitchFamily="18" charset="0"/>
              </a:rPr>
              <a:t>: </a:t>
            </a:r>
            <a:r>
              <a:rPr lang="fr-FR" sz="800" dirty="0" smtClean="0">
                <a:latin typeface="Times New Roman" panose="02020603050405020304" pitchFamily="18" charset="0"/>
                <a:cs typeface="Times New Roman" panose="02020603050405020304" pitchFamily="18" charset="0"/>
              </a:rPr>
              <a:t>fibres métalliques, béton bitumineux, Marshall, grille, métal, </a:t>
            </a:r>
          </a:p>
          <a:p>
            <a:endParaRPr lang="fr-FR" sz="1200" dirty="0" smtClean="0">
              <a:latin typeface="Times New Roman" panose="02020603050405020304" pitchFamily="18" charset="0"/>
              <a:cs typeface="Times New Roman" panose="02020603050405020304" pitchFamily="18" charset="0"/>
            </a:endParaRPr>
          </a:p>
        </p:txBody>
      </p:sp>
      <p:sp>
        <p:nvSpPr>
          <p:cNvPr id="16" name="ZoneTexte 15"/>
          <p:cNvSpPr txBox="1"/>
          <p:nvPr/>
        </p:nvSpPr>
        <p:spPr>
          <a:xfrm>
            <a:off x="142852" y="1428728"/>
            <a:ext cx="1571636" cy="338554"/>
          </a:xfrm>
          <a:prstGeom prst="rect">
            <a:avLst/>
          </a:prstGeom>
          <a:noFill/>
        </p:spPr>
        <p:txBody>
          <a:bodyPr wrap="square" rtlCol="0">
            <a:spAutoFit/>
          </a:bodyPr>
          <a:lstStyle/>
          <a:p>
            <a:r>
              <a:rPr lang="fr-FR" sz="1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RESUME</a:t>
            </a:r>
            <a:endParaRPr lang="fr-FR"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7" name="Rectangle à coins arrondis 16"/>
          <p:cNvSpPr/>
          <p:nvPr/>
        </p:nvSpPr>
        <p:spPr>
          <a:xfrm>
            <a:off x="2214554" y="7367540"/>
            <a:ext cx="2143140" cy="1740963"/>
          </a:xfrm>
          <a:prstGeom prst="roundRect">
            <a:avLst>
              <a:gd name="adj" fmla="val 6759"/>
            </a:avLst>
          </a:prstGeom>
        </p:spPr>
        <p:style>
          <a:lnRef idx="1">
            <a:schemeClr val="accent4"/>
          </a:lnRef>
          <a:fillRef idx="2">
            <a:schemeClr val="accent4"/>
          </a:fillRef>
          <a:effectRef idx="1">
            <a:schemeClr val="accent4"/>
          </a:effectRef>
          <a:fontRef idx="minor">
            <a:schemeClr val="dk1"/>
          </a:fontRef>
        </p:style>
        <p:txBody>
          <a:bodyPr rtlCol="0" anchor="ctr"/>
          <a:lstStyle/>
          <a:p>
            <a:pPr algn="just"/>
            <a:endParaRPr lang="fr-FR" sz="550" dirty="0" smtClean="0">
              <a:latin typeface="Times New Roman" panose="02020603050405020304" pitchFamily="18" charset="0"/>
              <a:cs typeface="Times New Roman" panose="02020603050405020304" pitchFamily="18" charset="0"/>
            </a:endParaRPr>
          </a:p>
          <a:p>
            <a:pPr algn="just"/>
            <a:endParaRPr lang="fr-FR" sz="550" dirty="0" smtClean="0">
              <a:latin typeface="Times New Roman" panose="02020603050405020304" pitchFamily="18" charset="0"/>
              <a:cs typeface="Times New Roman" panose="02020603050405020304" pitchFamily="18" charset="0"/>
            </a:endParaRPr>
          </a:p>
          <a:p>
            <a:pPr algn="just"/>
            <a:r>
              <a:rPr lang="fr-FR" sz="600" dirty="0" smtClean="0">
                <a:latin typeface="Times New Roman" panose="02020603050405020304" pitchFamily="18" charset="0"/>
                <a:cs typeface="Times New Roman" panose="02020603050405020304" pitchFamily="18" charset="0"/>
              </a:rPr>
              <a:t>Selon notre simple recherche concernant ce thème on a vu que la problématique de cette étude approfondie et après des efforts supplémentaires, les résultats obtenus répondent a cette question sont :</a:t>
            </a:r>
          </a:p>
          <a:p>
            <a:pPr marL="91440" indent="-91440" algn="just">
              <a:buFont typeface="Arial" panose="020B0604020202020204" pitchFamily="34" charset="0"/>
              <a:buChar char="•"/>
            </a:pPr>
            <a:r>
              <a:rPr lang="fr-FR" sz="600" dirty="0" smtClean="0">
                <a:latin typeface="Times New Roman" panose="02020603050405020304" pitchFamily="18" charset="0"/>
                <a:cs typeface="Times New Roman" panose="02020603050405020304" pitchFamily="18" charset="0"/>
              </a:rPr>
              <a:t>L’utilisation du métal dans l’enrobés par les deux procédures présente une influence positive sur performance des enrobés, qui exprimer par la diminution du le fluage et l’augmentation de la stabilité par la procédure de remplacement des agrégats de 10mm par des fibres de 1cm.</a:t>
            </a:r>
            <a:endParaRPr lang="en-US" sz="600" dirty="0" smtClean="0">
              <a:latin typeface="Times New Roman" panose="02020603050405020304" pitchFamily="18" charset="0"/>
              <a:cs typeface="Times New Roman" panose="02020603050405020304" pitchFamily="18" charset="0"/>
            </a:endParaRPr>
          </a:p>
          <a:p>
            <a:pPr marL="91440" indent="-91440" algn="just">
              <a:buFont typeface="Arial" panose="020B0604020202020204" pitchFamily="34" charset="0"/>
              <a:buChar char="•"/>
            </a:pPr>
            <a:r>
              <a:rPr lang="fr-FR" sz="600" dirty="0" smtClean="0">
                <a:latin typeface="Times New Roman" panose="02020603050405020304" pitchFamily="18" charset="0"/>
                <a:cs typeface="Times New Roman" panose="02020603050405020304" pitchFamily="18" charset="0"/>
              </a:rPr>
              <a:t>Cette problématique va réalisée des bonnes résultats a partir l'essai marshal mais aussi reste en cour de recherche et la continuité des essais, tels que l’ultrasonique pour déterminer le pourcentage de vide. </a:t>
            </a:r>
            <a:endParaRPr lang="en-US" sz="600" dirty="0" smtClean="0">
              <a:latin typeface="Times New Roman" panose="02020603050405020304" pitchFamily="18" charset="0"/>
              <a:cs typeface="Times New Roman" panose="02020603050405020304" pitchFamily="18" charset="0"/>
            </a:endParaRPr>
          </a:p>
        </p:txBody>
      </p:sp>
      <p:sp>
        <p:nvSpPr>
          <p:cNvPr id="20" name="Trapèze 19"/>
          <p:cNvSpPr/>
          <p:nvPr/>
        </p:nvSpPr>
        <p:spPr>
          <a:xfrm flipV="1">
            <a:off x="2643183" y="7374633"/>
            <a:ext cx="1214446" cy="181675"/>
          </a:xfrm>
          <a:prstGeom prst="trapezoid">
            <a:avLst>
              <a:gd name="adj" fmla="val 100000"/>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dirty="0"/>
          </a:p>
        </p:txBody>
      </p:sp>
      <p:sp>
        <p:nvSpPr>
          <p:cNvPr id="18" name="ZoneTexte 17"/>
          <p:cNvSpPr txBox="1"/>
          <p:nvPr/>
        </p:nvSpPr>
        <p:spPr>
          <a:xfrm>
            <a:off x="2643183" y="7371645"/>
            <a:ext cx="1214446" cy="184666"/>
          </a:xfrm>
          <a:prstGeom prst="rect">
            <a:avLst/>
          </a:prstGeom>
          <a:noFill/>
        </p:spPr>
        <p:txBody>
          <a:bodyPr wrap="square" rtlCol="0">
            <a:spAutoFit/>
          </a:bodyPr>
          <a:lstStyle/>
          <a:p>
            <a:pPr algn="ctr"/>
            <a:r>
              <a:rPr lang="fr-FR" sz="600" b="1" dirty="0" smtClean="0">
                <a:solidFill>
                  <a:schemeClr val="bg1"/>
                </a:solidFill>
                <a:latin typeface="Book Antiqua" panose="02040602050305030304" pitchFamily="18" charset="0"/>
              </a:rPr>
              <a:t>CONCLUSION</a:t>
            </a:r>
            <a:endParaRPr lang="fr-FR" sz="600" b="1" dirty="0">
              <a:solidFill>
                <a:schemeClr val="bg1"/>
              </a:solidFill>
              <a:latin typeface="Book Antiqua" panose="02040602050305030304" pitchFamily="18" charset="0"/>
            </a:endParaRPr>
          </a:p>
        </p:txBody>
      </p:sp>
      <p:sp>
        <p:nvSpPr>
          <p:cNvPr id="6" name="ZoneTexte 5"/>
          <p:cNvSpPr txBox="1"/>
          <p:nvPr/>
        </p:nvSpPr>
        <p:spPr>
          <a:xfrm>
            <a:off x="791415" y="39571"/>
            <a:ext cx="5281772" cy="461665"/>
          </a:xfrm>
          <a:prstGeom prst="rect">
            <a:avLst/>
          </a:prstGeom>
          <a:ln w="12700">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1200" b="1" dirty="0" smtClean="0">
                <a:solidFill>
                  <a:schemeClr val="tx1">
                    <a:lumMod val="95000"/>
                    <a:lumOff val="5000"/>
                  </a:schemeClr>
                </a:solidFill>
                <a:latin typeface="Times New Roman" pitchFamily="18" charset="0"/>
                <a:cs typeface="Times New Roman" pitchFamily="18" charset="0"/>
              </a:rPr>
              <a:t>BETON BITUMINEUX RENFORCE PAR FIBRE METALLIQUE</a:t>
            </a:r>
          </a:p>
          <a:p>
            <a:pPr algn="ctr"/>
            <a:r>
              <a:rPr lang="fr-FR" sz="1200" b="1" dirty="0" smtClean="0">
                <a:solidFill>
                  <a:schemeClr val="tx1">
                    <a:lumMod val="95000"/>
                    <a:lumOff val="5000"/>
                  </a:schemeClr>
                </a:solidFill>
                <a:latin typeface="Times New Roman" pitchFamily="18" charset="0"/>
                <a:cs typeface="Times New Roman" pitchFamily="18" charset="0"/>
              </a:rPr>
              <a:t>« </a:t>
            </a:r>
            <a:r>
              <a:rPr lang="fr-FR" sz="1200" b="1" smtClean="0">
                <a:solidFill>
                  <a:schemeClr val="tx1">
                    <a:lumMod val="95000"/>
                    <a:lumOff val="5000"/>
                  </a:schemeClr>
                </a:solidFill>
                <a:latin typeface="Times New Roman" pitchFamily="18" charset="0"/>
                <a:cs typeface="Times New Roman" pitchFamily="18" charset="0"/>
              </a:rPr>
              <a:t>étude des procédures </a:t>
            </a:r>
            <a:r>
              <a:rPr lang="fr-FR" sz="1200" b="1" dirty="0" smtClean="0">
                <a:solidFill>
                  <a:schemeClr val="tx1">
                    <a:lumMod val="95000"/>
                    <a:lumOff val="5000"/>
                  </a:schemeClr>
                </a:solidFill>
                <a:latin typeface="Times New Roman" pitchFamily="18" charset="0"/>
                <a:cs typeface="Times New Roman" pitchFamily="18" charset="0"/>
              </a:rPr>
              <a:t>de valorisation par les fibres métalliques »</a:t>
            </a:r>
            <a:endParaRPr lang="en-US" sz="1200" dirty="0">
              <a:solidFill>
                <a:schemeClr val="tx1"/>
              </a:solidFill>
            </a:endParaRPr>
          </a:p>
        </p:txBody>
      </p:sp>
      <p:sp>
        <p:nvSpPr>
          <p:cNvPr id="24" name="Rectangle à coins arrondis 23"/>
          <p:cNvSpPr/>
          <p:nvPr/>
        </p:nvSpPr>
        <p:spPr>
          <a:xfrm>
            <a:off x="2203380" y="3214678"/>
            <a:ext cx="4654620" cy="4113260"/>
          </a:xfrm>
          <a:prstGeom prst="roundRect">
            <a:avLst>
              <a:gd name="adj" fmla="val 3606"/>
            </a:avLst>
          </a:prstGeom>
        </p:spPr>
        <p:style>
          <a:lnRef idx="1">
            <a:schemeClr val="accent4"/>
          </a:lnRef>
          <a:fillRef idx="2">
            <a:schemeClr val="accent4"/>
          </a:fillRef>
          <a:effectRef idx="1">
            <a:schemeClr val="accent4"/>
          </a:effectRef>
          <a:fontRef idx="minor">
            <a:schemeClr val="dk1"/>
          </a:fontRef>
        </p:style>
        <p:txBody>
          <a:bodyPr rtlCol="0" anchor="ctr"/>
          <a:lstStyle/>
          <a:p>
            <a:pPr algn="just"/>
            <a:endParaRPr lang="fr-FR" sz="600" dirty="0" smtClean="0"/>
          </a:p>
        </p:txBody>
      </p:sp>
      <p:sp>
        <p:nvSpPr>
          <p:cNvPr id="29" name="Trapèze 28"/>
          <p:cNvSpPr/>
          <p:nvPr/>
        </p:nvSpPr>
        <p:spPr>
          <a:xfrm flipV="1">
            <a:off x="3500438" y="3214677"/>
            <a:ext cx="1928826" cy="214315"/>
          </a:xfrm>
          <a:prstGeom prst="trapezoid">
            <a:avLst>
              <a:gd name="adj" fmla="val 100000"/>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a:p>
        </p:txBody>
      </p:sp>
      <p:sp>
        <p:nvSpPr>
          <p:cNvPr id="27" name="ZoneTexte 26"/>
          <p:cNvSpPr txBox="1"/>
          <p:nvPr/>
        </p:nvSpPr>
        <p:spPr>
          <a:xfrm>
            <a:off x="3643314" y="3175076"/>
            <a:ext cx="1857388" cy="253916"/>
          </a:xfrm>
          <a:prstGeom prst="rect">
            <a:avLst/>
          </a:prstGeom>
          <a:noFill/>
        </p:spPr>
        <p:txBody>
          <a:bodyPr wrap="square" rtlCol="0">
            <a:spAutoFit/>
          </a:bodyPr>
          <a:lstStyle/>
          <a:p>
            <a:r>
              <a:rPr lang="fr-FR" sz="1050" b="1" dirty="0" smtClean="0">
                <a:solidFill>
                  <a:schemeClr val="bg1"/>
                </a:solidFill>
              </a:rPr>
              <a:t>RESULTATS ET DISCUSSION</a:t>
            </a:r>
            <a:endParaRPr lang="fr-FR" sz="1050" b="1" dirty="0">
              <a:solidFill>
                <a:schemeClr val="bg1"/>
              </a:solidFill>
            </a:endParaRPr>
          </a:p>
        </p:txBody>
      </p:sp>
      <p:sp>
        <p:nvSpPr>
          <p:cNvPr id="86" name="ZoneTexte 85"/>
          <p:cNvSpPr txBox="1"/>
          <p:nvPr/>
        </p:nvSpPr>
        <p:spPr>
          <a:xfrm>
            <a:off x="105554" y="6007804"/>
            <a:ext cx="2000264" cy="292388"/>
          </a:xfrm>
          <a:prstGeom prst="rect">
            <a:avLst/>
          </a:prstGeom>
          <a:noFill/>
        </p:spPr>
        <p:txBody>
          <a:bodyPr wrap="square" rtlCol="0">
            <a:spAutoFit/>
          </a:bodyPr>
          <a:lstStyle/>
          <a:p>
            <a:pPr algn="ctr"/>
            <a:r>
              <a:rPr lang="fr-FR" sz="650" b="1" dirty="0" smtClean="0">
                <a:latin typeface="Book Antiqua" panose="02040602050305030304" pitchFamily="18" charset="0"/>
                <a:ea typeface="Tahoma" panose="020B0604030504040204" pitchFamily="34" charset="0"/>
                <a:cs typeface="Times New Roman" panose="02020603050405020304" pitchFamily="18" charset="0"/>
              </a:rPr>
              <a:t>Tableau I. Résultats des performances du béton bitumineux modifiés. </a:t>
            </a:r>
            <a:endParaRPr lang="en-US" sz="650" dirty="0">
              <a:latin typeface="Book Antiqua" panose="02040602050305030304" pitchFamily="18" charset="0"/>
              <a:ea typeface="Tahoma" panose="020B0604030504040204" pitchFamily="34" charset="0"/>
              <a:cs typeface="Times New Roman" panose="02020603050405020304" pitchFamily="18" charset="0"/>
            </a:endParaRPr>
          </a:p>
        </p:txBody>
      </p:sp>
      <p:sp>
        <p:nvSpPr>
          <p:cNvPr id="87" name="ZoneTexte 86"/>
          <p:cNvSpPr txBox="1"/>
          <p:nvPr/>
        </p:nvSpPr>
        <p:spPr>
          <a:xfrm>
            <a:off x="0" y="8200243"/>
            <a:ext cx="1500174" cy="200055"/>
          </a:xfrm>
          <a:prstGeom prst="rect">
            <a:avLst/>
          </a:prstGeom>
          <a:noFill/>
        </p:spPr>
        <p:txBody>
          <a:bodyPr wrap="square" rtlCol="0">
            <a:spAutoFit/>
          </a:bodyPr>
          <a:lstStyle/>
          <a:p>
            <a:r>
              <a:rPr lang="fr-FR" sz="700" b="1" i="1" dirty="0" smtClean="0">
                <a:solidFill>
                  <a:srgbClr val="7030A0"/>
                </a:solidFill>
                <a:cs typeface="Times New Roman" pitchFamily="18" charset="0"/>
              </a:rPr>
              <a:t>Références Bibliographiques</a:t>
            </a:r>
            <a:endParaRPr lang="fr-FR" sz="700" b="1" i="1" dirty="0">
              <a:solidFill>
                <a:srgbClr val="7030A0"/>
              </a:solidFill>
              <a:cs typeface="Times New Roman" pitchFamily="18" charset="0"/>
            </a:endParaRPr>
          </a:p>
        </p:txBody>
      </p:sp>
      <p:sp>
        <p:nvSpPr>
          <p:cNvPr id="88" name="Rectangle à coins arrondis 87"/>
          <p:cNvSpPr/>
          <p:nvPr/>
        </p:nvSpPr>
        <p:spPr>
          <a:xfrm>
            <a:off x="4502083" y="7469344"/>
            <a:ext cx="2376562" cy="1684695"/>
          </a:xfrm>
          <a:prstGeom prst="roundRect">
            <a:avLst>
              <a:gd name="adj" fmla="val 6759"/>
            </a:avLst>
          </a:prstGeom>
        </p:spPr>
        <p:style>
          <a:lnRef idx="1">
            <a:schemeClr val="accent4"/>
          </a:lnRef>
          <a:fillRef idx="2">
            <a:schemeClr val="accent4"/>
          </a:fillRef>
          <a:effectRef idx="1">
            <a:schemeClr val="accent4"/>
          </a:effectRef>
          <a:fontRef idx="minor">
            <a:schemeClr val="dk1"/>
          </a:fontRef>
        </p:style>
        <p:txBody>
          <a:bodyPr rtlCol="0" anchor="ctr"/>
          <a:lstStyle/>
          <a:p>
            <a:pPr lvl="0" eaLnBrk="0" fontAlgn="base" hangingPunct="0">
              <a:spcBef>
                <a:spcPct val="0"/>
              </a:spcBef>
              <a:spcAft>
                <a:spcPct val="0"/>
              </a:spcAft>
            </a:pPr>
            <a:endParaRPr lang="fr-FR" sz="500" dirty="0" smtClean="0">
              <a:solidFill>
                <a:schemeClr val="tx1"/>
              </a:solidFill>
              <a:ea typeface="Times New Roman" pitchFamily="18" charset="0"/>
              <a:cs typeface="Arial" pitchFamily="34" charset="0"/>
              <a:sym typeface="Wingdings" pitchFamily="2" charset="2"/>
            </a:endParaRPr>
          </a:p>
        </p:txBody>
      </p:sp>
      <p:pic>
        <p:nvPicPr>
          <p:cNvPr id="1026" name="Picture 18"/>
          <p:cNvPicPr>
            <a:picLocks noChangeAspect="1" noChangeArrowheads="1"/>
          </p:cNvPicPr>
          <p:nvPr/>
        </p:nvPicPr>
        <p:blipFill>
          <a:blip r:embed="rId2">
            <a:lum contrast="40000"/>
          </a:blip>
          <a:srcRect/>
          <a:stretch>
            <a:fillRect/>
          </a:stretch>
        </p:blipFill>
        <p:spPr bwMode="auto">
          <a:xfrm>
            <a:off x="6130694" y="71407"/>
            <a:ext cx="727305" cy="785817"/>
          </a:xfrm>
          <a:prstGeom prst="rect">
            <a:avLst/>
          </a:prstGeom>
          <a:noFill/>
          <a:ln w="9525">
            <a:noFill/>
            <a:miter lim="800000"/>
            <a:headEnd/>
            <a:tailEnd/>
          </a:ln>
        </p:spPr>
      </p:pic>
      <p:pic>
        <p:nvPicPr>
          <p:cNvPr id="59" name="Picture 18"/>
          <p:cNvPicPr>
            <a:picLocks noChangeAspect="1" noChangeArrowheads="1"/>
          </p:cNvPicPr>
          <p:nvPr/>
        </p:nvPicPr>
        <p:blipFill>
          <a:blip r:embed="rId2">
            <a:lum contrast="40000"/>
          </a:blip>
          <a:srcRect/>
          <a:stretch>
            <a:fillRect/>
          </a:stretch>
        </p:blipFill>
        <p:spPr bwMode="auto">
          <a:xfrm>
            <a:off x="-23" y="71407"/>
            <a:ext cx="727305" cy="785817"/>
          </a:xfrm>
          <a:prstGeom prst="rect">
            <a:avLst/>
          </a:prstGeom>
          <a:noFill/>
          <a:ln w="9525">
            <a:noFill/>
            <a:miter lim="800000"/>
            <a:headEnd/>
            <a:tailEnd/>
          </a:ln>
        </p:spPr>
      </p:pic>
      <p:sp>
        <p:nvSpPr>
          <p:cNvPr id="1027" name="Rectangle 3"/>
          <p:cNvSpPr>
            <a:spLocks noChangeArrowheads="1"/>
          </p:cNvSpPr>
          <p:nvPr/>
        </p:nvSpPr>
        <p:spPr bwMode="auto">
          <a:xfrm>
            <a:off x="791414" y="783368"/>
            <a:ext cx="5281773"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tab pos="1169988" algn="l"/>
                <a:tab pos="3327400" algn="l"/>
              </a:tabLst>
            </a:pPr>
            <a:r>
              <a:rPr kumimoji="0" lang="fr-FR" sz="800" b="1" strike="noStrike" cap="none" normalizeH="0" baseline="0" dirty="0" smtClean="0">
                <a:ln>
                  <a:noFill/>
                </a:ln>
                <a:solidFill>
                  <a:schemeClr val="tx1"/>
                </a:solidFill>
                <a:effectLst/>
                <a:latin typeface="Times New Roman" pitchFamily="18" charset="0"/>
                <a:ea typeface="Times New Roman" pitchFamily="18" charset="0"/>
                <a:cs typeface="+mj-cs"/>
              </a:rPr>
              <a:t>1:</a:t>
            </a:r>
            <a:r>
              <a:rPr kumimoji="0" lang="fr-FR" sz="800" b="1" strike="noStrike" cap="none" normalizeH="0" dirty="0" smtClean="0">
                <a:ln>
                  <a:noFill/>
                </a:ln>
                <a:solidFill>
                  <a:schemeClr val="tx1"/>
                </a:solidFill>
                <a:effectLst/>
                <a:latin typeface="Times New Roman" pitchFamily="18" charset="0"/>
                <a:ea typeface="Times New Roman" pitchFamily="18" charset="0"/>
                <a:cs typeface="+mj-cs"/>
              </a:rPr>
              <a:t> Université </a:t>
            </a:r>
            <a:r>
              <a:rPr kumimoji="0" lang="fr-FR" sz="800" b="1" strike="noStrike" cap="none" normalizeH="0" dirty="0" err="1" smtClean="0">
                <a:ln>
                  <a:noFill/>
                </a:ln>
                <a:solidFill>
                  <a:schemeClr val="tx1"/>
                </a:solidFill>
                <a:effectLst/>
                <a:latin typeface="Times New Roman" pitchFamily="18" charset="0"/>
                <a:ea typeface="Times New Roman" pitchFamily="18" charset="0"/>
                <a:cs typeface="+mj-cs"/>
              </a:rPr>
              <a:t>Kasdi</a:t>
            </a:r>
            <a:r>
              <a:rPr kumimoji="0" lang="fr-FR" sz="800" b="1" strike="noStrike" cap="none" normalizeH="0" dirty="0" smtClean="0">
                <a:ln>
                  <a:noFill/>
                </a:ln>
                <a:solidFill>
                  <a:schemeClr val="tx1"/>
                </a:solidFill>
                <a:effectLst/>
                <a:latin typeface="Times New Roman" pitchFamily="18" charset="0"/>
                <a:ea typeface="Times New Roman" pitchFamily="18" charset="0"/>
                <a:cs typeface="+mj-cs"/>
              </a:rPr>
              <a:t> </a:t>
            </a:r>
            <a:r>
              <a:rPr kumimoji="0" lang="fr-FR" sz="800" b="1" strike="noStrike" cap="none" normalizeH="0" dirty="0" err="1" smtClean="0">
                <a:ln>
                  <a:noFill/>
                </a:ln>
                <a:solidFill>
                  <a:schemeClr val="tx1"/>
                </a:solidFill>
                <a:effectLst/>
                <a:latin typeface="Times New Roman" pitchFamily="18" charset="0"/>
                <a:ea typeface="Times New Roman" pitchFamily="18" charset="0"/>
                <a:cs typeface="+mj-cs"/>
              </a:rPr>
              <a:t>Merbah</a:t>
            </a:r>
            <a:r>
              <a:rPr kumimoji="0" lang="fr-FR" sz="800" b="1" strike="noStrike" cap="none" normalizeH="0" baseline="0" dirty="0" smtClean="0">
                <a:ln>
                  <a:noFill/>
                </a:ln>
                <a:solidFill>
                  <a:schemeClr val="tx1"/>
                </a:solidFill>
                <a:effectLst/>
                <a:latin typeface="Times New Roman" pitchFamily="18" charset="0"/>
                <a:ea typeface="Times New Roman" pitchFamily="18" charset="0"/>
                <a:cs typeface="+mj-cs"/>
              </a:rPr>
              <a:t> -</a:t>
            </a:r>
            <a:r>
              <a:rPr kumimoji="0" lang="fr-FR" sz="800" b="1" strike="noStrike" cap="none" normalizeH="0" dirty="0" smtClean="0">
                <a:ln>
                  <a:noFill/>
                </a:ln>
                <a:solidFill>
                  <a:schemeClr val="tx1"/>
                </a:solidFill>
                <a:effectLst/>
                <a:latin typeface="Times New Roman" pitchFamily="18" charset="0"/>
                <a:ea typeface="Times New Roman" pitchFamily="18" charset="0"/>
                <a:cs typeface="+mj-cs"/>
              </a:rPr>
              <a:t> F</a:t>
            </a:r>
            <a:r>
              <a:rPr kumimoji="0" lang="fr-FR" sz="800" b="1" strike="noStrike" cap="none" normalizeH="0" baseline="0" dirty="0" smtClean="0">
                <a:ln>
                  <a:noFill/>
                </a:ln>
                <a:solidFill>
                  <a:schemeClr val="tx1"/>
                </a:solidFill>
                <a:effectLst/>
                <a:latin typeface="Times New Roman" pitchFamily="18" charset="0"/>
                <a:ea typeface="Times New Roman" pitchFamily="18" charset="0"/>
                <a:cs typeface="+mj-cs"/>
              </a:rPr>
              <a:t>acult</a:t>
            </a:r>
            <a:r>
              <a:rPr kumimoji="0" lang="fr-FR" sz="800" b="1" strike="noStrike" cap="none" normalizeH="0" baseline="0" dirty="0" smtClean="0">
                <a:ln>
                  <a:noFill/>
                </a:ln>
                <a:solidFill>
                  <a:schemeClr val="tx1"/>
                </a:solidFill>
                <a:effectLst/>
                <a:latin typeface="Arial"/>
                <a:ea typeface="Times New Roman" pitchFamily="18" charset="0"/>
                <a:cs typeface="+mj-cs"/>
              </a:rPr>
              <a:t>é</a:t>
            </a:r>
            <a:r>
              <a:rPr kumimoji="0" lang="fr-FR" sz="800" b="1" strike="noStrike" cap="none" normalizeH="0" baseline="0" dirty="0" smtClean="0">
                <a:ln>
                  <a:noFill/>
                </a:ln>
                <a:solidFill>
                  <a:schemeClr val="tx1"/>
                </a:solidFill>
                <a:effectLst/>
                <a:latin typeface="Times New Roman" pitchFamily="18" charset="0"/>
                <a:ea typeface="Times New Roman" pitchFamily="18" charset="0"/>
                <a:cs typeface="+mj-cs"/>
              </a:rPr>
              <a:t> des Sciences Appliques « FSA » </a:t>
            </a:r>
          </a:p>
          <a:p>
            <a:pPr marL="0" marR="0" lvl="0" indent="0" algn="ctr" defTabSz="914400" eaLnBrk="1" fontAlgn="base" latinLnBrk="0" hangingPunct="1">
              <a:lnSpc>
                <a:spcPct val="100000"/>
              </a:lnSpc>
              <a:spcBef>
                <a:spcPct val="0"/>
              </a:spcBef>
              <a:spcAft>
                <a:spcPct val="0"/>
              </a:spcAft>
              <a:buClrTx/>
              <a:buSzTx/>
              <a:buFontTx/>
              <a:buNone/>
              <a:tabLst>
                <a:tab pos="1169988" algn="l"/>
                <a:tab pos="3327400" algn="l"/>
              </a:tabLst>
            </a:pPr>
            <a:r>
              <a:rPr lang="en-US" sz="800" b="1" dirty="0" smtClean="0">
                <a:latin typeface="Arial" pitchFamily="34" charset="0"/>
                <a:cs typeface="+mj-cs"/>
              </a:rPr>
              <a:t> </a:t>
            </a:r>
            <a:r>
              <a:rPr kumimoji="0" lang="fr-FR" sz="800" b="1" strike="noStrike" cap="none" normalizeH="0" baseline="0" dirty="0" smtClean="0">
                <a:ln>
                  <a:noFill/>
                </a:ln>
                <a:solidFill>
                  <a:schemeClr val="tx1"/>
                </a:solidFill>
                <a:effectLst/>
                <a:latin typeface="Times New Roman" pitchFamily="18" charset="0"/>
                <a:ea typeface="Times New Roman" pitchFamily="18" charset="0"/>
                <a:cs typeface="+mj-cs"/>
              </a:rPr>
              <a:t>D</a:t>
            </a:r>
            <a:r>
              <a:rPr kumimoji="0" lang="fr-FR" sz="800" b="1" strike="noStrike" cap="none" normalizeH="0" baseline="0" dirty="0" smtClean="0">
                <a:ln>
                  <a:noFill/>
                </a:ln>
                <a:solidFill>
                  <a:schemeClr val="tx1"/>
                </a:solidFill>
                <a:effectLst/>
                <a:latin typeface="Arial"/>
                <a:ea typeface="Times New Roman" pitchFamily="18" charset="0"/>
                <a:cs typeface="+mj-cs"/>
              </a:rPr>
              <a:t>é</a:t>
            </a:r>
            <a:r>
              <a:rPr kumimoji="0" lang="fr-FR" sz="800" b="1" strike="noStrike" cap="none" normalizeH="0" baseline="0" dirty="0" smtClean="0">
                <a:ln>
                  <a:noFill/>
                </a:ln>
                <a:solidFill>
                  <a:schemeClr val="tx1"/>
                </a:solidFill>
                <a:effectLst/>
                <a:latin typeface="Times New Roman" pitchFamily="18" charset="0"/>
                <a:ea typeface="Times New Roman" pitchFamily="18" charset="0"/>
                <a:cs typeface="+mj-cs"/>
              </a:rPr>
              <a:t>partement G</a:t>
            </a:r>
            <a:r>
              <a:rPr kumimoji="0" lang="fr-FR" sz="800" b="1" strike="noStrike" cap="none" normalizeH="0" baseline="0" dirty="0" smtClean="0">
                <a:ln>
                  <a:noFill/>
                </a:ln>
                <a:solidFill>
                  <a:schemeClr val="tx1"/>
                </a:solidFill>
                <a:effectLst/>
                <a:latin typeface="Arial"/>
                <a:ea typeface="Times New Roman" pitchFamily="18" charset="0"/>
                <a:cs typeface="+mj-cs"/>
              </a:rPr>
              <a:t>é</a:t>
            </a:r>
            <a:r>
              <a:rPr kumimoji="0" lang="fr-FR" sz="800" b="1" strike="noStrike" cap="none" normalizeH="0" baseline="0" dirty="0" smtClean="0">
                <a:ln>
                  <a:noFill/>
                </a:ln>
                <a:solidFill>
                  <a:schemeClr val="tx1"/>
                </a:solidFill>
                <a:effectLst/>
                <a:latin typeface="Times New Roman" pitchFamily="18" charset="0"/>
                <a:ea typeface="Times New Roman" pitchFamily="18" charset="0"/>
                <a:cs typeface="+mj-cs"/>
              </a:rPr>
              <a:t>nie Civil et Hydrauliques</a:t>
            </a:r>
            <a:r>
              <a:rPr kumimoji="0" lang="fr-FR" sz="800" b="1" strike="noStrike" cap="none" normalizeH="0" dirty="0" smtClean="0">
                <a:ln>
                  <a:noFill/>
                </a:ln>
                <a:solidFill>
                  <a:schemeClr val="tx1"/>
                </a:solidFill>
                <a:effectLst/>
                <a:latin typeface="Times New Roman" pitchFamily="18" charset="0"/>
                <a:ea typeface="Times New Roman" pitchFamily="18" charset="0"/>
                <a:cs typeface="+mj-cs"/>
              </a:rPr>
              <a:t> </a:t>
            </a:r>
            <a:endParaRPr kumimoji="0" lang="fr-FR" sz="800" b="1" strike="noStrike" cap="none" normalizeH="0" baseline="0" dirty="0" smtClean="0">
              <a:ln>
                <a:noFill/>
              </a:ln>
              <a:solidFill>
                <a:schemeClr val="tx1"/>
              </a:solidFill>
              <a:effectLst/>
              <a:latin typeface="Arial" pitchFamily="34" charset="0"/>
              <a:cs typeface="+mj-cs"/>
            </a:endParaRPr>
          </a:p>
        </p:txBody>
      </p:sp>
      <p:sp>
        <p:nvSpPr>
          <p:cNvPr id="1028" name="Rectangle 4"/>
          <p:cNvSpPr>
            <a:spLocks noChangeArrowheads="1"/>
          </p:cNvSpPr>
          <p:nvPr/>
        </p:nvSpPr>
        <p:spPr bwMode="auto">
          <a:xfrm>
            <a:off x="784790" y="515917"/>
            <a:ext cx="5288397" cy="2462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fr-FR" sz="1000" b="1" dirty="0" smtClean="0">
                <a:latin typeface="Times New Roman" pitchFamily="18" charset="0"/>
                <a:ea typeface="Times New Roman" pitchFamily="18" charset="0"/>
                <a:cs typeface="+mj-cs"/>
              </a:rPr>
              <a:t>AMIRA CHARAFEDDIN</a:t>
            </a:r>
            <a:r>
              <a:rPr lang="fr-FR" sz="1000" b="1" baseline="30000" dirty="0" smtClean="0">
                <a:latin typeface="Times New Roman" pitchFamily="18" charset="0"/>
                <a:ea typeface="Times New Roman" pitchFamily="18" charset="0"/>
                <a:cs typeface="+mj-cs"/>
              </a:rPr>
              <a:t>1*</a:t>
            </a:r>
            <a:r>
              <a:rPr lang="fr-FR" sz="1000" b="1" dirty="0" smtClean="0">
                <a:latin typeface="Times New Roman" pitchFamily="18" charset="0"/>
                <a:ea typeface="Times New Roman" pitchFamily="18" charset="0"/>
                <a:cs typeface="+mj-cs"/>
              </a:rPr>
              <a:t> – MEZIANI </a:t>
            </a:r>
            <a:r>
              <a:rPr lang="fr-FR" sz="1000" b="1" dirty="0" smtClean="0">
                <a:latin typeface="Times New Roman" pitchFamily="18" charset="0"/>
                <a:ea typeface="Times New Roman" pitchFamily="18" charset="0"/>
                <a:cs typeface="+mj-cs"/>
              </a:rPr>
              <a:t>NEDJMA</a:t>
            </a:r>
            <a:r>
              <a:rPr lang="fr-FR" sz="1000" b="1" baseline="30000" dirty="0" smtClean="0">
                <a:latin typeface="Times New Roman" pitchFamily="18" charset="0"/>
                <a:ea typeface="Times New Roman" pitchFamily="18" charset="0"/>
                <a:cs typeface="+mj-cs"/>
              </a:rPr>
              <a:t>1</a:t>
            </a:r>
            <a:r>
              <a:rPr lang="fr-FR" sz="1000" b="1" dirty="0" smtClean="0">
                <a:latin typeface="Times New Roman" pitchFamily="18" charset="0"/>
                <a:ea typeface="Times New Roman" pitchFamily="18" charset="0"/>
                <a:cs typeface="+mj-cs"/>
              </a:rPr>
              <a:t>– </a:t>
            </a:r>
            <a:r>
              <a:rPr lang="fr-FR" sz="1000" b="1" dirty="0" smtClean="0">
                <a:latin typeface="Times New Roman" pitchFamily="18" charset="0"/>
                <a:ea typeface="Times New Roman" pitchFamily="18" charset="0"/>
                <a:cs typeface="+mj-cs"/>
              </a:rPr>
              <a:t>MOHAMMED </a:t>
            </a:r>
            <a:r>
              <a:rPr lang="fr-FR" sz="1000" b="1" dirty="0" smtClean="0">
                <a:latin typeface="Times New Roman" pitchFamily="18" charset="0"/>
                <a:ea typeface="Times New Roman" pitchFamily="18" charset="0"/>
                <a:cs typeface="+mj-cs"/>
              </a:rPr>
              <a:t>BOUCHERBA</a:t>
            </a:r>
            <a:r>
              <a:rPr lang="fr-FR" sz="1000" b="1" baseline="30000" dirty="0" smtClean="0">
                <a:latin typeface="Times New Roman" pitchFamily="18" charset="0"/>
                <a:ea typeface="Times New Roman" pitchFamily="18" charset="0"/>
                <a:cs typeface="+mj-cs"/>
              </a:rPr>
              <a:t>1</a:t>
            </a:r>
            <a:endParaRPr lang="fr-FR" sz="1000" b="1" baseline="30000" dirty="0" smtClean="0">
              <a:latin typeface="Times New Roman" pitchFamily="18" charset="0"/>
              <a:ea typeface="Times New Roman" pitchFamily="18" charset="0"/>
              <a:cs typeface="+mj-cs"/>
            </a:endParaRPr>
          </a:p>
        </p:txBody>
      </p:sp>
      <p:sp>
        <p:nvSpPr>
          <p:cNvPr id="60" name="Trapèze 59"/>
          <p:cNvSpPr/>
          <p:nvPr/>
        </p:nvSpPr>
        <p:spPr>
          <a:xfrm flipV="1">
            <a:off x="4964917" y="7469232"/>
            <a:ext cx="1357322" cy="214315"/>
          </a:xfrm>
          <a:prstGeom prst="trapezoid">
            <a:avLst>
              <a:gd name="adj" fmla="val 100000"/>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dirty="0"/>
          </a:p>
        </p:txBody>
      </p:sp>
      <p:sp>
        <p:nvSpPr>
          <p:cNvPr id="22" name="ZoneTexte 21"/>
          <p:cNvSpPr txBox="1"/>
          <p:nvPr/>
        </p:nvSpPr>
        <p:spPr>
          <a:xfrm>
            <a:off x="5089764" y="7437512"/>
            <a:ext cx="1363572" cy="230832"/>
          </a:xfrm>
          <a:prstGeom prst="rect">
            <a:avLst/>
          </a:prstGeom>
          <a:noFill/>
        </p:spPr>
        <p:txBody>
          <a:bodyPr wrap="square" rtlCol="0">
            <a:spAutoFit/>
          </a:bodyPr>
          <a:lstStyle/>
          <a:p>
            <a:r>
              <a:rPr lang="fr-FR" sz="900" b="1" dirty="0" smtClean="0">
                <a:solidFill>
                  <a:schemeClr val="bg1"/>
                </a:solidFill>
                <a:latin typeface="Book Antiqua" panose="02040602050305030304" pitchFamily="18" charset="0"/>
                <a:cs typeface="Times New Roman" panose="02020603050405020304" pitchFamily="18" charset="0"/>
              </a:rPr>
              <a:t>Recommandations</a:t>
            </a:r>
            <a:endParaRPr lang="fr-FR" sz="900" b="1" dirty="0">
              <a:solidFill>
                <a:schemeClr val="bg1"/>
              </a:solidFill>
              <a:latin typeface="Book Antiqua" panose="02040602050305030304" pitchFamily="18" charset="0"/>
              <a:cs typeface="Times New Roman" panose="02020603050405020304" pitchFamily="18" charset="0"/>
            </a:endParaRPr>
          </a:p>
        </p:txBody>
      </p:sp>
      <p:sp>
        <p:nvSpPr>
          <p:cNvPr id="1025" name="Rectangle 1"/>
          <p:cNvSpPr>
            <a:spLocks noChangeArrowheads="1"/>
          </p:cNvSpPr>
          <p:nvPr/>
        </p:nvSpPr>
        <p:spPr bwMode="auto">
          <a:xfrm>
            <a:off x="4502083" y="7697270"/>
            <a:ext cx="2382812"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eaLnBrk="1" fontAlgn="base" latinLnBrk="0" hangingPunct="1">
              <a:lnSpc>
                <a:spcPct val="100000"/>
              </a:lnSpc>
              <a:spcBef>
                <a:spcPct val="0"/>
              </a:spcBef>
              <a:spcAft>
                <a:spcPct val="0"/>
              </a:spcAft>
              <a:buClrTx/>
              <a:buSzTx/>
              <a:buFontTx/>
              <a:buNone/>
              <a:tabLst/>
            </a:pPr>
            <a:r>
              <a:rPr lang="fr-FR" sz="600" dirty="0" smtClean="0">
                <a:solidFill>
                  <a:schemeClr val="dk1"/>
                </a:solidFill>
                <a:latin typeface="Times New Roman" panose="02020603050405020304" pitchFamily="18" charset="0"/>
                <a:cs typeface="Times New Roman" panose="02020603050405020304" pitchFamily="18" charset="0"/>
              </a:rPr>
              <a:t>Les moyens préconisés dans notre recherche pour atteindre le but d'utilisation les fibres métalliques dans l'enrobé bitumineux sont :</a:t>
            </a:r>
            <a:endParaRPr lang="en-US" sz="600" dirty="0" smtClean="0">
              <a:solidFill>
                <a:schemeClr val="dk1"/>
              </a:solidFill>
              <a:latin typeface="Times New Roman" panose="02020603050405020304" pitchFamily="18" charset="0"/>
              <a:cs typeface="Times New Roman" panose="02020603050405020304" pitchFamily="18" charset="0"/>
            </a:endParaRPr>
          </a:p>
          <a:p>
            <a:pPr marL="171450" marR="0" lvl="0" indent="-171450" defTabSz="914400" eaLnBrk="0" fontAlgn="base" latinLnBrk="0" hangingPunct="0">
              <a:lnSpc>
                <a:spcPct val="100000"/>
              </a:lnSpc>
              <a:spcBef>
                <a:spcPct val="0"/>
              </a:spcBef>
              <a:spcAft>
                <a:spcPct val="0"/>
              </a:spcAft>
              <a:buClrTx/>
              <a:buSzTx/>
              <a:buFont typeface="Courier New" panose="02070309020205020404" pitchFamily="49" charset="0"/>
              <a:buChar char="o"/>
              <a:tabLst/>
            </a:pPr>
            <a:r>
              <a:rPr lang="fr-FR" sz="600" dirty="0" smtClean="0">
                <a:solidFill>
                  <a:schemeClr val="dk1"/>
                </a:solidFill>
                <a:latin typeface="Times New Roman" panose="02020603050405020304" pitchFamily="18" charset="0"/>
                <a:cs typeface="Times New Roman" panose="02020603050405020304" pitchFamily="18" charset="0"/>
              </a:rPr>
              <a:t>La modification des dimensions des fibres, la nature du métal utilise dans la fabrication des fibres. </a:t>
            </a:r>
            <a:endParaRPr lang="en-US" sz="600" dirty="0" smtClean="0">
              <a:solidFill>
                <a:schemeClr val="dk1"/>
              </a:solidFill>
              <a:latin typeface="Times New Roman" panose="02020603050405020304" pitchFamily="18" charset="0"/>
              <a:cs typeface="Times New Roman" panose="02020603050405020304" pitchFamily="18" charset="0"/>
            </a:endParaRPr>
          </a:p>
          <a:p>
            <a:pPr marL="171450" marR="0" lvl="0" indent="-171450" defTabSz="914400" eaLnBrk="0" fontAlgn="base" latinLnBrk="0" hangingPunct="0">
              <a:lnSpc>
                <a:spcPct val="100000"/>
              </a:lnSpc>
              <a:spcBef>
                <a:spcPct val="0"/>
              </a:spcBef>
              <a:spcAft>
                <a:spcPct val="0"/>
              </a:spcAft>
              <a:buClrTx/>
              <a:buSzTx/>
              <a:buFont typeface="Courier New" panose="02070309020205020404" pitchFamily="49" charset="0"/>
              <a:buChar char="o"/>
              <a:tabLst/>
            </a:pPr>
            <a:r>
              <a:rPr lang="fr-FR" sz="600" dirty="0" smtClean="0">
                <a:solidFill>
                  <a:schemeClr val="dk1"/>
                </a:solidFill>
                <a:latin typeface="Times New Roman" panose="02020603050405020304" pitchFamily="18" charset="0"/>
                <a:cs typeface="Times New Roman" panose="02020603050405020304" pitchFamily="18" charset="0"/>
              </a:rPr>
              <a:t>Le remplacement des autres dimensions des agrégats par des fibres.</a:t>
            </a:r>
            <a:endParaRPr lang="en-US" sz="600" dirty="0" smtClean="0">
              <a:solidFill>
                <a:schemeClr val="dk1"/>
              </a:solidFill>
              <a:latin typeface="Times New Roman" panose="02020603050405020304" pitchFamily="18" charset="0"/>
              <a:cs typeface="Times New Roman" panose="02020603050405020304" pitchFamily="18" charset="0"/>
            </a:endParaRPr>
          </a:p>
          <a:p>
            <a:pPr marL="171450" indent="-171450" eaLnBrk="0" fontAlgn="base" hangingPunct="0">
              <a:spcBef>
                <a:spcPct val="0"/>
              </a:spcBef>
              <a:spcAft>
                <a:spcPct val="0"/>
              </a:spcAft>
              <a:buFont typeface="Courier New" panose="02070309020205020404" pitchFamily="49" charset="0"/>
              <a:buChar char="o"/>
            </a:pPr>
            <a:r>
              <a:rPr lang="fr-FR" sz="600" dirty="0" smtClean="0">
                <a:solidFill>
                  <a:schemeClr val="dk1"/>
                </a:solidFill>
                <a:latin typeface="Times New Roman" panose="02020603050405020304" pitchFamily="18" charset="0"/>
                <a:cs typeface="Times New Roman" panose="02020603050405020304" pitchFamily="18" charset="0"/>
              </a:rPr>
              <a:t>pour mieux confirmer que les fibres faire une bonne amélioration il faut faire des essais plus spécifiques, pour avoir plus des informations. </a:t>
            </a:r>
            <a:endParaRPr lang="en-US" sz="600" dirty="0" smtClean="0">
              <a:solidFill>
                <a:schemeClr val="dk1"/>
              </a:solidFill>
              <a:latin typeface="Times New Roman" panose="02020603050405020304" pitchFamily="18" charset="0"/>
              <a:cs typeface="Times New Roman" panose="02020603050405020304" pitchFamily="18" charset="0"/>
            </a:endParaRPr>
          </a:p>
        </p:txBody>
      </p:sp>
      <p:graphicFrame>
        <p:nvGraphicFramePr>
          <p:cNvPr id="61" name="Tableau 60"/>
          <p:cNvGraphicFramePr>
            <a:graphicFrameLocks noGrp="1"/>
          </p:cNvGraphicFramePr>
          <p:nvPr>
            <p:extLst>
              <p:ext uri="{D42A27DB-BD31-4B8C-83A1-F6EECF244321}">
                <p14:modId xmlns="" xmlns:p14="http://schemas.microsoft.com/office/powerpoint/2010/main" val="3972865209"/>
              </p:ext>
            </p:extLst>
          </p:nvPr>
        </p:nvGraphicFramePr>
        <p:xfrm>
          <a:off x="71414" y="6300193"/>
          <a:ext cx="2000264" cy="2772400"/>
        </p:xfrm>
        <a:graphic>
          <a:graphicData uri="http://schemas.openxmlformats.org/drawingml/2006/table">
            <a:tbl>
              <a:tblPr rtl="1">
                <a:tableStyleId>{775DCB02-9BB8-47FD-8907-85C794F793BA}</a:tableStyleId>
              </a:tblPr>
              <a:tblGrid>
                <a:gridCol w="344117"/>
                <a:gridCol w="373662"/>
                <a:gridCol w="367006"/>
                <a:gridCol w="350542"/>
                <a:gridCol w="564937"/>
              </a:tblGrid>
              <a:tr h="256858">
                <a:tc rowSpan="2">
                  <a:txBody>
                    <a:bodyPr/>
                    <a:lstStyle/>
                    <a:p>
                      <a:pPr algn="ctr" rtl="0">
                        <a:lnSpc>
                          <a:spcPct val="115000"/>
                        </a:lnSpc>
                        <a:spcAft>
                          <a:spcPts val="0"/>
                        </a:spcAft>
                      </a:pPr>
                      <a:r>
                        <a:rPr lang="fr-FR" sz="600" b="1" kern="1200" cap="none" spc="0" dirty="0" smtClean="0">
                          <a:ln>
                            <a:noFill/>
                          </a:ln>
                          <a:effectLst/>
                          <a:cs typeface="+mj-cs"/>
                        </a:rPr>
                        <a:t>Spécif.</a:t>
                      </a:r>
                      <a:endParaRPr lang="en-US" sz="600" b="1" kern="1200" cap="none" spc="0" dirty="0" smtClean="0">
                        <a:ln>
                          <a:noFill/>
                        </a:ln>
                        <a:solidFill>
                          <a:schemeClr val="tx1"/>
                        </a:solidFill>
                        <a:effectLst/>
                        <a:latin typeface="+mn-lt"/>
                        <a:ea typeface="+mn-ea"/>
                        <a:cs typeface="+mj-cs"/>
                      </a:endParaRPr>
                    </a:p>
                  </a:txBody>
                  <a:tcPr marL="57941" marR="57941" marT="0" marB="0" anchor="ctr">
                    <a:cell3D prstMaterial="dkEdge">
                      <a:bevel prst="coolSlant"/>
                      <a:lightRig rig="flood" dir="t"/>
                    </a:cell3D>
                  </a:tcPr>
                </a:tc>
                <a:tc gridSpan="3">
                  <a:txBody>
                    <a:bodyPr/>
                    <a:lstStyle/>
                    <a:p>
                      <a:pPr algn="ctr" rtl="0">
                        <a:lnSpc>
                          <a:spcPct val="115000"/>
                        </a:lnSpc>
                        <a:spcAft>
                          <a:spcPts val="0"/>
                        </a:spcAft>
                      </a:pPr>
                      <a:r>
                        <a:rPr lang="en-US" sz="650" b="1" kern="1200" cap="none" spc="0" dirty="0" smtClean="0">
                          <a:ln>
                            <a:noFill/>
                          </a:ln>
                          <a:effectLst/>
                          <a:cs typeface="+mj-cs"/>
                        </a:rPr>
                        <a:t>Résultats</a:t>
                      </a:r>
                      <a:endParaRPr lang="en-US" sz="650" b="1" kern="1200" cap="none" spc="0" dirty="0" smtClean="0">
                        <a:ln>
                          <a:noFill/>
                        </a:ln>
                        <a:solidFill>
                          <a:schemeClr val="tx1"/>
                        </a:solidFill>
                        <a:effectLst/>
                        <a:latin typeface="+mn-lt"/>
                        <a:ea typeface="+mn-ea"/>
                        <a:cs typeface="+mj-cs"/>
                      </a:endParaRPr>
                    </a:p>
                  </a:txBody>
                  <a:tcPr marL="57941" marR="57941" marT="0" marB="0" anchor="ctr">
                    <a:cell3D prstMaterial="dkEdge">
                      <a:bevel prst="coolSlant"/>
                      <a:lightRig rig="flood" dir="t"/>
                    </a:cell3D>
                  </a:tcPr>
                </a:tc>
                <a:tc hMerge="1">
                  <a:txBody>
                    <a:bodyPr/>
                    <a:lstStyle/>
                    <a:p>
                      <a:pPr rtl="1"/>
                      <a:endParaRPr lang="ar-DZ"/>
                    </a:p>
                  </a:txBody>
                  <a:tcPr/>
                </a:tc>
                <a:tc hMerge="1">
                  <a:txBody>
                    <a:bodyPr/>
                    <a:lstStyle/>
                    <a:p>
                      <a:pPr rtl="1"/>
                      <a:endParaRPr lang="ar-DZ"/>
                    </a:p>
                  </a:txBody>
                  <a:tcPr/>
                </a:tc>
                <a:tc rowSpan="2">
                  <a:txBody>
                    <a:bodyPr/>
                    <a:lstStyle/>
                    <a:p>
                      <a:pPr algn="ctr" rtl="0">
                        <a:lnSpc>
                          <a:spcPct val="115000"/>
                        </a:lnSpc>
                        <a:spcAft>
                          <a:spcPts val="0"/>
                        </a:spcAft>
                        <a:tabLst>
                          <a:tab pos="4607560" algn="l"/>
                        </a:tabLst>
                      </a:pPr>
                      <a:r>
                        <a:rPr lang="en-US" sz="700" b="1" kern="1200" cap="none" spc="0" dirty="0" smtClean="0">
                          <a:ln>
                            <a:noFill/>
                          </a:ln>
                          <a:effectLst/>
                          <a:latin typeface="Times New Roman" panose="02020603050405020304" pitchFamily="18" charset="0"/>
                          <a:cs typeface="+mj-cs"/>
                        </a:rPr>
                        <a:t>Proprieties </a:t>
                      </a:r>
                    </a:p>
                    <a:p>
                      <a:pPr algn="ctr" rtl="0">
                        <a:lnSpc>
                          <a:spcPct val="115000"/>
                        </a:lnSpc>
                        <a:spcAft>
                          <a:spcPts val="0"/>
                        </a:spcAft>
                        <a:tabLst>
                          <a:tab pos="4607560" algn="l"/>
                        </a:tabLst>
                      </a:pPr>
                      <a:r>
                        <a:rPr lang="en-US" sz="700" b="1" kern="1200" cap="none" spc="0" dirty="0" smtClean="0">
                          <a:ln>
                            <a:noFill/>
                          </a:ln>
                          <a:effectLst/>
                          <a:latin typeface="Times New Roman" panose="02020603050405020304" pitchFamily="18" charset="0"/>
                          <a:cs typeface="+mj-cs"/>
                        </a:rPr>
                        <a:t>Marshall</a:t>
                      </a:r>
                      <a:endParaRPr lang="en-US" sz="700" b="1" kern="1200" cap="none" spc="0" dirty="0" smtClean="0">
                        <a:ln>
                          <a:noFill/>
                        </a:ln>
                        <a:solidFill>
                          <a:schemeClr val="tx1"/>
                        </a:solidFill>
                        <a:effectLst/>
                        <a:latin typeface="Times New Roman" panose="02020603050405020304" pitchFamily="18" charset="0"/>
                        <a:ea typeface="+mn-ea"/>
                        <a:cs typeface="+mj-cs"/>
                      </a:endParaRPr>
                    </a:p>
                  </a:txBody>
                  <a:tcPr marL="57941" marR="57941" marT="0" marB="0" anchor="ctr">
                    <a:cell3D prstMaterial="dkEdge">
                      <a:bevel prst="coolSlant"/>
                      <a:lightRig rig="flood" dir="t"/>
                    </a:cell3D>
                  </a:tcPr>
                </a:tc>
              </a:tr>
              <a:tr h="903156">
                <a:tc vMerge="1">
                  <a:txBody>
                    <a:bodyPr/>
                    <a:lstStyle/>
                    <a:p>
                      <a:pPr rtl="1"/>
                      <a:endParaRPr lang="ar-DZ"/>
                    </a:p>
                  </a:txBody>
                  <a:tcPr/>
                </a:tc>
                <a:tc>
                  <a:txBody>
                    <a:bodyPr/>
                    <a:lstStyle/>
                    <a:p>
                      <a:pPr algn="ctr" rtl="0">
                        <a:lnSpc>
                          <a:spcPct val="115000"/>
                        </a:lnSpc>
                        <a:spcAft>
                          <a:spcPts val="0"/>
                        </a:spcAft>
                      </a:pPr>
                      <a:r>
                        <a:rPr lang="fr-FR" sz="650" b="1" kern="1200" cap="none" spc="0" dirty="0" smtClean="0">
                          <a:ln>
                            <a:noFill/>
                          </a:ln>
                          <a:effectLst/>
                          <a:cs typeface="+mj-cs"/>
                        </a:rPr>
                        <a:t>grille</a:t>
                      </a:r>
                      <a:endParaRPr lang="en-US" sz="650" b="1" kern="1200" cap="none" spc="0" dirty="0" smtClean="0">
                        <a:ln>
                          <a:noFill/>
                        </a:ln>
                        <a:effectLst/>
                        <a:cs typeface="+mj-cs"/>
                      </a:endParaRPr>
                    </a:p>
                  </a:txBody>
                  <a:tcPr marL="57941" marR="57941" marT="0" marB="0" anchor="ctr">
                    <a:cell3D prstMaterial="dkEdge">
                      <a:bevel prst="coolSlant"/>
                      <a:lightRig rig="flood" dir="t"/>
                    </a:cell3D>
                  </a:tcPr>
                </a:tc>
                <a:tc>
                  <a:txBody>
                    <a:bodyPr/>
                    <a:lstStyle/>
                    <a:p>
                      <a:pPr algn="ctr" rtl="0">
                        <a:lnSpc>
                          <a:spcPct val="115000"/>
                        </a:lnSpc>
                        <a:spcAft>
                          <a:spcPts val="0"/>
                        </a:spcAft>
                        <a:tabLst>
                          <a:tab pos="4607560" algn="l"/>
                        </a:tabLst>
                      </a:pPr>
                      <a:r>
                        <a:rPr lang="fr-FR" sz="650" b="1" kern="1200" cap="none" spc="0" dirty="0" smtClean="0">
                          <a:ln>
                            <a:noFill/>
                          </a:ln>
                          <a:effectLst/>
                          <a:cs typeface="+mj-cs"/>
                        </a:rPr>
                        <a:t>Fibre</a:t>
                      </a:r>
                      <a:endParaRPr lang="en-US" sz="650" b="1" kern="1200" cap="none" spc="0" dirty="0" smtClean="0">
                        <a:ln>
                          <a:noFill/>
                        </a:ln>
                        <a:effectLst/>
                        <a:cs typeface="+mj-cs"/>
                      </a:endParaRPr>
                    </a:p>
                  </a:txBody>
                  <a:tcPr marL="57941" marR="57941" marT="0" marB="0" anchor="ctr">
                    <a:cell3D prstMaterial="dkEdge">
                      <a:bevel prst="coolSlant"/>
                      <a:lightRig rig="flood" dir="t"/>
                    </a:cell3D>
                  </a:tcPr>
                </a:tc>
                <a:tc>
                  <a:txBody>
                    <a:bodyPr/>
                    <a:lstStyle/>
                    <a:p>
                      <a:pPr algn="ctr" rtl="0">
                        <a:lnSpc>
                          <a:spcPct val="115000"/>
                        </a:lnSpc>
                        <a:spcAft>
                          <a:spcPts val="0"/>
                        </a:spcAft>
                      </a:pPr>
                      <a:r>
                        <a:rPr lang="fr-FR" sz="600" b="1" kern="1200" cap="none" spc="0" dirty="0" smtClean="0">
                          <a:ln>
                            <a:noFill/>
                          </a:ln>
                          <a:effectLst/>
                          <a:cs typeface="+mj-cs"/>
                        </a:rPr>
                        <a:t>témoin</a:t>
                      </a:r>
                      <a:endParaRPr lang="en-US" sz="600" b="1" kern="1200" cap="none" spc="0" dirty="0" smtClean="0">
                        <a:ln>
                          <a:noFill/>
                        </a:ln>
                        <a:effectLst/>
                        <a:cs typeface="+mj-cs"/>
                      </a:endParaRPr>
                    </a:p>
                  </a:txBody>
                  <a:tcPr marL="57941" marR="57941" marT="0" marB="0" anchor="ctr">
                    <a:cell3D prstMaterial="dkEdge">
                      <a:bevel prst="coolSlant"/>
                      <a:lightRig rig="flood" dir="t"/>
                    </a:cell3D>
                  </a:tcPr>
                </a:tc>
                <a:tc vMerge="1">
                  <a:txBody>
                    <a:bodyPr/>
                    <a:lstStyle/>
                    <a:p>
                      <a:pPr rtl="1"/>
                      <a:endParaRPr lang="ar-DZ"/>
                    </a:p>
                  </a:txBody>
                  <a:tcPr/>
                </a:tc>
              </a:tr>
              <a:tr h="496628">
                <a:tc>
                  <a:txBody>
                    <a:bodyPr/>
                    <a:lstStyle/>
                    <a:p>
                      <a:pPr algn="ctr" rtl="0">
                        <a:lnSpc>
                          <a:spcPct val="115000"/>
                        </a:lnSpc>
                        <a:spcAft>
                          <a:spcPts val="0"/>
                        </a:spcAft>
                      </a:pPr>
                      <a:r>
                        <a:rPr lang="en-US" sz="650" b="1" kern="1200" cap="none" spc="0" dirty="0" smtClean="0">
                          <a:ln>
                            <a:noFill/>
                          </a:ln>
                          <a:effectLst/>
                          <a:cs typeface="+mj-cs"/>
                        </a:rPr>
                        <a:t>&gt;10,5</a:t>
                      </a:r>
                      <a:endParaRPr lang="en-US" sz="650" b="1" kern="1200" cap="none" spc="0" dirty="0" smtClean="0">
                        <a:ln>
                          <a:noFill/>
                        </a:ln>
                        <a:solidFill>
                          <a:schemeClr val="tx1"/>
                        </a:solidFill>
                        <a:effectLst/>
                        <a:latin typeface="+mn-lt"/>
                        <a:ea typeface="+mn-ea"/>
                        <a:cs typeface="+mj-cs"/>
                      </a:endParaRPr>
                    </a:p>
                  </a:txBody>
                  <a:tcPr marL="57941" marR="57941" marT="0" marB="0" anchor="ctr">
                    <a:cell3D prstMaterial="dkEdge">
                      <a:bevel prst="coolSlant"/>
                      <a:lightRig rig="flood" dir="t"/>
                    </a:cell3D>
                  </a:tcPr>
                </a:tc>
                <a:tc>
                  <a:txBody>
                    <a:bodyPr/>
                    <a:lstStyle/>
                    <a:p>
                      <a:pPr algn="ctr" rtl="0">
                        <a:lnSpc>
                          <a:spcPct val="115000"/>
                        </a:lnSpc>
                        <a:spcAft>
                          <a:spcPts val="0"/>
                        </a:spcAft>
                      </a:pPr>
                      <a:r>
                        <a:rPr lang="ar-DZ" sz="650" b="1" kern="1200" cap="none" spc="0" dirty="0" smtClean="0">
                          <a:ln>
                            <a:noFill/>
                          </a:ln>
                          <a:effectLst/>
                          <a:cs typeface="+mj-cs"/>
                        </a:rPr>
                        <a:t>12.514</a:t>
                      </a:r>
                      <a:endParaRPr lang="en-US" sz="650" b="1" kern="1200" cap="none" spc="0" dirty="0" smtClean="0">
                        <a:ln>
                          <a:noFill/>
                        </a:ln>
                        <a:solidFill>
                          <a:schemeClr val="tx1"/>
                        </a:solidFill>
                        <a:effectLst/>
                        <a:latin typeface="+mn-lt"/>
                        <a:ea typeface="+mn-ea"/>
                        <a:cs typeface="+mj-cs"/>
                      </a:endParaRPr>
                    </a:p>
                  </a:txBody>
                  <a:tcPr marL="57941" marR="57941" marT="0" marB="0" anchor="ctr">
                    <a:cell3D prstMaterial="dkEdge">
                      <a:bevel prst="coolSlant"/>
                      <a:lightRig rig="flood" dir="t"/>
                    </a:cell3D>
                  </a:tcPr>
                </a:tc>
                <a:tc>
                  <a:txBody>
                    <a:bodyPr/>
                    <a:lstStyle/>
                    <a:p>
                      <a:pPr algn="ctr" rtl="0">
                        <a:lnSpc>
                          <a:spcPct val="115000"/>
                        </a:lnSpc>
                        <a:spcAft>
                          <a:spcPts val="0"/>
                        </a:spcAft>
                      </a:pPr>
                      <a:r>
                        <a:rPr lang="ar-DZ" sz="650" b="1" kern="1200" cap="none" spc="0" dirty="0" smtClean="0">
                          <a:ln>
                            <a:noFill/>
                          </a:ln>
                          <a:effectLst/>
                          <a:cs typeface="+mj-cs"/>
                        </a:rPr>
                        <a:t>12.832</a:t>
                      </a:r>
                      <a:endParaRPr lang="en-US" sz="650" b="1" kern="1200" cap="none" spc="0" dirty="0" smtClean="0">
                        <a:ln>
                          <a:noFill/>
                        </a:ln>
                        <a:solidFill>
                          <a:schemeClr val="tx1"/>
                        </a:solidFill>
                        <a:effectLst/>
                        <a:latin typeface="+mn-lt"/>
                        <a:ea typeface="+mn-ea"/>
                        <a:cs typeface="+mj-cs"/>
                      </a:endParaRPr>
                    </a:p>
                  </a:txBody>
                  <a:tcPr marL="57941" marR="57941" marT="0" marB="0" anchor="ctr">
                    <a:cell3D prstMaterial="dkEdge">
                      <a:bevel prst="coolSlant"/>
                      <a:lightRig rig="flood" dir="t"/>
                    </a:cell3D>
                  </a:tcPr>
                </a:tc>
                <a:tc>
                  <a:txBody>
                    <a:bodyPr/>
                    <a:lstStyle/>
                    <a:p>
                      <a:pPr algn="ctr" rtl="0">
                        <a:lnSpc>
                          <a:spcPct val="115000"/>
                        </a:lnSpc>
                        <a:spcAft>
                          <a:spcPts val="0"/>
                        </a:spcAft>
                      </a:pPr>
                      <a:r>
                        <a:rPr lang="ar-DZ" sz="650" b="1" kern="1200" cap="none" spc="0" dirty="0" smtClean="0">
                          <a:ln>
                            <a:noFill/>
                          </a:ln>
                          <a:effectLst/>
                          <a:cs typeface="+mj-cs"/>
                        </a:rPr>
                        <a:t>11.6</a:t>
                      </a:r>
                      <a:r>
                        <a:rPr lang="fr-FR" sz="650" b="1" kern="1200" cap="none" spc="0" dirty="0" smtClean="0">
                          <a:ln>
                            <a:noFill/>
                          </a:ln>
                          <a:effectLst/>
                          <a:cs typeface="+mj-cs"/>
                        </a:rPr>
                        <a:t>90</a:t>
                      </a:r>
                      <a:endParaRPr lang="en-US" sz="650" b="1" kern="1200" cap="none" spc="0" dirty="0" smtClean="0">
                        <a:ln>
                          <a:noFill/>
                        </a:ln>
                        <a:solidFill>
                          <a:schemeClr val="tx1"/>
                        </a:solidFill>
                        <a:effectLst/>
                        <a:latin typeface="+mn-lt"/>
                        <a:ea typeface="+mn-ea"/>
                        <a:cs typeface="+mj-cs"/>
                      </a:endParaRPr>
                    </a:p>
                  </a:txBody>
                  <a:tcPr marL="57941" marR="57941" marT="0" marB="0" anchor="ctr">
                    <a:cell3D prstMaterial="dkEdge">
                      <a:bevel prst="coolSlant"/>
                      <a:lightRig rig="flood" dir="t"/>
                    </a:cell3D>
                  </a:tcPr>
                </a:tc>
                <a:tc>
                  <a:txBody>
                    <a:bodyPr/>
                    <a:lstStyle/>
                    <a:p>
                      <a:pPr algn="ctr" rtl="0">
                        <a:lnSpc>
                          <a:spcPct val="115000"/>
                        </a:lnSpc>
                        <a:spcAft>
                          <a:spcPts val="0"/>
                        </a:spcAft>
                      </a:pPr>
                      <a:r>
                        <a:rPr lang="en-US" sz="650" b="1" kern="1200" cap="none" spc="0" dirty="0" smtClean="0">
                          <a:ln>
                            <a:noFill/>
                          </a:ln>
                          <a:effectLst/>
                          <a:cs typeface="+mj-cs"/>
                        </a:rPr>
                        <a:t>Stabilité [KN]</a:t>
                      </a:r>
                      <a:endParaRPr lang="en-US" sz="650" b="1" kern="1200" cap="none" spc="0" dirty="0" smtClean="0">
                        <a:ln>
                          <a:noFill/>
                        </a:ln>
                        <a:solidFill>
                          <a:schemeClr val="tx1"/>
                        </a:solidFill>
                        <a:effectLst/>
                        <a:latin typeface="+mn-lt"/>
                        <a:ea typeface="+mn-ea"/>
                        <a:cs typeface="+mj-cs"/>
                      </a:endParaRPr>
                    </a:p>
                  </a:txBody>
                  <a:tcPr marL="57941" marR="57941" marT="0" marB="0" anchor="ctr">
                    <a:cell3D prstMaterial="dkEdge">
                      <a:bevel prst="coolSlant"/>
                      <a:lightRig rig="flood" dir="t"/>
                    </a:cell3D>
                  </a:tcPr>
                </a:tc>
              </a:tr>
              <a:tr h="532840">
                <a:tc>
                  <a:txBody>
                    <a:bodyPr/>
                    <a:lstStyle/>
                    <a:p>
                      <a:pPr algn="ctr" rtl="0">
                        <a:lnSpc>
                          <a:spcPct val="115000"/>
                        </a:lnSpc>
                        <a:spcAft>
                          <a:spcPts val="0"/>
                        </a:spcAft>
                      </a:pPr>
                      <a:r>
                        <a:rPr lang="en-US" sz="650" b="1" kern="1200" cap="none" spc="0" dirty="0" smtClean="0">
                          <a:ln>
                            <a:noFill/>
                          </a:ln>
                          <a:effectLst/>
                          <a:cs typeface="+mj-cs"/>
                        </a:rPr>
                        <a:t>&lt; 4</a:t>
                      </a:r>
                      <a:endParaRPr lang="en-US" sz="650" b="1" kern="1200" cap="none" spc="0" dirty="0" smtClean="0">
                        <a:ln>
                          <a:noFill/>
                        </a:ln>
                        <a:solidFill>
                          <a:schemeClr val="tx1"/>
                        </a:solidFill>
                        <a:effectLst/>
                        <a:latin typeface="+mn-lt"/>
                        <a:ea typeface="+mn-ea"/>
                        <a:cs typeface="+mj-cs"/>
                      </a:endParaRPr>
                    </a:p>
                  </a:txBody>
                  <a:tcPr marL="57941" marR="57941" marT="0" marB="0" anchor="ctr">
                    <a:cell3D prstMaterial="dkEdge">
                      <a:bevel prst="coolSlant"/>
                      <a:lightRig rig="flood" dir="t"/>
                    </a:cell3D>
                  </a:tcPr>
                </a:tc>
                <a:tc>
                  <a:txBody>
                    <a:bodyPr/>
                    <a:lstStyle/>
                    <a:p>
                      <a:pPr algn="ctr" rtl="0">
                        <a:lnSpc>
                          <a:spcPct val="115000"/>
                        </a:lnSpc>
                        <a:spcAft>
                          <a:spcPts val="0"/>
                        </a:spcAft>
                      </a:pPr>
                      <a:r>
                        <a:rPr lang="ar-DZ" sz="650" b="1" kern="1200" cap="none" spc="0" dirty="0" smtClean="0">
                          <a:ln>
                            <a:noFill/>
                          </a:ln>
                          <a:effectLst/>
                          <a:cs typeface="+mj-cs"/>
                        </a:rPr>
                        <a:t>1.739</a:t>
                      </a:r>
                      <a:endParaRPr lang="en-US" sz="650" b="1" kern="1200" cap="none" spc="0" dirty="0" smtClean="0">
                        <a:ln>
                          <a:noFill/>
                        </a:ln>
                        <a:solidFill>
                          <a:schemeClr val="tx1"/>
                        </a:solidFill>
                        <a:effectLst/>
                        <a:latin typeface="+mn-lt"/>
                        <a:ea typeface="+mn-ea"/>
                        <a:cs typeface="+mj-cs"/>
                      </a:endParaRPr>
                    </a:p>
                  </a:txBody>
                  <a:tcPr marL="57941" marR="57941" marT="0" marB="0" anchor="ctr">
                    <a:cell3D prstMaterial="dkEdge">
                      <a:bevel prst="coolSlant"/>
                      <a:lightRig rig="flood" dir="t"/>
                    </a:cell3D>
                  </a:tcPr>
                </a:tc>
                <a:tc>
                  <a:txBody>
                    <a:bodyPr/>
                    <a:lstStyle/>
                    <a:p>
                      <a:pPr algn="ctr" rtl="0">
                        <a:lnSpc>
                          <a:spcPct val="115000"/>
                        </a:lnSpc>
                        <a:spcAft>
                          <a:spcPts val="0"/>
                        </a:spcAft>
                      </a:pPr>
                      <a:r>
                        <a:rPr lang="ar-DZ" sz="650" b="1" kern="1200" cap="none" spc="0" dirty="0" smtClean="0">
                          <a:ln>
                            <a:noFill/>
                          </a:ln>
                          <a:effectLst/>
                          <a:cs typeface="+mj-cs"/>
                        </a:rPr>
                        <a:t>0.851</a:t>
                      </a:r>
                      <a:endParaRPr lang="en-US" sz="650" b="1" kern="1200" cap="none" spc="0" dirty="0" smtClean="0">
                        <a:ln>
                          <a:noFill/>
                        </a:ln>
                        <a:solidFill>
                          <a:schemeClr val="tx1"/>
                        </a:solidFill>
                        <a:effectLst/>
                        <a:latin typeface="+mn-lt"/>
                        <a:ea typeface="+mn-ea"/>
                        <a:cs typeface="+mj-cs"/>
                      </a:endParaRPr>
                    </a:p>
                  </a:txBody>
                  <a:tcPr marL="57941" marR="57941" marT="0" marB="0" anchor="ctr">
                    <a:cell3D prstMaterial="dkEdge">
                      <a:bevel prst="coolSlant"/>
                      <a:lightRig rig="flood" dir="t"/>
                    </a:cell3D>
                  </a:tcPr>
                </a:tc>
                <a:tc>
                  <a:txBody>
                    <a:bodyPr/>
                    <a:lstStyle/>
                    <a:p>
                      <a:pPr algn="ctr" rtl="0">
                        <a:lnSpc>
                          <a:spcPct val="115000"/>
                        </a:lnSpc>
                        <a:spcAft>
                          <a:spcPts val="0"/>
                        </a:spcAft>
                      </a:pPr>
                      <a:r>
                        <a:rPr lang="ar-DZ" sz="650" b="1" kern="1200" cap="none" spc="0" dirty="0" smtClean="0">
                          <a:ln>
                            <a:noFill/>
                          </a:ln>
                          <a:effectLst/>
                          <a:cs typeface="+mj-cs"/>
                        </a:rPr>
                        <a:t>1.956</a:t>
                      </a:r>
                      <a:endParaRPr lang="en-US" sz="650" b="1" kern="1200" cap="none" spc="0" dirty="0" smtClean="0">
                        <a:ln>
                          <a:noFill/>
                        </a:ln>
                        <a:solidFill>
                          <a:schemeClr val="tx1"/>
                        </a:solidFill>
                        <a:effectLst/>
                        <a:latin typeface="+mn-lt"/>
                        <a:ea typeface="+mn-ea"/>
                        <a:cs typeface="+mj-cs"/>
                      </a:endParaRPr>
                    </a:p>
                  </a:txBody>
                  <a:tcPr marL="57941" marR="57941" marT="0" marB="0" anchor="ctr">
                    <a:cell3D prstMaterial="dkEdge">
                      <a:bevel prst="coolSlant"/>
                      <a:lightRig rig="flood" dir="t"/>
                    </a:cell3D>
                  </a:tcPr>
                </a:tc>
                <a:tc>
                  <a:txBody>
                    <a:bodyPr/>
                    <a:lstStyle/>
                    <a:p>
                      <a:pPr algn="ctr" rtl="0">
                        <a:lnSpc>
                          <a:spcPct val="115000"/>
                        </a:lnSpc>
                        <a:spcAft>
                          <a:spcPts val="0"/>
                        </a:spcAft>
                      </a:pPr>
                      <a:r>
                        <a:rPr lang="en-US" sz="650" b="1" kern="1200" cap="none" spc="0" dirty="0" smtClean="0">
                          <a:ln>
                            <a:noFill/>
                          </a:ln>
                          <a:effectLst/>
                          <a:cs typeface="+mj-cs"/>
                        </a:rPr>
                        <a:t>Fluage [mm]</a:t>
                      </a:r>
                      <a:endParaRPr lang="en-US" sz="650" b="1" kern="1200" cap="none" spc="0" dirty="0" smtClean="0">
                        <a:ln>
                          <a:noFill/>
                        </a:ln>
                        <a:solidFill>
                          <a:schemeClr val="tx1"/>
                        </a:solidFill>
                        <a:effectLst/>
                        <a:latin typeface="+mn-lt"/>
                        <a:ea typeface="+mn-ea"/>
                        <a:cs typeface="+mj-cs"/>
                      </a:endParaRPr>
                    </a:p>
                  </a:txBody>
                  <a:tcPr marL="57941" marR="57941" marT="0" marB="0" anchor="ctr">
                    <a:cell3D prstMaterial="dkEdge">
                      <a:bevel prst="coolSlant"/>
                      <a:lightRig rig="flood" dir="t"/>
                    </a:cell3D>
                  </a:tcPr>
                </a:tc>
              </a:tr>
              <a:tr h="582918">
                <a:tc>
                  <a:txBody>
                    <a:bodyPr/>
                    <a:lstStyle/>
                    <a:p>
                      <a:pPr algn="ctr" rtl="0">
                        <a:lnSpc>
                          <a:spcPct val="115000"/>
                        </a:lnSpc>
                        <a:spcAft>
                          <a:spcPts val="0"/>
                        </a:spcAft>
                      </a:pPr>
                      <a:r>
                        <a:rPr lang="ar-DZ" sz="650" b="1" kern="1200" cap="none" spc="0" dirty="0" smtClean="0">
                          <a:ln>
                            <a:noFill/>
                          </a:ln>
                          <a:effectLst/>
                          <a:cs typeface="+mj-cs"/>
                        </a:rPr>
                        <a:t>98-94</a:t>
                      </a:r>
                      <a:endParaRPr lang="en-US" sz="650" b="1" kern="1200" cap="none" spc="0" dirty="0" smtClean="0">
                        <a:ln>
                          <a:noFill/>
                        </a:ln>
                        <a:solidFill>
                          <a:schemeClr val="tx1"/>
                        </a:solidFill>
                        <a:effectLst/>
                        <a:latin typeface="+mn-lt"/>
                        <a:ea typeface="+mn-ea"/>
                        <a:cs typeface="+mj-cs"/>
                      </a:endParaRPr>
                    </a:p>
                  </a:txBody>
                  <a:tcPr marL="57941" marR="57941" marT="0" marB="0" anchor="ctr">
                    <a:cell3D prstMaterial="dkEdge">
                      <a:bevel prst="coolSlant"/>
                      <a:lightRig rig="flood" dir="t"/>
                    </a:cell3D>
                  </a:tcPr>
                </a:tc>
                <a:tc>
                  <a:txBody>
                    <a:bodyPr/>
                    <a:lstStyle/>
                    <a:p>
                      <a:pPr algn="ctr" rtl="0">
                        <a:lnSpc>
                          <a:spcPct val="115000"/>
                        </a:lnSpc>
                        <a:spcAft>
                          <a:spcPts val="0"/>
                        </a:spcAft>
                      </a:pPr>
                      <a:r>
                        <a:rPr lang="fr-FR" sz="650" b="1" kern="1200" cap="none" spc="0" smtClean="0">
                          <a:ln>
                            <a:noFill/>
                          </a:ln>
                          <a:effectLst/>
                          <a:cs typeface="+mj-cs"/>
                        </a:rPr>
                        <a:t>100</a:t>
                      </a:r>
                      <a:endParaRPr lang="en-US" sz="650" b="1" kern="1200" cap="none" spc="0" dirty="0" smtClean="0">
                        <a:ln>
                          <a:noFill/>
                        </a:ln>
                        <a:solidFill>
                          <a:schemeClr val="tx1"/>
                        </a:solidFill>
                        <a:effectLst/>
                        <a:latin typeface="+mn-lt"/>
                        <a:ea typeface="+mn-ea"/>
                        <a:cs typeface="+mj-cs"/>
                      </a:endParaRPr>
                    </a:p>
                  </a:txBody>
                  <a:tcPr marL="57941" marR="57941" marT="0" marB="0" anchor="ctr">
                    <a:cell3D prstMaterial="dkEdge">
                      <a:bevel prst="coolSlant"/>
                      <a:lightRig rig="flood" dir="t"/>
                    </a:cell3D>
                  </a:tcPr>
                </a:tc>
                <a:tc>
                  <a:txBody>
                    <a:bodyPr/>
                    <a:lstStyle/>
                    <a:p>
                      <a:pPr algn="ctr" rtl="0">
                        <a:lnSpc>
                          <a:spcPct val="115000"/>
                        </a:lnSpc>
                        <a:spcAft>
                          <a:spcPts val="0"/>
                        </a:spcAft>
                      </a:pPr>
                      <a:r>
                        <a:rPr lang="fr-FR" sz="650" b="1" kern="1200" cap="none" spc="0" dirty="0" smtClean="0">
                          <a:ln>
                            <a:noFill/>
                          </a:ln>
                          <a:effectLst/>
                          <a:cs typeface="+mj-cs"/>
                        </a:rPr>
                        <a:t>106</a:t>
                      </a:r>
                      <a:endParaRPr lang="en-US" sz="650" b="1" kern="1200" cap="none" spc="0" dirty="0" smtClean="0">
                        <a:ln>
                          <a:noFill/>
                        </a:ln>
                        <a:solidFill>
                          <a:schemeClr val="tx1"/>
                        </a:solidFill>
                        <a:effectLst/>
                        <a:latin typeface="+mn-lt"/>
                        <a:ea typeface="+mn-ea"/>
                        <a:cs typeface="+mj-cs"/>
                      </a:endParaRPr>
                    </a:p>
                  </a:txBody>
                  <a:tcPr marL="57941" marR="57941" marT="0" marB="0" anchor="ctr">
                    <a:cell3D prstMaterial="dkEdge">
                      <a:bevel prst="coolSlant"/>
                      <a:lightRig rig="flood" dir="t"/>
                    </a:cell3D>
                  </a:tcPr>
                </a:tc>
                <a:tc>
                  <a:txBody>
                    <a:bodyPr/>
                    <a:lstStyle/>
                    <a:p>
                      <a:pPr algn="ctr" rtl="0">
                        <a:lnSpc>
                          <a:spcPct val="115000"/>
                        </a:lnSpc>
                        <a:spcAft>
                          <a:spcPts val="0"/>
                        </a:spcAft>
                      </a:pPr>
                      <a:r>
                        <a:rPr lang="fr-FR" sz="650" b="1" kern="1200" cap="none" spc="0" dirty="0" smtClean="0">
                          <a:ln>
                            <a:noFill/>
                          </a:ln>
                          <a:effectLst/>
                          <a:cs typeface="+mj-cs"/>
                        </a:rPr>
                        <a:t>99</a:t>
                      </a:r>
                      <a:endParaRPr lang="en-US" sz="650" b="1" kern="1200" cap="none" spc="0" dirty="0" smtClean="0">
                        <a:ln>
                          <a:noFill/>
                        </a:ln>
                        <a:solidFill>
                          <a:schemeClr val="tx1"/>
                        </a:solidFill>
                        <a:effectLst/>
                        <a:latin typeface="+mn-lt"/>
                        <a:ea typeface="+mn-ea"/>
                        <a:cs typeface="+mj-cs"/>
                      </a:endParaRPr>
                    </a:p>
                  </a:txBody>
                  <a:tcPr marL="57941" marR="57941" marT="0" marB="0" anchor="ctr">
                    <a:cell3D prstMaterial="dkEdge">
                      <a:bevel prst="coolSlant"/>
                      <a:lightRig rig="flood" dir="t"/>
                    </a:cell3D>
                  </a:tcPr>
                </a:tc>
                <a:tc>
                  <a:txBody>
                    <a:bodyPr/>
                    <a:lstStyle/>
                    <a:p>
                      <a:pPr algn="ctr" rtl="0">
                        <a:lnSpc>
                          <a:spcPct val="115000"/>
                        </a:lnSpc>
                        <a:spcAft>
                          <a:spcPts val="0"/>
                        </a:spcAft>
                      </a:pPr>
                      <a:r>
                        <a:rPr lang="fr-FR" sz="650" b="1" kern="1200" cap="none" spc="0" noProof="0" dirty="0" smtClean="0">
                          <a:ln>
                            <a:noFill/>
                          </a:ln>
                          <a:effectLst/>
                          <a:cs typeface="+mj-cs"/>
                        </a:rPr>
                        <a:t>Compacité</a:t>
                      </a:r>
                      <a:r>
                        <a:rPr lang="en-US" sz="650" b="1" kern="1200" cap="none" spc="0" baseline="0" noProof="0" dirty="0" smtClean="0">
                          <a:ln>
                            <a:noFill/>
                          </a:ln>
                          <a:effectLst/>
                          <a:cs typeface="+mj-cs"/>
                        </a:rPr>
                        <a:t> </a:t>
                      </a:r>
                      <a:r>
                        <a:rPr lang="en-US" sz="650" b="1" kern="1200" cap="none" spc="0" dirty="0" smtClean="0">
                          <a:ln>
                            <a:noFill/>
                          </a:ln>
                          <a:effectLst/>
                          <a:cs typeface="+mj-cs"/>
                        </a:rPr>
                        <a:t>(%)</a:t>
                      </a:r>
                      <a:endParaRPr lang="en-US" sz="650" b="1" kern="1200" cap="none" spc="0" dirty="0" smtClean="0">
                        <a:ln>
                          <a:noFill/>
                        </a:ln>
                        <a:solidFill>
                          <a:schemeClr val="tx1"/>
                        </a:solidFill>
                        <a:effectLst/>
                        <a:latin typeface="+mn-lt"/>
                        <a:ea typeface="+mn-ea"/>
                        <a:cs typeface="+mj-cs"/>
                      </a:endParaRPr>
                    </a:p>
                  </a:txBody>
                  <a:tcPr marL="57941" marR="57941" marT="0" marB="0" anchor="ctr">
                    <a:cell3D prstMaterial="dkEdge">
                      <a:bevel prst="coolSlant"/>
                      <a:lightRig rig="flood" dir="t"/>
                    </a:cell3D>
                  </a:tcPr>
                </a:tc>
              </a:tr>
            </a:tbl>
          </a:graphicData>
        </a:graphic>
      </p:graphicFrame>
      <p:sp>
        <p:nvSpPr>
          <p:cNvPr id="67" name="Trapèze 66"/>
          <p:cNvSpPr/>
          <p:nvPr/>
        </p:nvSpPr>
        <p:spPr>
          <a:xfrm flipV="1">
            <a:off x="500042" y="6286511"/>
            <a:ext cx="1285884" cy="214315"/>
          </a:xfrm>
          <a:prstGeom prst="trapezoid">
            <a:avLst>
              <a:gd name="adj" fmla="val 100000"/>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dirty="0">
              <a:latin typeface="Book Antiqua" panose="02040602050305030304" pitchFamily="18" charset="0"/>
            </a:endParaRPr>
          </a:p>
        </p:txBody>
      </p:sp>
      <p:sp>
        <p:nvSpPr>
          <p:cNvPr id="68" name="Rectangle 67"/>
          <p:cNvSpPr/>
          <p:nvPr/>
        </p:nvSpPr>
        <p:spPr>
          <a:xfrm>
            <a:off x="810401" y="6257299"/>
            <a:ext cx="671979" cy="251607"/>
          </a:xfrm>
          <a:prstGeom prst="rect">
            <a:avLst/>
          </a:prstGeom>
        </p:spPr>
        <p:txBody>
          <a:bodyPr wrap="none">
            <a:spAutoFit/>
          </a:bodyPr>
          <a:lstStyle/>
          <a:p>
            <a:pPr algn="ctr" rtl="1">
              <a:lnSpc>
                <a:spcPct val="115000"/>
              </a:lnSpc>
              <a:spcAft>
                <a:spcPts val="0"/>
              </a:spcAft>
            </a:pPr>
            <a:r>
              <a:rPr lang="en-US" sz="900" b="1" dirty="0" smtClean="0">
                <a:solidFill>
                  <a:schemeClr val="bg1"/>
                </a:solidFill>
                <a:latin typeface="Book Antiqua" panose="02040602050305030304" pitchFamily="18" charset="0"/>
              </a:rPr>
              <a:t>Résultats</a:t>
            </a:r>
          </a:p>
        </p:txBody>
      </p:sp>
      <p:sp>
        <p:nvSpPr>
          <p:cNvPr id="35" name="ZoneTexte 34"/>
          <p:cNvSpPr txBox="1"/>
          <p:nvPr/>
        </p:nvSpPr>
        <p:spPr>
          <a:xfrm>
            <a:off x="2214554" y="4517122"/>
            <a:ext cx="2071702" cy="630942"/>
          </a:xfrm>
          <a:prstGeom prst="rect">
            <a:avLst/>
          </a:prstGeom>
          <a:noFill/>
        </p:spPr>
        <p:txBody>
          <a:bodyPr wrap="square" rtlCol="1">
            <a:spAutoFit/>
          </a:bodyPr>
          <a:lstStyle/>
          <a:p>
            <a:pPr algn="just"/>
            <a:r>
              <a:rPr lang="fr-FR" sz="700" dirty="0" smtClean="0">
                <a:latin typeface="Times New Roman" panose="02020603050405020304" pitchFamily="18" charset="0"/>
                <a:cs typeface="Times New Roman" panose="02020603050405020304" pitchFamily="18" charset="0"/>
              </a:rPr>
              <a:t>D’après l’histogramme au-dessus on note que les stabilités sont acceptables, et la meilleure valeur de la résistance est donnée par fibre  puis la grille, et les deux son supérieur a la valeur d’éprouvette témoin. </a:t>
            </a:r>
          </a:p>
        </p:txBody>
      </p:sp>
      <p:sp>
        <p:nvSpPr>
          <p:cNvPr id="37" name="ZoneTexte 36"/>
          <p:cNvSpPr txBox="1"/>
          <p:nvPr/>
        </p:nvSpPr>
        <p:spPr>
          <a:xfrm>
            <a:off x="4643446" y="4500562"/>
            <a:ext cx="2000264" cy="369332"/>
          </a:xfrm>
          <a:prstGeom prst="rect">
            <a:avLst/>
          </a:prstGeom>
          <a:noFill/>
        </p:spPr>
        <p:txBody>
          <a:bodyPr wrap="square" rtlCol="1">
            <a:spAutoFit/>
          </a:bodyPr>
          <a:lstStyle/>
          <a:p>
            <a:endParaRPr lang="ar-DZ" dirty="0"/>
          </a:p>
        </p:txBody>
      </p:sp>
      <p:sp>
        <p:nvSpPr>
          <p:cNvPr id="2" name="Rectangle 1"/>
          <p:cNvSpPr>
            <a:spLocks noChangeArrowheads="1"/>
          </p:cNvSpPr>
          <p:nvPr/>
        </p:nvSpPr>
        <p:spPr bwMode="auto">
          <a:xfrm>
            <a:off x="2237452" y="6311160"/>
            <a:ext cx="212983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eaLnBrk="1" fontAlgn="base" latinLnBrk="0" hangingPunct="1">
              <a:lnSpc>
                <a:spcPct val="100000"/>
              </a:lnSpc>
              <a:spcBef>
                <a:spcPct val="0"/>
              </a:spcBef>
              <a:spcAft>
                <a:spcPct val="0"/>
              </a:spcAft>
              <a:buClrTx/>
              <a:buSzTx/>
              <a:buFontTx/>
              <a:buNone/>
              <a:tabLst/>
            </a:pPr>
            <a:r>
              <a:rPr kumimoji="0" lang="fr-FR" sz="7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Les fluages </a:t>
            </a:r>
            <a:r>
              <a:rPr lang="fr-FR" sz="700" dirty="0" smtClean="0">
                <a:latin typeface="Times New Roman" panose="02020603050405020304" pitchFamily="18" charset="0"/>
                <a:ea typeface="Times New Roman" panose="02020603050405020304" pitchFamily="18" charset="0"/>
                <a:cs typeface="Times New Roman" panose="02020603050405020304" pitchFamily="18" charset="0"/>
              </a:rPr>
              <a:t>‘déformation’</a:t>
            </a:r>
            <a:r>
              <a:rPr kumimoji="0" lang="fr-FR" sz="7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pour les trois mélanges</a:t>
            </a:r>
            <a:r>
              <a:rPr kumimoji="0" lang="fr-FR" sz="700" b="0" i="0" u="none" strike="noStrike" cap="none" normalizeH="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fr-FR" sz="7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sont acceptables, il ne dépasse pas la valeur indiquée suivant la norme (4mm). Le fluage obtenu dans l’</a:t>
            </a:r>
            <a:r>
              <a:rPr lang="fr-FR" sz="700" dirty="0" smtClean="0">
                <a:latin typeface="Times New Roman" panose="02020603050405020304" pitchFamily="18" charset="0"/>
                <a:ea typeface="Times New Roman" panose="02020603050405020304" pitchFamily="18" charset="0"/>
                <a:cs typeface="Times New Roman" panose="02020603050405020304" pitchFamily="18" charset="0"/>
              </a:rPr>
              <a:t>ép</a:t>
            </a:r>
            <a:r>
              <a:rPr kumimoji="0" lang="fr-FR" sz="7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rouvette de fibre est parfait par</a:t>
            </a:r>
            <a:r>
              <a:rPr kumimoji="0" lang="fr-FR" sz="700" b="0" i="0" u="none" strike="noStrike" cap="none" normalizeH="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rapport aux autres</a:t>
            </a:r>
            <a:r>
              <a:rPr kumimoji="0" lang="fr-FR" sz="7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kumimoji="0" lang="fr-FR" sz="7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38" name="ZoneTexte 37"/>
          <p:cNvSpPr txBox="1"/>
          <p:nvPr/>
        </p:nvSpPr>
        <p:spPr>
          <a:xfrm>
            <a:off x="4459259" y="4765924"/>
            <a:ext cx="2290004" cy="415498"/>
          </a:xfrm>
          <a:prstGeom prst="rect">
            <a:avLst/>
          </a:prstGeom>
          <a:noFill/>
        </p:spPr>
        <p:txBody>
          <a:bodyPr wrap="square" rtlCol="1">
            <a:spAutoFit/>
          </a:bodyPr>
          <a:lstStyle/>
          <a:p>
            <a:r>
              <a:rPr lang="fr-FR" sz="700" dirty="0" smtClean="0">
                <a:latin typeface="Times New Roman" panose="02020603050405020304" pitchFamily="18" charset="0"/>
                <a:ea typeface="Times New Roman" panose="02020603050405020304" pitchFamily="18" charset="0"/>
                <a:cs typeface="Times New Roman" panose="02020603050405020304" pitchFamily="18" charset="0"/>
              </a:rPr>
              <a:t>Les valeurs compacités sont supérieures aux les valeurs indiqué selon la norme (94-98), ainsi que la compacité du mélange témoin est </a:t>
            </a:r>
            <a:r>
              <a:rPr lang="fr-FR" sz="700" dirty="0" smtClean="0">
                <a:latin typeface="Times New Roman" panose="02020603050405020304" pitchFamily="18" charset="0"/>
                <a:cs typeface="Times New Roman" panose="02020603050405020304" pitchFamily="18" charset="0"/>
              </a:rPr>
              <a:t>appartenue dans</a:t>
            </a:r>
            <a:r>
              <a:rPr lang="fr-FR" sz="700" dirty="0" smtClean="0">
                <a:latin typeface="Times New Roman" panose="02020603050405020304" pitchFamily="18" charset="0"/>
                <a:ea typeface="Times New Roman" panose="02020603050405020304" pitchFamily="18" charset="0"/>
                <a:cs typeface="Times New Roman" panose="02020603050405020304" pitchFamily="18" charset="0"/>
              </a:rPr>
              <a:t> l’intervalle</a:t>
            </a:r>
            <a:endParaRPr lang="fr-FR" sz="700" dirty="0">
              <a:latin typeface="Times New Roman" panose="02020603050405020304" pitchFamily="18" charset="0"/>
              <a:cs typeface="Times New Roman" panose="02020603050405020304" pitchFamily="18" charset="0"/>
            </a:endParaRPr>
          </a:p>
        </p:txBody>
      </p:sp>
      <p:graphicFrame>
        <p:nvGraphicFramePr>
          <p:cNvPr id="41" name="Chart 40"/>
          <p:cNvGraphicFramePr>
            <a:graphicFrameLocks/>
          </p:cNvGraphicFramePr>
          <p:nvPr>
            <p:extLst>
              <p:ext uri="{D42A27DB-BD31-4B8C-83A1-F6EECF244321}">
                <p14:modId xmlns="" xmlns:p14="http://schemas.microsoft.com/office/powerpoint/2010/main" val="2450421457"/>
              </p:ext>
            </p:extLst>
          </p:nvPr>
        </p:nvGraphicFramePr>
        <p:xfrm>
          <a:off x="2274834" y="3464457"/>
          <a:ext cx="1946254" cy="103982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2" name="Chart 41"/>
          <p:cNvGraphicFramePr>
            <a:graphicFrameLocks/>
          </p:cNvGraphicFramePr>
          <p:nvPr>
            <p:extLst>
              <p:ext uri="{D42A27DB-BD31-4B8C-83A1-F6EECF244321}">
                <p14:modId xmlns="" xmlns:p14="http://schemas.microsoft.com/office/powerpoint/2010/main" val="2659391801"/>
              </p:ext>
            </p:extLst>
          </p:nvPr>
        </p:nvGraphicFramePr>
        <p:xfrm>
          <a:off x="2285122" y="5163429"/>
          <a:ext cx="1935966" cy="103997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3" name="Chart 42"/>
          <p:cNvGraphicFramePr>
            <a:graphicFrameLocks/>
          </p:cNvGraphicFramePr>
          <p:nvPr>
            <p:extLst>
              <p:ext uri="{D42A27DB-BD31-4B8C-83A1-F6EECF244321}">
                <p14:modId xmlns="" xmlns:p14="http://schemas.microsoft.com/office/powerpoint/2010/main" val="3836677411"/>
              </p:ext>
            </p:extLst>
          </p:nvPr>
        </p:nvGraphicFramePr>
        <p:xfrm>
          <a:off x="4502082" y="3458397"/>
          <a:ext cx="2155407" cy="1226832"/>
        </p:xfrm>
        <a:graphic>
          <a:graphicData uri="http://schemas.openxmlformats.org/drawingml/2006/chart">
            <c:chart xmlns:c="http://schemas.openxmlformats.org/drawingml/2006/chart" xmlns:r="http://schemas.openxmlformats.org/officeDocument/2006/relationships" r:id="rId5"/>
          </a:graphicData>
        </a:graphic>
      </p:graphicFrame>
      <p:sp>
        <p:nvSpPr>
          <p:cNvPr id="44" name="ZoneTexte 37"/>
          <p:cNvSpPr txBox="1"/>
          <p:nvPr/>
        </p:nvSpPr>
        <p:spPr>
          <a:xfrm>
            <a:off x="4464850" y="5181388"/>
            <a:ext cx="2284413" cy="1938992"/>
          </a:xfrm>
          <a:prstGeom prst="rect">
            <a:avLst/>
          </a:prstGeom>
          <a:noFill/>
        </p:spPr>
        <p:txBody>
          <a:bodyPr wrap="square" rtlCol="1">
            <a:spAutoFit/>
          </a:bodyPr>
          <a:lstStyle/>
          <a:p>
            <a:r>
              <a:rPr lang="fr-FR" sz="800" u="sng"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L’INTERPRÉTATION B</a:t>
            </a:r>
            <a:r>
              <a:rPr lang="fr-FR" sz="800" u="sng"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ÉTON BITUMINEUX RENFORCÉ PAR FIBRES MÉTALLIQUES :</a:t>
            </a:r>
          </a:p>
          <a:p>
            <a:endParaRPr lang="fr-FR" sz="600" u="sng" dirty="0" smtClean="0">
              <a:latin typeface="Times New Roman" panose="02020603050405020304" pitchFamily="18" charset="0"/>
              <a:cs typeface="Times New Roman" panose="02020603050405020304" pitchFamily="18" charset="0"/>
            </a:endParaRPr>
          </a:p>
          <a:p>
            <a:r>
              <a:rPr lang="fr-FR" sz="700" b="1" u="sng" dirty="0" smtClean="0">
                <a:latin typeface="Times New Roman" panose="02020603050405020304" pitchFamily="18" charset="0"/>
                <a:cs typeface="Times New Roman" panose="02020603050405020304" pitchFamily="18" charset="0"/>
              </a:rPr>
              <a:t>Procédure N°1 </a:t>
            </a:r>
            <a:r>
              <a:rPr lang="fr-FR" sz="700" b="1" dirty="0" smtClean="0">
                <a:latin typeface="Times New Roman" panose="02020603050405020304" pitchFamily="18" charset="0"/>
                <a:cs typeface="Times New Roman" panose="02020603050405020304" pitchFamily="18" charset="0"/>
              </a:rPr>
              <a:t>: </a:t>
            </a:r>
          </a:p>
          <a:p>
            <a:r>
              <a:rPr lang="fr-FR" sz="700" dirty="0" smtClean="0">
                <a:latin typeface="Times New Roman" panose="02020603050405020304" pitchFamily="18" charset="0"/>
                <a:cs typeface="Times New Roman" panose="02020603050405020304" pitchFamily="18" charset="0"/>
              </a:rPr>
              <a:t>l’élimination des agrégats du 10 mm du rayon par des fibres de la même langueur (en valeur), présente une compacité plus élevée au témoin à cause la forme plate des fibres, cette augmentation dans propriétés du compactage conduit sur les  performances mécaniques positivement. La valeur 100% (mesure géométrique) de compacité n’exprime pas l’absence du vide, </a:t>
            </a:r>
          </a:p>
          <a:p>
            <a:r>
              <a:rPr lang="fr-FR" sz="700" b="1" u="sng" dirty="0" smtClean="0">
                <a:latin typeface="Times New Roman" panose="02020603050405020304" pitchFamily="18" charset="0"/>
                <a:cs typeface="Times New Roman" panose="02020603050405020304" pitchFamily="18" charset="0"/>
              </a:rPr>
              <a:t>Procédure N°2 : </a:t>
            </a:r>
          </a:p>
          <a:p>
            <a:r>
              <a:rPr lang="fr-FR" sz="700" dirty="0" smtClean="0">
                <a:latin typeface="Times New Roman" panose="02020603050405020304" pitchFamily="18" charset="0"/>
                <a:cs typeface="Times New Roman" panose="02020603050405020304" pitchFamily="18" charset="0"/>
              </a:rPr>
              <a:t>la présence de la grille du métal, </a:t>
            </a:r>
            <a:r>
              <a:rPr lang="fr-FR" sz="700" dirty="0">
                <a:latin typeface="Times New Roman" panose="02020603050405020304" pitchFamily="18" charset="0"/>
                <a:cs typeface="Times New Roman" panose="02020603050405020304" pitchFamily="18" charset="0"/>
              </a:rPr>
              <a:t>à l’ intérieure </a:t>
            </a:r>
            <a:r>
              <a:rPr lang="fr-FR" sz="700" dirty="0" smtClean="0">
                <a:latin typeface="Times New Roman" panose="02020603050405020304" pitchFamily="18" charset="0"/>
                <a:cs typeface="Times New Roman" panose="02020603050405020304" pitchFamily="18" charset="0"/>
              </a:rPr>
              <a:t>des éprouvettes, augmente la densité de ce dernier, cette augmentation en outre le compactage (compacité), et la présence de la grille contribue à la résistance (stabilité augmentée – fluage diminue)  </a:t>
            </a:r>
            <a:endParaRPr lang="fr-FR" sz="700" dirty="0">
              <a:latin typeface="Times New Roman" panose="02020603050405020304" pitchFamily="18" charset="0"/>
              <a:cs typeface="Times New Roman" panose="02020603050405020304" pitchFamily="18" charset="0"/>
            </a:endParaRPr>
          </a:p>
        </p:txBody>
      </p:sp>
      <p:sp>
        <p:nvSpPr>
          <p:cNvPr id="45" name="Rectangle 3"/>
          <p:cNvSpPr>
            <a:spLocks noChangeArrowheads="1"/>
          </p:cNvSpPr>
          <p:nvPr/>
        </p:nvSpPr>
        <p:spPr bwMode="auto">
          <a:xfrm>
            <a:off x="785794" y="1071538"/>
            <a:ext cx="5281773" cy="2000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tab pos="1169988" algn="l"/>
                <a:tab pos="3327400" algn="l"/>
              </a:tabLst>
            </a:pPr>
            <a:r>
              <a:rPr kumimoji="0" lang="fr-FR" sz="700" b="1" strike="noStrike" cap="none" normalizeH="0" baseline="0" dirty="0" smtClean="0">
                <a:ln>
                  <a:noFill/>
                </a:ln>
                <a:solidFill>
                  <a:schemeClr val="tx1"/>
                </a:solidFill>
                <a:effectLst/>
                <a:latin typeface="Times New Roman" pitchFamily="18" charset="0"/>
                <a:ea typeface="Times New Roman" pitchFamily="18" charset="0"/>
                <a:cs typeface="+mj-cs"/>
              </a:rPr>
              <a:t>Domaine: Génie Civil – Spécialité : Voie et Ouvrage d’Art</a:t>
            </a:r>
            <a:r>
              <a:rPr kumimoji="0" lang="fr-FR" sz="700" b="1" strike="noStrike" cap="none" normalizeH="0" dirty="0" smtClean="0">
                <a:ln>
                  <a:noFill/>
                </a:ln>
                <a:solidFill>
                  <a:schemeClr val="tx1"/>
                </a:solidFill>
                <a:effectLst/>
                <a:latin typeface="Times New Roman" pitchFamily="18" charset="0"/>
                <a:ea typeface="Times New Roman" pitchFamily="18" charset="0"/>
                <a:cs typeface="+mj-cs"/>
              </a:rPr>
              <a:t> « VOA »</a:t>
            </a:r>
            <a:endParaRPr kumimoji="0" lang="fr-FR" sz="700" b="1" strike="noStrike" cap="none" normalizeH="0" baseline="0" dirty="0" smtClean="0">
              <a:ln>
                <a:noFill/>
              </a:ln>
              <a:solidFill>
                <a:schemeClr val="tx1"/>
              </a:solidFill>
              <a:effectLst/>
              <a:latin typeface="Arial" pitchFamily="34" charset="0"/>
              <a:cs typeface="+mj-cs"/>
            </a:endParaRPr>
          </a:p>
        </p:txBody>
      </p:sp>
      <p:sp>
        <p:nvSpPr>
          <p:cNvPr id="39" name="Rectangle 3"/>
          <p:cNvSpPr>
            <a:spLocks noChangeArrowheads="1"/>
          </p:cNvSpPr>
          <p:nvPr/>
        </p:nvSpPr>
        <p:spPr bwMode="auto">
          <a:xfrm>
            <a:off x="785794" y="1285852"/>
            <a:ext cx="5281773" cy="2000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tab pos="1169988" algn="l"/>
                <a:tab pos="3327400" algn="l"/>
              </a:tabLst>
            </a:pPr>
            <a:r>
              <a:rPr kumimoji="0" lang="fr-FR" sz="700" b="1" strike="noStrike" cap="none" normalizeH="0" baseline="0" dirty="0" smtClean="0">
                <a:ln>
                  <a:noFill/>
                </a:ln>
                <a:solidFill>
                  <a:schemeClr val="tx1"/>
                </a:solidFill>
                <a:effectLst/>
                <a:latin typeface="Times New Roman" pitchFamily="18" charset="0"/>
                <a:cs typeface="+mj-cs"/>
              </a:rPr>
              <a:t>*champh1992@gmail.com</a:t>
            </a:r>
            <a:endParaRPr kumimoji="0" lang="fr-FR" sz="700" b="1" strike="noStrike" cap="none" normalizeH="0" baseline="0" dirty="0" smtClean="0">
              <a:ln>
                <a:noFill/>
              </a:ln>
              <a:solidFill>
                <a:schemeClr val="tx1"/>
              </a:solidFill>
              <a:effectLst/>
              <a:latin typeface="Arial" pitchFamily="34" charset="0"/>
              <a:cs typeface="+mj-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1655</TotalTime>
  <Words>733</Words>
  <Application>Microsoft Office PowerPoint</Application>
  <PresentationFormat>Affichage à l'écran (4:3)</PresentationFormat>
  <Paragraphs>74</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Thème Office</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Bureau</dc:creator>
  <cp:lastModifiedBy>sms</cp:lastModifiedBy>
  <cp:revision>188</cp:revision>
  <dcterms:created xsi:type="dcterms:W3CDTF">2012-02-05T13:23:29Z</dcterms:created>
  <dcterms:modified xsi:type="dcterms:W3CDTF">2015-02-26T08:34:46Z</dcterms:modified>
</cp:coreProperties>
</file>