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256" r:id="rId2"/>
  </p:sldIdLst>
  <p:sldSz cx="30172025" cy="41578213"/>
  <p:notesSz cx="29456063" cy="41121013"/>
  <p:defaultTextStyle>
    <a:defPPr>
      <a:defRPr lang="fr-FR"/>
    </a:defPPr>
    <a:lvl1pPr algn="l" rtl="0" fontAlgn="base">
      <a:spcBef>
        <a:spcPct val="0"/>
      </a:spcBef>
      <a:spcAft>
        <a:spcPct val="0"/>
      </a:spcAft>
      <a:defRPr sz="8800" kern="1200">
        <a:solidFill>
          <a:schemeClr val="tx1"/>
        </a:solidFill>
        <a:latin typeface="Arial" charset="0"/>
        <a:ea typeface="+mn-ea"/>
        <a:cs typeface="Arial" charset="0"/>
      </a:defRPr>
    </a:lvl1pPr>
    <a:lvl2pPr marL="457200" algn="l" rtl="0" fontAlgn="base">
      <a:spcBef>
        <a:spcPct val="0"/>
      </a:spcBef>
      <a:spcAft>
        <a:spcPct val="0"/>
      </a:spcAft>
      <a:defRPr sz="8800" kern="1200">
        <a:solidFill>
          <a:schemeClr val="tx1"/>
        </a:solidFill>
        <a:latin typeface="Arial" charset="0"/>
        <a:ea typeface="+mn-ea"/>
        <a:cs typeface="Arial" charset="0"/>
      </a:defRPr>
    </a:lvl2pPr>
    <a:lvl3pPr marL="914400" algn="l" rtl="0" fontAlgn="base">
      <a:spcBef>
        <a:spcPct val="0"/>
      </a:spcBef>
      <a:spcAft>
        <a:spcPct val="0"/>
      </a:spcAft>
      <a:defRPr sz="8800" kern="1200">
        <a:solidFill>
          <a:schemeClr val="tx1"/>
        </a:solidFill>
        <a:latin typeface="Arial" charset="0"/>
        <a:ea typeface="+mn-ea"/>
        <a:cs typeface="Arial" charset="0"/>
      </a:defRPr>
    </a:lvl3pPr>
    <a:lvl4pPr marL="1371600" algn="l" rtl="0" fontAlgn="base">
      <a:spcBef>
        <a:spcPct val="0"/>
      </a:spcBef>
      <a:spcAft>
        <a:spcPct val="0"/>
      </a:spcAft>
      <a:defRPr sz="8800" kern="1200">
        <a:solidFill>
          <a:schemeClr val="tx1"/>
        </a:solidFill>
        <a:latin typeface="Arial" charset="0"/>
        <a:ea typeface="+mn-ea"/>
        <a:cs typeface="Arial" charset="0"/>
      </a:defRPr>
    </a:lvl4pPr>
    <a:lvl5pPr marL="1828800" algn="l" rtl="0" fontAlgn="base">
      <a:spcBef>
        <a:spcPct val="0"/>
      </a:spcBef>
      <a:spcAft>
        <a:spcPct val="0"/>
      </a:spcAft>
      <a:defRPr sz="8800" kern="1200">
        <a:solidFill>
          <a:schemeClr val="tx1"/>
        </a:solidFill>
        <a:latin typeface="Arial" charset="0"/>
        <a:ea typeface="+mn-ea"/>
        <a:cs typeface="Arial" charset="0"/>
      </a:defRPr>
    </a:lvl5pPr>
    <a:lvl6pPr marL="2286000" algn="l" defTabSz="914400" rtl="0" eaLnBrk="1" latinLnBrk="0" hangingPunct="1">
      <a:defRPr sz="8800" kern="1200">
        <a:solidFill>
          <a:schemeClr val="tx1"/>
        </a:solidFill>
        <a:latin typeface="Arial" charset="0"/>
        <a:ea typeface="+mn-ea"/>
        <a:cs typeface="Arial" charset="0"/>
      </a:defRPr>
    </a:lvl6pPr>
    <a:lvl7pPr marL="2743200" algn="l" defTabSz="914400" rtl="0" eaLnBrk="1" latinLnBrk="0" hangingPunct="1">
      <a:defRPr sz="8800" kern="1200">
        <a:solidFill>
          <a:schemeClr val="tx1"/>
        </a:solidFill>
        <a:latin typeface="Arial" charset="0"/>
        <a:ea typeface="+mn-ea"/>
        <a:cs typeface="Arial" charset="0"/>
      </a:defRPr>
    </a:lvl7pPr>
    <a:lvl8pPr marL="3200400" algn="l" defTabSz="914400" rtl="0" eaLnBrk="1" latinLnBrk="0" hangingPunct="1">
      <a:defRPr sz="8800" kern="1200">
        <a:solidFill>
          <a:schemeClr val="tx1"/>
        </a:solidFill>
        <a:latin typeface="Arial" charset="0"/>
        <a:ea typeface="+mn-ea"/>
        <a:cs typeface="Arial" charset="0"/>
      </a:defRPr>
    </a:lvl8pPr>
    <a:lvl9pPr marL="3657600" algn="l" defTabSz="914400" rtl="0" eaLnBrk="1" latinLnBrk="0" hangingPunct="1">
      <a:defRPr sz="88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8393"/>
    <a:srgbClr val="CC3300"/>
    <a:srgbClr val="FFFFCC"/>
    <a:srgbClr val="097681"/>
    <a:srgbClr val="10C7DA"/>
    <a:srgbClr val="FFCAB9"/>
    <a:srgbClr val="FFFF00"/>
    <a:srgbClr val="00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37" autoAdjust="0"/>
    <p:restoredTop sz="97494" autoAdjust="0"/>
  </p:normalViewPr>
  <p:slideViewPr>
    <p:cSldViewPr>
      <p:cViewPr>
        <p:scale>
          <a:sx n="26" d="100"/>
          <a:sy n="26" d="100"/>
        </p:scale>
        <p:origin x="-1548" y="3672"/>
      </p:cViewPr>
      <p:guideLst>
        <p:guide orient="horz" pos="13096"/>
        <p:guide pos="9503"/>
      </p:guideLst>
    </p:cSldViewPr>
  </p:slideViewPr>
  <p:notesTextViewPr>
    <p:cViewPr>
      <p:scale>
        <a:sx n="100" d="100"/>
        <a:sy n="100" d="100"/>
      </p:scale>
      <p:origin x="0" y="0"/>
    </p:cViewPr>
  </p:notesTextViewPr>
  <p:sorterViewPr>
    <p:cViewPr>
      <p:scale>
        <a:sx n="25" d="100"/>
        <a:sy n="2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12766675" cy="2055813"/>
          </a:xfrm>
          <a:prstGeom prst="rect">
            <a:avLst/>
          </a:prstGeom>
          <a:noFill/>
          <a:ln w="9525">
            <a:noFill/>
            <a:miter lim="800000"/>
            <a:headEnd/>
            <a:tailEnd/>
          </a:ln>
          <a:effectLst/>
        </p:spPr>
        <p:txBody>
          <a:bodyPr vert="horz" wrap="square" lIns="91422" tIns="45711" rIns="91422" bIns="45711" numCol="1" anchor="t" anchorCtr="0" compatLnSpc="1">
            <a:prstTxWarp prst="textNoShape">
              <a:avLst/>
            </a:prstTxWarp>
          </a:bodyPr>
          <a:lstStyle>
            <a:lvl1pPr algn="l">
              <a:defRPr sz="1200">
                <a:latin typeface="Arial" charset="0"/>
                <a:cs typeface="Arial" charset="0"/>
              </a:defRPr>
            </a:lvl1pPr>
          </a:lstStyle>
          <a:p>
            <a:pPr>
              <a:defRPr/>
            </a:pPr>
            <a:endParaRPr lang="fr-FR"/>
          </a:p>
        </p:txBody>
      </p:sp>
      <p:sp>
        <p:nvSpPr>
          <p:cNvPr id="9219" name="Rectangle 3"/>
          <p:cNvSpPr>
            <a:spLocks noGrp="1" noChangeArrowheads="1"/>
          </p:cNvSpPr>
          <p:nvPr>
            <p:ph type="dt" sz="quarter" idx="1"/>
          </p:nvPr>
        </p:nvSpPr>
        <p:spPr bwMode="auto">
          <a:xfrm>
            <a:off x="16683038" y="0"/>
            <a:ext cx="12766675" cy="2055813"/>
          </a:xfrm>
          <a:prstGeom prst="rect">
            <a:avLst/>
          </a:prstGeom>
          <a:noFill/>
          <a:ln w="9525">
            <a:noFill/>
            <a:miter lim="800000"/>
            <a:headEnd/>
            <a:tailEnd/>
          </a:ln>
          <a:effectLst/>
        </p:spPr>
        <p:txBody>
          <a:bodyPr vert="horz" wrap="square" lIns="91422" tIns="45711" rIns="91422" bIns="45711" numCol="1" anchor="t" anchorCtr="0" compatLnSpc="1">
            <a:prstTxWarp prst="textNoShape">
              <a:avLst/>
            </a:prstTxWarp>
          </a:bodyPr>
          <a:lstStyle>
            <a:lvl1pPr algn="r">
              <a:defRPr sz="1200">
                <a:latin typeface="Arial" charset="0"/>
                <a:cs typeface="Arial" charset="0"/>
              </a:defRPr>
            </a:lvl1pPr>
          </a:lstStyle>
          <a:p>
            <a:pPr>
              <a:defRPr/>
            </a:pPr>
            <a:endParaRPr lang="fr-FR"/>
          </a:p>
        </p:txBody>
      </p:sp>
      <p:sp>
        <p:nvSpPr>
          <p:cNvPr id="9220" name="Rectangle 4"/>
          <p:cNvSpPr>
            <a:spLocks noGrp="1" noChangeArrowheads="1"/>
          </p:cNvSpPr>
          <p:nvPr>
            <p:ph type="ftr" sz="quarter" idx="2"/>
          </p:nvPr>
        </p:nvSpPr>
        <p:spPr bwMode="auto">
          <a:xfrm>
            <a:off x="0" y="39057263"/>
            <a:ext cx="12766675" cy="2057400"/>
          </a:xfrm>
          <a:prstGeom prst="rect">
            <a:avLst/>
          </a:prstGeom>
          <a:noFill/>
          <a:ln w="9525">
            <a:noFill/>
            <a:miter lim="800000"/>
            <a:headEnd/>
            <a:tailEnd/>
          </a:ln>
          <a:effectLst/>
        </p:spPr>
        <p:txBody>
          <a:bodyPr vert="horz" wrap="square" lIns="91422" tIns="45711" rIns="91422" bIns="45711" numCol="1" anchor="b" anchorCtr="0" compatLnSpc="1">
            <a:prstTxWarp prst="textNoShape">
              <a:avLst/>
            </a:prstTxWarp>
          </a:bodyPr>
          <a:lstStyle>
            <a:lvl1pPr algn="l">
              <a:defRPr sz="1200">
                <a:latin typeface="Arial" charset="0"/>
                <a:cs typeface="Arial" charset="0"/>
              </a:defRPr>
            </a:lvl1pPr>
          </a:lstStyle>
          <a:p>
            <a:pPr>
              <a:defRPr/>
            </a:pPr>
            <a:endParaRPr lang="fr-FR"/>
          </a:p>
        </p:txBody>
      </p:sp>
      <p:sp>
        <p:nvSpPr>
          <p:cNvPr id="9221" name="Rectangle 5"/>
          <p:cNvSpPr>
            <a:spLocks noGrp="1" noChangeArrowheads="1"/>
          </p:cNvSpPr>
          <p:nvPr>
            <p:ph type="sldNum" sz="quarter" idx="3"/>
          </p:nvPr>
        </p:nvSpPr>
        <p:spPr bwMode="auto">
          <a:xfrm>
            <a:off x="16683038" y="39057263"/>
            <a:ext cx="12766675" cy="2057400"/>
          </a:xfrm>
          <a:prstGeom prst="rect">
            <a:avLst/>
          </a:prstGeom>
          <a:noFill/>
          <a:ln w="9525">
            <a:noFill/>
            <a:miter lim="800000"/>
            <a:headEnd/>
            <a:tailEnd/>
          </a:ln>
          <a:effectLst/>
        </p:spPr>
        <p:txBody>
          <a:bodyPr vert="horz" wrap="square" lIns="91422" tIns="45711" rIns="91422" bIns="45711" numCol="1" anchor="b" anchorCtr="0" compatLnSpc="1">
            <a:prstTxWarp prst="textNoShape">
              <a:avLst/>
            </a:prstTxWarp>
          </a:bodyPr>
          <a:lstStyle>
            <a:lvl1pPr algn="r">
              <a:defRPr sz="1200">
                <a:latin typeface="Arial" charset="0"/>
                <a:cs typeface="Arial" charset="0"/>
              </a:defRPr>
            </a:lvl1pPr>
          </a:lstStyle>
          <a:p>
            <a:pPr>
              <a:defRPr/>
            </a:pPr>
            <a:fld id="{46DAF3F3-14C5-4BF6-B082-EE10910B3CFB}" type="slidenum">
              <a:rPr lang="ar-DZ"/>
              <a:pPr>
                <a:defRPr/>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12766675" cy="2055813"/>
          </a:xfrm>
          <a:prstGeom prst="rect">
            <a:avLst/>
          </a:prstGeom>
          <a:noFill/>
          <a:ln w="9525">
            <a:noFill/>
            <a:miter lim="800000"/>
            <a:headEnd/>
            <a:tailEnd/>
          </a:ln>
          <a:effectLst/>
        </p:spPr>
        <p:txBody>
          <a:bodyPr vert="horz" wrap="square" lIns="403196" tIns="201599" rIns="403196" bIns="201599" numCol="1" anchor="t" anchorCtr="0" compatLnSpc="1">
            <a:prstTxWarp prst="textNoShape">
              <a:avLst/>
            </a:prstTxWarp>
          </a:bodyPr>
          <a:lstStyle>
            <a:lvl1pPr algn="l" defTabSz="4033838">
              <a:defRPr sz="5300">
                <a:latin typeface="Arial" charset="0"/>
                <a:cs typeface="Arial" charset="0"/>
              </a:defRPr>
            </a:lvl1pPr>
          </a:lstStyle>
          <a:p>
            <a:pPr>
              <a:defRPr/>
            </a:pPr>
            <a:endParaRPr lang="fr-FR"/>
          </a:p>
        </p:txBody>
      </p:sp>
      <p:sp>
        <p:nvSpPr>
          <p:cNvPr id="3075" name="Rectangle 3"/>
          <p:cNvSpPr>
            <a:spLocks noGrp="1" noChangeArrowheads="1"/>
          </p:cNvSpPr>
          <p:nvPr>
            <p:ph type="dt" idx="1"/>
          </p:nvPr>
        </p:nvSpPr>
        <p:spPr bwMode="auto">
          <a:xfrm>
            <a:off x="16683038" y="0"/>
            <a:ext cx="12766675" cy="2055813"/>
          </a:xfrm>
          <a:prstGeom prst="rect">
            <a:avLst/>
          </a:prstGeom>
          <a:noFill/>
          <a:ln w="9525">
            <a:noFill/>
            <a:miter lim="800000"/>
            <a:headEnd/>
            <a:tailEnd/>
          </a:ln>
          <a:effectLst/>
        </p:spPr>
        <p:txBody>
          <a:bodyPr vert="horz" wrap="square" lIns="403196" tIns="201599" rIns="403196" bIns="201599" numCol="1" anchor="t" anchorCtr="0" compatLnSpc="1">
            <a:prstTxWarp prst="textNoShape">
              <a:avLst/>
            </a:prstTxWarp>
          </a:bodyPr>
          <a:lstStyle>
            <a:lvl1pPr algn="r" defTabSz="4033838">
              <a:defRPr sz="5300">
                <a:latin typeface="Arial" charset="0"/>
                <a:cs typeface="Arial" charset="0"/>
              </a:defRPr>
            </a:lvl1pPr>
          </a:lstStyle>
          <a:p>
            <a:pPr>
              <a:defRPr/>
            </a:pPr>
            <a:endParaRPr lang="fr-FR"/>
          </a:p>
        </p:txBody>
      </p:sp>
      <p:sp>
        <p:nvSpPr>
          <p:cNvPr id="3076" name="Rectangle 4"/>
          <p:cNvSpPr>
            <a:spLocks noGrp="1" noRot="1" noChangeAspect="1" noChangeArrowheads="1" noTextEdit="1"/>
          </p:cNvSpPr>
          <p:nvPr>
            <p:ph type="sldImg" idx="2"/>
          </p:nvPr>
        </p:nvSpPr>
        <p:spPr bwMode="auto">
          <a:xfrm>
            <a:off x="9136063" y="3084513"/>
            <a:ext cx="11190287" cy="1542097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2946400" y="19534188"/>
            <a:ext cx="23563263" cy="18502312"/>
          </a:xfrm>
          <a:prstGeom prst="rect">
            <a:avLst/>
          </a:prstGeom>
          <a:noFill/>
          <a:ln w="9525">
            <a:noFill/>
            <a:miter lim="800000"/>
            <a:headEnd/>
            <a:tailEnd/>
          </a:ln>
          <a:effectLst/>
        </p:spPr>
        <p:txBody>
          <a:bodyPr vert="horz" wrap="square" lIns="403196" tIns="201599" rIns="403196" bIns="201599"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3078" name="Rectangle 6"/>
          <p:cNvSpPr>
            <a:spLocks noGrp="1" noChangeArrowheads="1"/>
          </p:cNvSpPr>
          <p:nvPr>
            <p:ph type="ftr" sz="quarter" idx="4"/>
          </p:nvPr>
        </p:nvSpPr>
        <p:spPr bwMode="auto">
          <a:xfrm>
            <a:off x="0" y="39057263"/>
            <a:ext cx="12766675" cy="2057400"/>
          </a:xfrm>
          <a:prstGeom prst="rect">
            <a:avLst/>
          </a:prstGeom>
          <a:noFill/>
          <a:ln w="9525">
            <a:noFill/>
            <a:miter lim="800000"/>
            <a:headEnd/>
            <a:tailEnd/>
          </a:ln>
          <a:effectLst/>
        </p:spPr>
        <p:txBody>
          <a:bodyPr vert="horz" wrap="square" lIns="403196" tIns="201599" rIns="403196" bIns="201599" numCol="1" anchor="b" anchorCtr="0" compatLnSpc="1">
            <a:prstTxWarp prst="textNoShape">
              <a:avLst/>
            </a:prstTxWarp>
          </a:bodyPr>
          <a:lstStyle>
            <a:lvl1pPr algn="l" defTabSz="4033838">
              <a:defRPr sz="5300">
                <a:latin typeface="Arial" charset="0"/>
                <a:cs typeface="Arial" charset="0"/>
              </a:defRPr>
            </a:lvl1pPr>
          </a:lstStyle>
          <a:p>
            <a:pPr>
              <a:defRPr/>
            </a:pPr>
            <a:endParaRPr lang="fr-FR"/>
          </a:p>
        </p:txBody>
      </p:sp>
      <p:sp>
        <p:nvSpPr>
          <p:cNvPr id="3079" name="Rectangle 7"/>
          <p:cNvSpPr>
            <a:spLocks noGrp="1" noChangeArrowheads="1"/>
          </p:cNvSpPr>
          <p:nvPr>
            <p:ph type="sldNum" sz="quarter" idx="5"/>
          </p:nvPr>
        </p:nvSpPr>
        <p:spPr bwMode="auto">
          <a:xfrm>
            <a:off x="16683038" y="39057263"/>
            <a:ext cx="12766675" cy="2057400"/>
          </a:xfrm>
          <a:prstGeom prst="rect">
            <a:avLst/>
          </a:prstGeom>
          <a:noFill/>
          <a:ln w="9525">
            <a:noFill/>
            <a:miter lim="800000"/>
            <a:headEnd/>
            <a:tailEnd/>
          </a:ln>
          <a:effectLst/>
        </p:spPr>
        <p:txBody>
          <a:bodyPr vert="horz" wrap="square" lIns="403196" tIns="201599" rIns="403196" bIns="201599" numCol="1" anchor="b" anchorCtr="0" compatLnSpc="1">
            <a:prstTxWarp prst="textNoShape">
              <a:avLst/>
            </a:prstTxWarp>
          </a:bodyPr>
          <a:lstStyle>
            <a:lvl1pPr algn="r" defTabSz="4033838">
              <a:defRPr sz="5300">
                <a:latin typeface="Arial" charset="0"/>
                <a:cs typeface="Arial" charset="0"/>
              </a:defRPr>
            </a:lvl1pPr>
          </a:lstStyle>
          <a:p>
            <a:pPr>
              <a:defRPr/>
            </a:pPr>
            <a:fld id="{521AD793-7484-4B00-9D0E-B4A770557194}" type="slidenum">
              <a:rPr lang="ar-DZ"/>
              <a:pPr>
                <a:defRPr/>
              </a:pPr>
              <a:t>‹N°›</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p>
            <a:fld id="{AF024B3C-2970-4BB9-9451-9C1172F6208F}" type="slidenum">
              <a:rPr lang="ar-DZ" smtClean="0"/>
              <a:pPr/>
              <a:t>1</a:t>
            </a:fld>
            <a:endParaRPr lang="fr-FR" smtClean="0"/>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62188" y="12915900"/>
            <a:ext cx="25647650" cy="89122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25963" y="23561675"/>
            <a:ext cx="21120100" cy="1062513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C19E3FC3-BAE0-48E6-AA08-44B19B22CBCF}" type="slidenum">
              <a:rPr lang="ar-DZ"/>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A6924964-6560-4F3C-BD53-8CF3C89B0E28}" type="slidenum">
              <a:rPr lang="ar-DZ"/>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875750" y="842963"/>
            <a:ext cx="6788150" cy="3629818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508125" y="842963"/>
            <a:ext cx="20215225" cy="3629818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E6ED1383-BF57-45C6-B9AE-805AC61F6125}" type="slidenum">
              <a:rPr lang="ar-DZ"/>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8E501E3-ECB5-42E6-941F-52CAE439D782}" type="slidenum">
              <a:rPr lang="ar-DZ"/>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82838" y="26717625"/>
            <a:ext cx="25646062" cy="82581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82838" y="17622838"/>
            <a:ext cx="25646062" cy="90947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63026002-08D4-4124-B017-FDCC2DCB8C57}" type="slidenum">
              <a:rPr lang="ar-DZ"/>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508125" y="9702800"/>
            <a:ext cx="13501688" cy="27438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5162213" y="9702800"/>
            <a:ext cx="13501687" cy="27438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093C4502-97A0-4292-8E99-6FB0EAA65577}" type="slidenum">
              <a:rPr lang="ar-DZ"/>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08125" y="1665288"/>
            <a:ext cx="27155775" cy="6929437"/>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08125" y="9307513"/>
            <a:ext cx="13331825" cy="38782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08125" y="13185775"/>
            <a:ext cx="13331825" cy="239553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27313" y="9307513"/>
            <a:ext cx="13336587" cy="38782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27313" y="13185775"/>
            <a:ext cx="13336587" cy="239553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2DB026E6-A18F-4186-B2D4-3EFB89F555E2}" type="slidenum">
              <a:rPr lang="ar-DZ"/>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B124FFCE-AFA5-45D5-876E-4E1FF367A083}" type="slidenum">
              <a:rPr lang="ar-DZ"/>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1FFB6A6C-C7CC-4C65-8E57-092744854D9D}" type="slidenum">
              <a:rPr lang="ar-DZ"/>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08125" y="1655763"/>
            <a:ext cx="9926638" cy="7045325"/>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11796713" y="1655763"/>
            <a:ext cx="16867187" cy="354853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08125" y="8701088"/>
            <a:ext cx="9926638" cy="284400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91E650E-7101-4579-AB2E-493BFA477B4D}" type="slidenum">
              <a:rPr lang="ar-DZ"/>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13438" y="29105225"/>
            <a:ext cx="18103850" cy="3435350"/>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13438" y="3714750"/>
            <a:ext cx="18103850" cy="249475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5913438" y="32540575"/>
            <a:ext cx="18103850" cy="48799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EB8E65FD-E64F-454E-B643-96B9C07B3D57}" type="slidenum">
              <a:rPr lang="ar-DZ"/>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08125" y="842963"/>
            <a:ext cx="27155775" cy="762000"/>
          </a:xfrm>
          <a:prstGeom prst="rect">
            <a:avLst/>
          </a:prstGeom>
          <a:noFill/>
          <a:ln w="9525">
            <a:noFill/>
            <a:miter lim="800000"/>
            <a:headEnd/>
            <a:tailEnd/>
          </a:ln>
        </p:spPr>
        <p:txBody>
          <a:bodyPr vert="horz" wrap="square" lIns="408149" tIns="204074" rIns="408149" bIns="204074" numCol="1" anchor="ctr" anchorCtr="0" compatLnSpc="1">
            <a:prstTxWarp prst="textNoShape">
              <a:avLst/>
            </a:prstTxWarp>
          </a:bodyPr>
          <a:lstStyle/>
          <a:p>
            <a:pPr lvl="0"/>
            <a:r>
              <a:rPr lang="fr-FR" smtClean="0"/>
              <a:t>journées d’étude et de sensibilisation sur la quantification du sable en transit éolien et sur la lutte contre l’ensablement </a:t>
            </a:r>
          </a:p>
        </p:txBody>
      </p:sp>
      <p:sp>
        <p:nvSpPr>
          <p:cNvPr id="1027" name="Rectangle 3"/>
          <p:cNvSpPr>
            <a:spLocks noGrp="1" noChangeArrowheads="1"/>
          </p:cNvSpPr>
          <p:nvPr>
            <p:ph type="body" idx="1"/>
          </p:nvPr>
        </p:nvSpPr>
        <p:spPr bwMode="auto">
          <a:xfrm>
            <a:off x="1508125" y="9702800"/>
            <a:ext cx="27155775" cy="27438350"/>
          </a:xfrm>
          <a:prstGeom prst="rect">
            <a:avLst/>
          </a:prstGeom>
          <a:noFill/>
          <a:ln w="9525">
            <a:noFill/>
            <a:miter lim="800000"/>
            <a:headEnd/>
            <a:tailEnd/>
          </a:ln>
        </p:spPr>
        <p:txBody>
          <a:bodyPr vert="horz" wrap="square" lIns="408149" tIns="204074" rIns="408149" bIns="204074"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28" name="Rectangle 4"/>
          <p:cNvSpPr>
            <a:spLocks noGrp="1" noChangeArrowheads="1"/>
          </p:cNvSpPr>
          <p:nvPr>
            <p:ph type="dt" sz="half" idx="2"/>
          </p:nvPr>
        </p:nvSpPr>
        <p:spPr bwMode="auto">
          <a:xfrm>
            <a:off x="1508125" y="37863463"/>
            <a:ext cx="7040563" cy="2887662"/>
          </a:xfrm>
          <a:prstGeom prst="rect">
            <a:avLst/>
          </a:prstGeom>
          <a:noFill/>
          <a:ln w="9525">
            <a:noFill/>
            <a:miter lim="800000"/>
            <a:headEnd/>
            <a:tailEnd/>
          </a:ln>
          <a:effectLst/>
        </p:spPr>
        <p:txBody>
          <a:bodyPr vert="horz" wrap="square" lIns="408149" tIns="204074" rIns="408149" bIns="204074" numCol="1" anchor="t" anchorCtr="0" compatLnSpc="1">
            <a:prstTxWarp prst="textNoShape">
              <a:avLst/>
            </a:prstTxWarp>
          </a:bodyPr>
          <a:lstStyle>
            <a:lvl1pPr algn="l">
              <a:defRPr sz="6300">
                <a:latin typeface="Arial" charset="0"/>
                <a:cs typeface="Arial" charset="0"/>
              </a:defRPr>
            </a:lvl1pPr>
          </a:lstStyle>
          <a:p>
            <a:pPr>
              <a:defRPr/>
            </a:pPr>
            <a:endParaRPr lang="fr-FR"/>
          </a:p>
        </p:txBody>
      </p:sp>
      <p:sp>
        <p:nvSpPr>
          <p:cNvPr id="1029" name="Rectangle 5"/>
          <p:cNvSpPr>
            <a:spLocks noGrp="1" noChangeArrowheads="1"/>
          </p:cNvSpPr>
          <p:nvPr>
            <p:ph type="ftr" sz="quarter" idx="3"/>
          </p:nvPr>
        </p:nvSpPr>
        <p:spPr bwMode="auto">
          <a:xfrm>
            <a:off x="10306050" y="37863463"/>
            <a:ext cx="9559925" cy="2887662"/>
          </a:xfrm>
          <a:prstGeom prst="rect">
            <a:avLst/>
          </a:prstGeom>
          <a:noFill/>
          <a:ln w="9525">
            <a:noFill/>
            <a:miter lim="800000"/>
            <a:headEnd/>
            <a:tailEnd/>
          </a:ln>
          <a:effectLst/>
        </p:spPr>
        <p:txBody>
          <a:bodyPr vert="horz" wrap="square" lIns="408149" tIns="204074" rIns="408149" bIns="204074" numCol="1" anchor="t" anchorCtr="0" compatLnSpc="1">
            <a:prstTxWarp prst="textNoShape">
              <a:avLst/>
            </a:prstTxWarp>
          </a:bodyPr>
          <a:lstStyle>
            <a:lvl1pPr algn="ctr">
              <a:defRPr sz="6300">
                <a:latin typeface="Arial" charset="0"/>
                <a:cs typeface="Arial" charset="0"/>
              </a:defRPr>
            </a:lvl1pPr>
          </a:lstStyle>
          <a:p>
            <a:pPr>
              <a:defRPr/>
            </a:pPr>
            <a:endParaRPr lang="fr-FR"/>
          </a:p>
        </p:txBody>
      </p:sp>
      <p:sp>
        <p:nvSpPr>
          <p:cNvPr id="1030" name="Rectangle 6"/>
          <p:cNvSpPr>
            <a:spLocks noGrp="1" noChangeArrowheads="1"/>
          </p:cNvSpPr>
          <p:nvPr>
            <p:ph type="sldNum" sz="quarter" idx="4"/>
          </p:nvPr>
        </p:nvSpPr>
        <p:spPr bwMode="auto">
          <a:xfrm>
            <a:off x="21623338" y="37863463"/>
            <a:ext cx="7040562" cy="2887662"/>
          </a:xfrm>
          <a:prstGeom prst="rect">
            <a:avLst/>
          </a:prstGeom>
          <a:noFill/>
          <a:ln w="9525">
            <a:noFill/>
            <a:miter lim="800000"/>
            <a:headEnd/>
            <a:tailEnd/>
          </a:ln>
          <a:effectLst/>
        </p:spPr>
        <p:txBody>
          <a:bodyPr vert="horz" wrap="square" lIns="408149" tIns="204074" rIns="408149" bIns="204074" numCol="1" anchor="t" anchorCtr="0" compatLnSpc="1">
            <a:prstTxWarp prst="textNoShape">
              <a:avLst/>
            </a:prstTxWarp>
          </a:bodyPr>
          <a:lstStyle>
            <a:lvl1pPr algn="r">
              <a:defRPr sz="6300">
                <a:latin typeface="Arial" charset="0"/>
                <a:cs typeface="Arial" charset="0"/>
              </a:defRPr>
            </a:lvl1pPr>
          </a:lstStyle>
          <a:p>
            <a:pPr>
              <a:defRPr/>
            </a:pPr>
            <a:fld id="{F54E02C0-6F65-4ED5-B986-EDB7EEC2D83C}" type="slidenum">
              <a:rPr lang="ar-DZ"/>
              <a:pPr>
                <a:defRP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081463" rtl="0" eaLnBrk="0" fontAlgn="base" hangingPunct="0">
        <a:spcBef>
          <a:spcPct val="0"/>
        </a:spcBef>
        <a:spcAft>
          <a:spcPct val="0"/>
        </a:spcAft>
        <a:defRPr sz="3200">
          <a:solidFill>
            <a:srgbClr val="000000"/>
          </a:solidFill>
          <a:latin typeface="+mj-lt"/>
          <a:ea typeface="+mj-ea"/>
          <a:cs typeface="+mj-cs"/>
        </a:defRPr>
      </a:lvl1pPr>
      <a:lvl2pPr algn="ctr" defTabSz="4081463" rtl="0" eaLnBrk="0" fontAlgn="base" hangingPunct="0">
        <a:spcBef>
          <a:spcPct val="0"/>
        </a:spcBef>
        <a:spcAft>
          <a:spcPct val="0"/>
        </a:spcAft>
        <a:defRPr sz="3200">
          <a:solidFill>
            <a:srgbClr val="000000"/>
          </a:solidFill>
          <a:latin typeface="Arial" charset="0"/>
          <a:cs typeface="Arial" charset="0"/>
        </a:defRPr>
      </a:lvl2pPr>
      <a:lvl3pPr algn="ctr" defTabSz="4081463" rtl="0" eaLnBrk="0" fontAlgn="base" hangingPunct="0">
        <a:spcBef>
          <a:spcPct val="0"/>
        </a:spcBef>
        <a:spcAft>
          <a:spcPct val="0"/>
        </a:spcAft>
        <a:defRPr sz="3200">
          <a:solidFill>
            <a:srgbClr val="000000"/>
          </a:solidFill>
          <a:latin typeface="Arial" charset="0"/>
          <a:cs typeface="Arial" charset="0"/>
        </a:defRPr>
      </a:lvl3pPr>
      <a:lvl4pPr algn="ctr" defTabSz="4081463" rtl="0" eaLnBrk="0" fontAlgn="base" hangingPunct="0">
        <a:spcBef>
          <a:spcPct val="0"/>
        </a:spcBef>
        <a:spcAft>
          <a:spcPct val="0"/>
        </a:spcAft>
        <a:defRPr sz="3200">
          <a:solidFill>
            <a:srgbClr val="000000"/>
          </a:solidFill>
          <a:latin typeface="Arial" charset="0"/>
          <a:cs typeface="Arial" charset="0"/>
        </a:defRPr>
      </a:lvl4pPr>
      <a:lvl5pPr algn="ctr" defTabSz="4081463" rtl="0" eaLnBrk="0" fontAlgn="base" hangingPunct="0">
        <a:spcBef>
          <a:spcPct val="0"/>
        </a:spcBef>
        <a:spcAft>
          <a:spcPct val="0"/>
        </a:spcAft>
        <a:defRPr sz="3200">
          <a:solidFill>
            <a:srgbClr val="000000"/>
          </a:solidFill>
          <a:latin typeface="Arial" charset="0"/>
          <a:cs typeface="Arial" charset="0"/>
        </a:defRPr>
      </a:lvl5pPr>
      <a:lvl6pPr marL="457200" algn="ctr" defTabSz="4081463" rtl="0" fontAlgn="base">
        <a:spcBef>
          <a:spcPct val="0"/>
        </a:spcBef>
        <a:spcAft>
          <a:spcPct val="0"/>
        </a:spcAft>
        <a:defRPr sz="3200">
          <a:solidFill>
            <a:srgbClr val="000000"/>
          </a:solidFill>
          <a:latin typeface="Arial" charset="0"/>
          <a:cs typeface="Arial" charset="0"/>
        </a:defRPr>
      </a:lvl6pPr>
      <a:lvl7pPr marL="914400" algn="ctr" defTabSz="4081463" rtl="0" fontAlgn="base">
        <a:spcBef>
          <a:spcPct val="0"/>
        </a:spcBef>
        <a:spcAft>
          <a:spcPct val="0"/>
        </a:spcAft>
        <a:defRPr sz="3200">
          <a:solidFill>
            <a:srgbClr val="000000"/>
          </a:solidFill>
          <a:latin typeface="Arial" charset="0"/>
          <a:cs typeface="Arial" charset="0"/>
        </a:defRPr>
      </a:lvl7pPr>
      <a:lvl8pPr marL="1371600" algn="ctr" defTabSz="4081463" rtl="0" fontAlgn="base">
        <a:spcBef>
          <a:spcPct val="0"/>
        </a:spcBef>
        <a:spcAft>
          <a:spcPct val="0"/>
        </a:spcAft>
        <a:defRPr sz="3200">
          <a:solidFill>
            <a:srgbClr val="000000"/>
          </a:solidFill>
          <a:latin typeface="Arial" charset="0"/>
          <a:cs typeface="Arial" charset="0"/>
        </a:defRPr>
      </a:lvl8pPr>
      <a:lvl9pPr marL="1828800" algn="ctr" defTabSz="4081463" rtl="0" fontAlgn="base">
        <a:spcBef>
          <a:spcPct val="0"/>
        </a:spcBef>
        <a:spcAft>
          <a:spcPct val="0"/>
        </a:spcAft>
        <a:defRPr sz="3200">
          <a:solidFill>
            <a:srgbClr val="000000"/>
          </a:solidFill>
          <a:latin typeface="Arial" charset="0"/>
          <a:cs typeface="Arial" charset="0"/>
        </a:defRPr>
      </a:lvl9pPr>
    </p:titleStyle>
    <p:bodyStyle>
      <a:lvl1pPr marL="1531938" indent="-1531938" algn="l" defTabSz="4081463" rtl="0" eaLnBrk="0" fontAlgn="base" hangingPunct="0">
        <a:spcBef>
          <a:spcPct val="20000"/>
        </a:spcBef>
        <a:spcAft>
          <a:spcPct val="0"/>
        </a:spcAft>
        <a:buChar char="•"/>
        <a:defRPr sz="14200">
          <a:solidFill>
            <a:schemeClr val="tx1"/>
          </a:solidFill>
          <a:latin typeface="+mn-lt"/>
          <a:ea typeface="+mn-ea"/>
          <a:cs typeface="+mn-cs"/>
        </a:defRPr>
      </a:lvl1pPr>
      <a:lvl2pPr marL="3314700" indent="-1273175" algn="l" defTabSz="4081463" rtl="0" eaLnBrk="0" fontAlgn="base" hangingPunct="0">
        <a:spcBef>
          <a:spcPct val="20000"/>
        </a:spcBef>
        <a:spcAft>
          <a:spcPct val="0"/>
        </a:spcAft>
        <a:buChar char="–"/>
        <a:defRPr sz="12500">
          <a:solidFill>
            <a:schemeClr val="tx1"/>
          </a:solidFill>
          <a:latin typeface="+mn-lt"/>
          <a:cs typeface="+mn-cs"/>
        </a:defRPr>
      </a:lvl2pPr>
      <a:lvl3pPr marL="5102225" indent="-1020763" algn="l" defTabSz="4081463" rtl="0" eaLnBrk="0" fontAlgn="base" hangingPunct="0">
        <a:spcBef>
          <a:spcPct val="20000"/>
        </a:spcBef>
        <a:spcAft>
          <a:spcPct val="0"/>
        </a:spcAft>
        <a:buChar char="•"/>
        <a:defRPr sz="10700">
          <a:solidFill>
            <a:schemeClr val="tx1"/>
          </a:solidFill>
          <a:latin typeface="+mn-lt"/>
          <a:cs typeface="+mn-cs"/>
        </a:defRPr>
      </a:lvl3pPr>
      <a:lvl4pPr marL="7145338" indent="-1022350" algn="l" defTabSz="4081463" rtl="0" eaLnBrk="0" fontAlgn="base" hangingPunct="0">
        <a:spcBef>
          <a:spcPct val="20000"/>
        </a:spcBef>
        <a:spcAft>
          <a:spcPct val="0"/>
        </a:spcAft>
        <a:buChar char="–"/>
        <a:defRPr sz="9000">
          <a:solidFill>
            <a:schemeClr val="tx1"/>
          </a:solidFill>
          <a:latin typeface="+mn-lt"/>
          <a:cs typeface="+mn-cs"/>
        </a:defRPr>
      </a:lvl4pPr>
      <a:lvl5pPr marL="9183688" indent="-1020763" algn="l" defTabSz="4081463" rtl="0" eaLnBrk="0" fontAlgn="base" hangingPunct="0">
        <a:spcBef>
          <a:spcPct val="20000"/>
        </a:spcBef>
        <a:spcAft>
          <a:spcPct val="0"/>
        </a:spcAft>
        <a:buChar char="»"/>
        <a:defRPr sz="9000">
          <a:solidFill>
            <a:schemeClr val="tx1"/>
          </a:solidFill>
          <a:latin typeface="+mn-lt"/>
          <a:cs typeface="+mn-cs"/>
        </a:defRPr>
      </a:lvl5pPr>
      <a:lvl6pPr marL="9640888" indent="-1020763" algn="l" defTabSz="4081463" rtl="0" fontAlgn="base">
        <a:spcBef>
          <a:spcPct val="20000"/>
        </a:spcBef>
        <a:spcAft>
          <a:spcPct val="0"/>
        </a:spcAft>
        <a:buChar char="»"/>
        <a:defRPr sz="9000">
          <a:solidFill>
            <a:schemeClr val="tx1"/>
          </a:solidFill>
          <a:latin typeface="+mn-lt"/>
          <a:cs typeface="+mn-cs"/>
        </a:defRPr>
      </a:lvl6pPr>
      <a:lvl7pPr marL="10098088" indent="-1020763" algn="l" defTabSz="4081463" rtl="0" fontAlgn="base">
        <a:spcBef>
          <a:spcPct val="20000"/>
        </a:spcBef>
        <a:spcAft>
          <a:spcPct val="0"/>
        </a:spcAft>
        <a:buChar char="»"/>
        <a:defRPr sz="9000">
          <a:solidFill>
            <a:schemeClr val="tx1"/>
          </a:solidFill>
          <a:latin typeface="+mn-lt"/>
          <a:cs typeface="+mn-cs"/>
        </a:defRPr>
      </a:lvl7pPr>
      <a:lvl8pPr marL="10555288" indent="-1020763" algn="l" defTabSz="4081463" rtl="0" fontAlgn="base">
        <a:spcBef>
          <a:spcPct val="20000"/>
        </a:spcBef>
        <a:spcAft>
          <a:spcPct val="0"/>
        </a:spcAft>
        <a:buChar char="»"/>
        <a:defRPr sz="9000">
          <a:solidFill>
            <a:schemeClr val="tx1"/>
          </a:solidFill>
          <a:latin typeface="+mn-lt"/>
          <a:cs typeface="+mn-cs"/>
        </a:defRPr>
      </a:lvl8pPr>
      <a:lvl9pPr marL="11012488" indent="-1020763" algn="l" defTabSz="4081463" rtl="0" fontAlgn="base">
        <a:spcBef>
          <a:spcPct val="20000"/>
        </a:spcBef>
        <a:spcAft>
          <a:spcPct val="0"/>
        </a:spcAft>
        <a:buChar char="»"/>
        <a:defRPr sz="9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44"/>
          <p:cNvSpPr txBox="1">
            <a:spLocks noChangeArrowheads="1"/>
          </p:cNvSpPr>
          <p:nvPr/>
        </p:nvSpPr>
        <p:spPr bwMode="auto">
          <a:xfrm>
            <a:off x="9128125" y="4302125"/>
            <a:ext cx="12822238" cy="1295400"/>
          </a:xfrm>
          <a:prstGeom prst="rect">
            <a:avLst/>
          </a:prstGeom>
          <a:noFill/>
          <a:ln w="9525" algn="ctr">
            <a:noFill/>
            <a:miter lim="800000"/>
            <a:headEnd/>
            <a:tailEnd/>
          </a:ln>
        </p:spPr>
        <p:txBody>
          <a:bodyPr>
            <a:spAutoFit/>
          </a:bodyPr>
          <a:lstStyle/>
          <a:p>
            <a:pPr algn="ctr" defTabSz="4081463"/>
            <a:endParaRPr lang="en-US" sz="7900"/>
          </a:p>
        </p:txBody>
      </p:sp>
      <p:sp>
        <p:nvSpPr>
          <p:cNvPr id="2052" name="Rectangle 4"/>
          <p:cNvSpPr>
            <a:spLocks noChangeArrowheads="1"/>
          </p:cNvSpPr>
          <p:nvPr/>
        </p:nvSpPr>
        <p:spPr bwMode="auto">
          <a:xfrm>
            <a:off x="749400" y="2910755"/>
            <a:ext cx="28695650" cy="3320903"/>
          </a:xfrm>
          <a:prstGeom prst="rect">
            <a:avLst/>
          </a:prstGeom>
          <a:gradFill flip="none" rotWithShape="1">
            <a:gsLst>
              <a:gs pos="0">
                <a:srgbClr val="5E9EFF">
                  <a:alpha val="26000"/>
                </a:srgbClr>
              </a:gs>
              <a:gs pos="39999">
                <a:srgbClr val="85C2FF"/>
              </a:gs>
              <a:gs pos="70000">
                <a:srgbClr val="C4D6EB"/>
              </a:gs>
              <a:gs pos="100000">
                <a:srgbClr val="FFEBFA"/>
              </a:gs>
            </a:gsLst>
            <a:path path="circle">
              <a:fillToRect t="100000" r="100000"/>
            </a:path>
            <a:tileRect l="-100000" b="-100000"/>
          </a:gradFill>
          <a:ln w="12700">
            <a:solidFill>
              <a:schemeClr val="accent6"/>
            </a:solidFill>
            <a:headEnd/>
            <a:tailEnd/>
          </a:ln>
        </p:spPr>
        <p:style>
          <a:lnRef idx="0">
            <a:schemeClr val="accent3"/>
          </a:lnRef>
          <a:fillRef idx="3">
            <a:schemeClr val="accent3"/>
          </a:fillRef>
          <a:effectRef idx="3">
            <a:schemeClr val="accent3"/>
          </a:effectRef>
          <a:fontRef idx="minor">
            <a:schemeClr val="lt1"/>
          </a:fontRef>
        </p:style>
        <p:txBody>
          <a:bodyPr lIns="91432" tIns="45717" rIns="91432" bIns="45717" anchor="ctr">
            <a:spAutoFit/>
          </a:bodyPr>
          <a:lstStyle/>
          <a:p>
            <a:pPr algn="ctr">
              <a:defRPr/>
            </a:pPr>
            <a:r>
              <a:rPr lang="fr-FR" sz="4400" b="1" dirty="0" smtClean="0">
                <a:solidFill>
                  <a:schemeClr val="tx1">
                    <a:lumMod val="95000"/>
                    <a:lumOff val="5000"/>
                  </a:schemeClr>
                </a:solidFill>
                <a:latin typeface="Arial" pitchFamily="34" charset="0"/>
                <a:cs typeface="Arial" pitchFamily="34" charset="0"/>
              </a:rPr>
              <a:t>ETUDE COMPARATIVE ET QUALITATIVE DES EAUX DE LA REGION DE TOUGGOURT</a:t>
            </a:r>
            <a:endParaRPr lang="fr-FR" sz="4400" dirty="0">
              <a:solidFill>
                <a:schemeClr val="tx1">
                  <a:lumMod val="95000"/>
                  <a:lumOff val="5000"/>
                </a:schemeClr>
              </a:solidFill>
              <a:latin typeface="Arial" pitchFamily="34" charset="0"/>
              <a:cs typeface="Arial" pitchFamily="34" charset="0"/>
            </a:endParaRPr>
          </a:p>
          <a:p>
            <a:pPr>
              <a:defRPr/>
            </a:pPr>
            <a:endParaRPr lang="fr-FR" sz="4000" dirty="0">
              <a:latin typeface="Arial" pitchFamily="34" charset="0"/>
              <a:cs typeface="Arial" pitchFamily="34" charset="0"/>
            </a:endParaRPr>
          </a:p>
          <a:p>
            <a:pPr algn="ctr">
              <a:defRPr/>
            </a:pPr>
            <a:endParaRPr lang="fr-FR" sz="4000" dirty="0">
              <a:latin typeface="Arial" pitchFamily="34" charset="0"/>
              <a:cs typeface="Arial" pitchFamily="34" charset="0"/>
            </a:endParaRPr>
          </a:p>
          <a:p>
            <a:pPr algn="ctr" rtl="1">
              <a:spcBef>
                <a:spcPct val="30000"/>
              </a:spcBef>
              <a:spcAft>
                <a:spcPct val="30000"/>
              </a:spcAft>
              <a:tabLst>
                <a:tab pos="514350" algn="l"/>
              </a:tabLst>
              <a:defRPr/>
            </a:pPr>
            <a:endParaRPr lang="fr-FR" sz="6600" b="1" i="1" dirty="0">
              <a:solidFill>
                <a:srgbClr val="0000FF"/>
              </a:solidFill>
              <a:effectLst>
                <a:outerShdw blurRad="38100" dist="38100" dir="2700000" algn="tl">
                  <a:srgbClr val="000000"/>
                </a:outerShdw>
              </a:effectLst>
              <a:latin typeface="Arial" pitchFamily="34" charset="0"/>
              <a:cs typeface="Arial" pitchFamily="34" charset="0"/>
            </a:endParaRPr>
          </a:p>
        </p:txBody>
      </p:sp>
      <p:sp>
        <p:nvSpPr>
          <p:cNvPr id="2" name="Text Box 145"/>
          <p:cNvSpPr txBox="1">
            <a:spLocks noChangeArrowheads="1"/>
          </p:cNvSpPr>
          <p:nvPr/>
        </p:nvSpPr>
        <p:spPr bwMode="auto">
          <a:xfrm>
            <a:off x="5656263" y="3929063"/>
            <a:ext cx="19797712" cy="2708434"/>
          </a:xfrm>
          <a:prstGeom prst="rect">
            <a:avLst/>
          </a:prstGeom>
          <a:noFill/>
          <a:ln w="9525" algn="ctr">
            <a:noFill/>
            <a:miter lim="800000"/>
            <a:headEnd/>
            <a:tailEnd/>
          </a:ln>
        </p:spPr>
        <p:txBody>
          <a:bodyPr>
            <a:spAutoFit/>
          </a:bodyPr>
          <a:lstStyle/>
          <a:p>
            <a:pPr algn="ctr"/>
            <a:endParaRPr lang="fr-FR" sz="3400" b="1" dirty="0"/>
          </a:p>
          <a:p>
            <a:pPr algn="ctr"/>
            <a:r>
              <a:rPr lang="fr-FR" sz="3400" b="1" dirty="0" smtClean="0"/>
              <a:t>       Réalisé par :  Benabdelhafid fatah</a:t>
            </a:r>
            <a:endParaRPr lang="fr-FR" sz="3400" b="1" dirty="0"/>
          </a:p>
          <a:p>
            <a:pPr algn="ctr"/>
            <a:r>
              <a:rPr lang="fr-FR" sz="3400" b="1" dirty="0" smtClean="0">
                <a:solidFill>
                  <a:schemeClr val="tx2"/>
                </a:solidFill>
              </a:rPr>
              <a:t>                 Bakli islame</a:t>
            </a:r>
            <a:endParaRPr lang="fr-FR" sz="3400" b="1" dirty="0">
              <a:solidFill>
                <a:schemeClr val="tx2"/>
              </a:solidFill>
            </a:endParaRPr>
          </a:p>
          <a:p>
            <a:pPr algn="ctr"/>
            <a:r>
              <a:rPr lang="fr-FR" sz="3400" b="1" dirty="0" smtClean="0">
                <a:solidFill>
                  <a:schemeClr val="tx2"/>
                </a:solidFill>
              </a:rPr>
              <a:t> Encadreur :   Mme Latifi sabah</a:t>
            </a:r>
            <a:endParaRPr lang="fr-FR" sz="3400" dirty="0">
              <a:solidFill>
                <a:schemeClr val="tx2"/>
              </a:solidFill>
            </a:endParaRPr>
          </a:p>
          <a:p>
            <a:pPr algn="ctr"/>
            <a:endParaRPr lang="fr-FR" sz="3400" b="1" u="sng" dirty="0">
              <a:solidFill>
                <a:srgbClr val="0000FF"/>
              </a:solidFill>
              <a:latin typeface="Times New Roman" pitchFamily="18" charset="0"/>
              <a:cs typeface="Times New Roman" pitchFamily="18" charset="0"/>
            </a:endParaRPr>
          </a:p>
        </p:txBody>
      </p:sp>
      <p:sp>
        <p:nvSpPr>
          <p:cNvPr id="2053" name="Text Box 827"/>
          <p:cNvSpPr txBox="1">
            <a:spLocks noChangeArrowheads="1"/>
          </p:cNvSpPr>
          <p:nvPr/>
        </p:nvSpPr>
        <p:spPr bwMode="auto">
          <a:xfrm>
            <a:off x="15446375" y="11355388"/>
            <a:ext cx="12788900" cy="442912"/>
          </a:xfrm>
          <a:prstGeom prst="rect">
            <a:avLst/>
          </a:prstGeom>
          <a:noFill/>
          <a:ln w="9525" algn="ctr">
            <a:noFill/>
            <a:miter lim="800000"/>
            <a:headEnd/>
            <a:tailEnd/>
          </a:ln>
        </p:spPr>
        <p:txBody>
          <a:bodyPr>
            <a:spAutoFit/>
          </a:bodyPr>
          <a:lstStyle/>
          <a:p>
            <a:pPr algn="just" defTabSz="4081463"/>
            <a:endParaRPr lang="en-US" sz="2300"/>
          </a:p>
        </p:txBody>
      </p:sp>
      <p:sp>
        <p:nvSpPr>
          <p:cNvPr id="2054" name="Text Box 1130"/>
          <p:cNvSpPr txBox="1">
            <a:spLocks noChangeArrowheads="1"/>
          </p:cNvSpPr>
          <p:nvPr/>
        </p:nvSpPr>
        <p:spPr bwMode="auto">
          <a:xfrm>
            <a:off x="1727106" y="786466"/>
            <a:ext cx="27060525" cy="892175"/>
          </a:xfrm>
          <a:prstGeom prst="rect">
            <a:avLst/>
          </a:prstGeom>
          <a:noFill/>
          <a:ln w="9525" algn="ctr">
            <a:noFill/>
            <a:miter lim="800000"/>
            <a:headEnd/>
            <a:tailEnd/>
          </a:ln>
        </p:spPr>
        <p:txBody>
          <a:bodyPr lIns="0">
            <a:spAutoFit/>
          </a:bodyPr>
          <a:lstStyle/>
          <a:p>
            <a:pPr algn="r" defTabSz="4081463"/>
            <a:endParaRPr lang="fr-FR" sz="2400" i="1" dirty="0">
              <a:solidFill>
                <a:srgbClr val="0000FF"/>
              </a:solidFill>
            </a:endParaRPr>
          </a:p>
          <a:p>
            <a:pPr algn="ctr" defTabSz="4081463"/>
            <a:r>
              <a:rPr lang="en-US" sz="2800" i="1" dirty="0" err="1">
                <a:solidFill>
                  <a:srgbClr val="CC3300"/>
                </a:solidFill>
              </a:rPr>
              <a:t>Université</a:t>
            </a:r>
            <a:r>
              <a:rPr lang="en-US" sz="2800" i="1" dirty="0">
                <a:solidFill>
                  <a:srgbClr val="CC3300"/>
                </a:solidFill>
              </a:rPr>
              <a:t> </a:t>
            </a:r>
            <a:r>
              <a:rPr lang="en-US" sz="2800" i="1" dirty="0" err="1">
                <a:solidFill>
                  <a:srgbClr val="CC3300"/>
                </a:solidFill>
              </a:rPr>
              <a:t>Kasdi</a:t>
            </a:r>
            <a:r>
              <a:rPr lang="en-US" sz="2800" i="1" dirty="0">
                <a:solidFill>
                  <a:srgbClr val="CC3300"/>
                </a:solidFill>
              </a:rPr>
              <a:t> </a:t>
            </a:r>
            <a:r>
              <a:rPr lang="en-US" sz="2800" i="1" dirty="0" err="1">
                <a:solidFill>
                  <a:srgbClr val="CC3300"/>
                </a:solidFill>
              </a:rPr>
              <a:t>Merbah</a:t>
            </a:r>
            <a:r>
              <a:rPr lang="en-US" sz="2800" i="1" dirty="0">
                <a:solidFill>
                  <a:srgbClr val="CC3300"/>
                </a:solidFill>
              </a:rPr>
              <a:t>, </a:t>
            </a:r>
            <a:r>
              <a:rPr lang="en-US" sz="2800" i="1" dirty="0" err="1">
                <a:solidFill>
                  <a:srgbClr val="CC3300"/>
                </a:solidFill>
              </a:rPr>
              <a:t>Ouargla</a:t>
            </a:r>
            <a:r>
              <a:rPr lang="en-US" sz="2800" i="1" dirty="0">
                <a:solidFill>
                  <a:srgbClr val="CC3300"/>
                </a:solidFill>
              </a:rPr>
              <a:t>				</a:t>
            </a:r>
            <a:r>
              <a:rPr lang="fr-FR" sz="2800" i="1" dirty="0" err="1" smtClean="0">
                <a:solidFill>
                  <a:srgbClr val="CC3300"/>
                </a:solidFill>
              </a:rPr>
              <a:t>Masteriales</a:t>
            </a:r>
            <a:r>
              <a:rPr lang="fr-FR" sz="2800" i="1" dirty="0" smtClean="0">
                <a:solidFill>
                  <a:srgbClr val="CC3300"/>
                </a:solidFill>
              </a:rPr>
              <a:t>  2015</a:t>
            </a:r>
            <a:endParaRPr lang="fr-FR" sz="2800" i="1" dirty="0">
              <a:solidFill>
                <a:srgbClr val="CC3300"/>
              </a:solidFill>
            </a:endParaRPr>
          </a:p>
        </p:txBody>
      </p:sp>
      <p:sp>
        <p:nvSpPr>
          <p:cNvPr id="2055" name="Text Box 1135"/>
          <p:cNvSpPr txBox="1">
            <a:spLocks noChangeArrowheads="1"/>
          </p:cNvSpPr>
          <p:nvPr/>
        </p:nvSpPr>
        <p:spPr bwMode="auto">
          <a:xfrm>
            <a:off x="1476375" y="1851025"/>
            <a:ext cx="1584325" cy="1433513"/>
          </a:xfrm>
          <a:prstGeom prst="rect">
            <a:avLst/>
          </a:prstGeom>
          <a:noFill/>
          <a:ln w="9525" algn="ctr">
            <a:noFill/>
            <a:miter lim="800000"/>
            <a:headEnd/>
            <a:tailEnd/>
          </a:ln>
        </p:spPr>
        <p:txBody>
          <a:bodyPr>
            <a:spAutoFit/>
          </a:bodyPr>
          <a:lstStyle/>
          <a:p>
            <a:pPr algn="ctr" defTabSz="4081463">
              <a:spcBef>
                <a:spcPct val="50000"/>
              </a:spcBef>
            </a:pPr>
            <a:endParaRPr lang="en-US"/>
          </a:p>
        </p:txBody>
      </p:sp>
      <p:sp>
        <p:nvSpPr>
          <p:cNvPr id="2056" name="Line 1137"/>
          <p:cNvSpPr>
            <a:spLocks noChangeShapeType="1"/>
          </p:cNvSpPr>
          <p:nvPr/>
        </p:nvSpPr>
        <p:spPr bwMode="auto">
          <a:xfrm flipH="1">
            <a:off x="1044575" y="1635125"/>
            <a:ext cx="27974925" cy="0"/>
          </a:xfrm>
          <a:prstGeom prst="line">
            <a:avLst/>
          </a:prstGeom>
          <a:ln>
            <a:solidFill>
              <a:srgbClr val="10C7DA"/>
            </a:solidFill>
            <a:headEnd/>
            <a:tailEnd/>
          </a:ln>
        </p:spPr>
        <p:style>
          <a:lnRef idx="3">
            <a:schemeClr val="accent4"/>
          </a:lnRef>
          <a:fillRef idx="0">
            <a:schemeClr val="accent4"/>
          </a:fillRef>
          <a:effectRef idx="2">
            <a:schemeClr val="accent4"/>
          </a:effectRef>
          <a:fontRef idx="minor">
            <a:schemeClr val="tx1"/>
          </a:fontRef>
        </p:style>
        <p:txBody>
          <a:bodyPr/>
          <a:lstStyle/>
          <a:p>
            <a:pPr algn="ctr">
              <a:defRPr/>
            </a:pPr>
            <a:endParaRPr lang="fr-FR"/>
          </a:p>
        </p:txBody>
      </p:sp>
      <p:sp>
        <p:nvSpPr>
          <p:cNvPr id="2057" name="Rectangle 1138"/>
          <p:cNvSpPr>
            <a:spLocks noChangeArrowheads="1"/>
          </p:cNvSpPr>
          <p:nvPr/>
        </p:nvSpPr>
        <p:spPr bwMode="auto">
          <a:xfrm>
            <a:off x="1084164" y="8824743"/>
            <a:ext cx="28011437" cy="4647426"/>
          </a:xfrm>
          <a:prstGeom prst="rect">
            <a:avLst/>
          </a:prstGeom>
          <a:gradFill flip="none" rotWithShape="1">
            <a:gsLst>
              <a:gs pos="0">
                <a:srgbClr val="5E9EFF">
                  <a:alpha val="51000"/>
                </a:srgbClr>
              </a:gs>
              <a:gs pos="39999">
                <a:srgbClr val="85C2FF"/>
              </a:gs>
              <a:gs pos="70000">
                <a:srgbClr val="C4D6EB"/>
              </a:gs>
              <a:gs pos="100000">
                <a:srgbClr val="FFEBFA"/>
              </a:gs>
            </a:gsLst>
            <a:lin ang="10800000" scaled="0"/>
            <a:tileRect/>
          </a:gradFill>
          <a:ln w="12700" algn="ctr">
            <a:solidFill>
              <a:schemeClr val="accent6"/>
            </a:solidFill>
            <a:miter lim="800000"/>
            <a:headEnd/>
            <a:tailEnd/>
          </a:ln>
          <a:scene3d>
            <a:camera prst="orthographicFront"/>
            <a:lightRig rig="threePt" dir="t"/>
          </a:scene3d>
          <a:sp3d>
            <a:bevelT/>
          </a:sp3d>
        </p:spPr>
        <p:txBody>
          <a:bodyPr anchor="ctr">
            <a:spAutoFit/>
          </a:bodyPr>
          <a:lstStyle/>
          <a:p>
            <a:r>
              <a:rPr lang="fr-FR" altLang="zh-CN" sz="4000" b="1" i="1" dirty="0">
                <a:latin typeface="Times New Roman" pitchFamily="18" charset="0"/>
                <a:ea typeface="SimSun" pitchFamily="2" charset="-122"/>
                <a:cs typeface="+mn-cs"/>
              </a:rPr>
              <a:t>RÉSUMÉ </a:t>
            </a:r>
            <a:r>
              <a:rPr lang="fr-FR" sz="4000" b="1" dirty="0">
                <a:latin typeface="Times New Roman" pitchFamily="18" charset="0"/>
                <a:cs typeface="+mn-cs"/>
              </a:rPr>
              <a:t>:</a:t>
            </a:r>
          </a:p>
          <a:p>
            <a:r>
              <a:rPr lang="fr-FR" sz="3600" dirty="0" smtClean="0">
                <a:cs typeface="+mn-cs"/>
              </a:rPr>
              <a:t>	La région de Touggourt possède une richesse hydrique importante, représentée par deux grands systèmes aquifères multicouches (le Continental Intercalaire et le Complexe Terminal). Ce dernière est contiennent une  potentialités hydriques importantes, qui sont actuellement abondamment exploitées pour les usages domestiques, industriels et l’irrigation des palmeraies, mais la qualité de l’eau reste toujours  un problème influe sur les déférents usage dans cette région.</a:t>
            </a:r>
          </a:p>
          <a:p>
            <a:pPr algn="just"/>
            <a:r>
              <a:rPr lang="fr-FR" sz="3600" dirty="0" smtClean="0">
                <a:latin typeface="Times New Roman" pitchFamily="18" charset="0"/>
                <a:cs typeface="+mn-cs"/>
              </a:rPr>
              <a:t>  </a:t>
            </a:r>
            <a:endParaRPr lang="fr-FR" sz="3600" dirty="0">
              <a:latin typeface="Times New Roman" pitchFamily="18" charset="0"/>
              <a:cs typeface="+mn-cs"/>
            </a:endParaRPr>
          </a:p>
          <a:p>
            <a:r>
              <a:rPr lang="fr-FR" sz="4000" b="1" dirty="0">
                <a:latin typeface="Times New Roman" pitchFamily="18" charset="0"/>
                <a:cs typeface="+mn-cs"/>
              </a:rPr>
              <a:t>Mots-clés :</a:t>
            </a:r>
            <a:r>
              <a:rPr lang="fr-FR" sz="3600" b="1" dirty="0">
                <a:latin typeface="Times New Roman" pitchFamily="18" charset="0"/>
                <a:cs typeface="+mn-cs"/>
              </a:rPr>
              <a:t> </a:t>
            </a:r>
            <a:r>
              <a:rPr lang="fr-FR" sz="3600" b="1" dirty="0" smtClean="0">
                <a:latin typeface="Times New Roman" pitchFamily="18" charset="0"/>
                <a:cs typeface="+mn-cs"/>
              </a:rPr>
              <a:t>C</a:t>
            </a:r>
            <a:r>
              <a:rPr lang="fr-FR" sz="3600" b="1" dirty="0" smtClean="0">
                <a:cs typeface="+mn-cs"/>
              </a:rPr>
              <a:t>omplexe Terminale, Touggourt, Eaux souterraine,  Qualité des eaux, Pollution.</a:t>
            </a:r>
            <a:endParaRPr lang="fr-FR" sz="3600" dirty="0" smtClean="0">
              <a:cs typeface="+mn-cs"/>
            </a:endParaRPr>
          </a:p>
          <a:p>
            <a:r>
              <a:rPr lang="fr-FR" sz="3600" dirty="0" smtClean="0">
                <a:cs typeface="+mn-cs"/>
              </a:rPr>
              <a:t> </a:t>
            </a:r>
          </a:p>
        </p:txBody>
      </p:sp>
      <p:sp>
        <p:nvSpPr>
          <p:cNvPr id="2058" name="Line 1140"/>
          <p:cNvSpPr>
            <a:spLocks noChangeShapeType="1"/>
          </p:cNvSpPr>
          <p:nvPr/>
        </p:nvSpPr>
        <p:spPr bwMode="auto">
          <a:xfrm>
            <a:off x="1370013" y="7215188"/>
            <a:ext cx="27217687" cy="71437"/>
          </a:xfrm>
          <a:prstGeom prst="line">
            <a:avLst/>
          </a:prstGeom>
          <a:ln>
            <a:solidFill>
              <a:srgbClr val="10C7DA"/>
            </a:solidFill>
            <a:headEnd/>
            <a:tailEnd/>
          </a:ln>
        </p:spPr>
        <p:style>
          <a:lnRef idx="3">
            <a:schemeClr val="accent1"/>
          </a:lnRef>
          <a:fillRef idx="0">
            <a:schemeClr val="accent1"/>
          </a:fillRef>
          <a:effectRef idx="2">
            <a:schemeClr val="accent1"/>
          </a:effectRef>
          <a:fontRef idx="minor">
            <a:schemeClr val="tx1"/>
          </a:fontRef>
        </p:style>
        <p:txBody>
          <a:bodyPr/>
          <a:lstStyle/>
          <a:p>
            <a:pPr algn="ctr">
              <a:defRPr/>
            </a:pPr>
            <a:endParaRPr lang="fr-FR"/>
          </a:p>
        </p:txBody>
      </p:sp>
      <p:sp>
        <p:nvSpPr>
          <p:cNvPr id="2060" name="Rectangle 1271"/>
          <p:cNvSpPr>
            <a:spLocks noChangeArrowheads="1"/>
          </p:cNvSpPr>
          <p:nvPr/>
        </p:nvSpPr>
        <p:spPr bwMode="auto">
          <a:xfrm>
            <a:off x="1370013" y="32148463"/>
            <a:ext cx="13320712" cy="641350"/>
          </a:xfrm>
          <a:prstGeom prst="rect">
            <a:avLst/>
          </a:prstGeom>
          <a:noFill/>
          <a:ln w="9525" algn="ctr">
            <a:noFill/>
            <a:miter lim="800000"/>
            <a:headEnd/>
            <a:tailEnd/>
          </a:ln>
        </p:spPr>
        <p:txBody>
          <a:bodyPr>
            <a:spAutoFit/>
          </a:bodyPr>
          <a:lstStyle/>
          <a:p>
            <a:pPr defTabSz="4081463"/>
            <a:r>
              <a:rPr lang="fr-FR" sz="3600">
                <a:latin typeface="Times New Roman" pitchFamily="18" charset="0"/>
              </a:rPr>
              <a:t> </a:t>
            </a:r>
          </a:p>
        </p:txBody>
      </p:sp>
      <p:sp>
        <p:nvSpPr>
          <p:cNvPr id="23" name="Rectangle 3"/>
          <p:cNvSpPr>
            <a:spLocks noChangeArrowheads="1"/>
          </p:cNvSpPr>
          <p:nvPr/>
        </p:nvSpPr>
        <p:spPr bwMode="auto">
          <a:xfrm>
            <a:off x="14871698" y="19931850"/>
            <a:ext cx="14216062" cy="2308324"/>
          </a:xfrm>
          <a:prstGeom prst="rect">
            <a:avLst/>
          </a:prstGeom>
          <a:noFill/>
          <a:ln w="9525">
            <a:noFill/>
            <a:miter lim="800000"/>
            <a:headEnd/>
            <a:tailEnd/>
          </a:ln>
        </p:spPr>
        <p:txBody>
          <a:bodyPr wrap="square" anchor="ctr">
            <a:spAutoFit/>
          </a:bodyPr>
          <a:lstStyle/>
          <a:p>
            <a:pPr lvl="0">
              <a:buFont typeface="Arial" pitchFamily="34" charset="0"/>
              <a:buChar char="•"/>
            </a:pPr>
            <a:endParaRPr lang="fr-FR" sz="3600" dirty="0" smtClean="0">
              <a:cs typeface="+mn-cs"/>
            </a:endParaRPr>
          </a:p>
          <a:p>
            <a:pPr lvl="0"/>
            <a:endParaRPr lang="fr-FR" sz="3600" dirty="0" smtClean="0">
              <a:cs typeface="+mn-cs"/>
            </a:endParaRPr>
          </a:p>
          <a:p>
            <a:pPr lvl="0"/>
            <a:endParaRPr lang="fr-FR" sz="3600" dirty="0" smtClean="0">
              <a:cs typeface="+mn-cs"/>
            </a:endParaRPr>
          </a:p>
          <a:p>
            <a:pPr algn="just" defTabSz="4081463"/>
            <a:endParaRPr lang="fr-FR" sz="3600" dirty="0" smtClean="0">
              <a:cs typeface="+mn-cs"/>
            </a:endParaRPr>
          </a:p>
        </p:txBody>
      </p:sp>
      <p:sp>
        <p:nvSpPr>
          <p:cNvPr id="18" name="Rectangle à coins arrondis 17"/>
          <p:cNvSpPr/>
          <p:nvPr/>
        </p:nvSpPr>
        <p:spPr bwMode="auto">
          <a:xfrm>
            <a:off x="726974" y="14145372"/>
            <a:ext cx="13430344" cy="6572296"/>
          </a:xfrm>
          <a:prstGeom prst="roundRect">
            <a:avLst/>
          </a:prstGeom>
          <a:gradFill flip="none" rotWithShape="1">
            <a:gsLst>
              <a:gs pos="0">
                <a:srgbClr val="5E9EFF"/>
              </a:gs>
              <a:gs pos="39999">
                <a:srgbClr val="85C2FF"/>
              </a:gs>
              <a:gs pos="70000">
                <a:srgbClr val="C4D6EB"/>
              </a:gs>
              <a:gs pos="100000">
                <a:srgbClr val="FFEBFA"/>
              </a:gs>
            </a:gsLst>
            <a:lin ang="18900000" scaled="1"/>
            <a:tileRect/>
          </a:gradFill>
          <a:ln>
            <a:no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4081463" rtl="0" eaLnBrk="1" fontAlgn="base" latinLnBrk="0" hangingPunct="1">
              <a:lnSpc>
                <a:spcPct val="100000"/>
              </a:lnSpc>
              <a:spcBef>
                <a:spcPct val="0"/>
              </a:spcBef>
              <a:spcAft>
                <a:spcPct val="0"/>
              </a:spcAft>
              <a:buClrTx/>
              <a:buSzTx/>
              <a:buFontTx/>
              <a:buNone/>
              <a:tabLst/>
            </a:pPr>
            <a:endParaRPr kumimoji="0" lang="fr-FR" sz="8800" b="0" i="0" u="none" strike="noStrike" cap="none" normalizeH="0" baseline="0" smtClean="0">
              <a:ln>
                <a:noFill/>
              </a:ln>
              <a:solidFill>
                <a:schemeClr val="tx1"/>
              </a:solidFill>
              <a:effectLst/>
              <a:latin typeface="Arial" charset="0"/>
              <a:cs typeface="Arial" charset="0"/>
            </a:endParaRPr>
          </a:p>
        </p:txBody>
      </p:sp>
      <p:sp>
        <p:nvSpPr>
          <p:cNvPr id="19" name="Rectangle à coins arrondis 18"/>
          <p:cNvSpPr/>
          <p:nvPr/>
        </p:nvSpPr>
        <p:spPr bwMode="auto">
          <a:xfrm>
            <a:off x="14585946" y="14297772"/>
            <a:ext cx="14787666" cy="5991268"/>
          </a:xfrm>
          <a:prstGeom prst="roundRect">
            <a:avLst/>
          </a:prstGeom>
          <a:gradFill>
            <a:gsLst>
              <a:gs pos="0">
                <a:srgbClr val="5E9EFF"/>
              </a:gs>
              <a:gs pos="39999">
                <a:srgbClr val="85C2FF"/>
              </a:gs>
              <a:gs pos="70000">
                <a:srgbClr val="C4D6EB"/>
              </a:gs>
              <a:gs pos="100000">
                <a:srgbClr val="FFEBFA"/>
              </a:gs>
            </a:gsLst>
            <a:lin ang="16200000" scaled="0"/>
          </a:gra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4081463" rtl="0" eaLnBrk="1" fontAlgn="base" latinLnBrk="0" hangingPunct="1">
              <a:lnSpc>
                <a:spcPct val="100000"/>
              </a:lnSpc>
              <a:spcBef>
                <a:spcPct val="0"/>
              </a:spcBef>
              <a:spcAft>
                <a:spcPct val="0"/>
              </a:spcAft>
              <a:buClrTx/>
              <a:buSzTx/>
              <a:buFontTx/>
              <a:buNone/>
              <a:tabLst/>
            </a:pPr>
            <a:endParaRPr kumimoji="0" lang="fr-FR" sz="8800" b="0" i="0" u="none" strike="noStrike" cap="none" normalizeH="0" baseline="0" smtClean="0">
              <a:ln>
                <a:noFill/>
              </a:ln>
              <a:solidFill>
                <a:schemeClr val="tx1"/>
              </a:solidFill>
              <a:effectLst/>
              <a:latin typeface="Arial" charset="0"/>
              <a:cs typeface="Arial" charset="0"/>
            </a:endParaRPr>
          </a:p>
        </p:txBody>
      </p:sp>
      <p:sp>
        <p:nvSpPr>
          <p:cNvPr id="20" name="Rectangle à coins arrondis 19"/>
          <p:cNvSpPr/>
          <p:nvPr/>
        </p:nvSpPr>
        <p:spPr bwMode="auto">
          <a:xfrm>
            <a:off x="798412" y="21432048"/>
            <a:ext cx="13430344" cy="7286676"/>
          </a:xfrm>
          <a:prstGeom prst="roundRect">
            <a:avLst/>
          </a:prstGeom>
          <a:gradFill>
            <a:gsLst>
              <a:gs pos="0">
                <a:srgbClr val="5E9EFF"/>
              </a:gs>
              <a:gs pos="39999">
                <a:srgbClr val="85C2FF"/>
              </a:gs>
              <a:gs pos="70000">
                <a:srgbClr val="C4D6EB"/>
              </a:gs>
              <a:gs pos="100000">
                <a:srgbClr val="FFEBFA"/>
              </a:gs>
            </a:gsLst>
            <a:lin ang="16200000" scaled="0"/>
          </a:gra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4081463" rtl="0" eaLnBrk="1" fontAlgn="base" latinLnBrk="0" hangingPunct="1">
              <a:lnSpc>
                <a:spcPct val="100000"/>
              </a:lnSpc>
              <a:spcBef>
                <a:spcPct val="0"/>
              </a:spcBef>
              <a:spcAft>
                <a:spcPct val="0"/>
              </a:spcAft>
              <a:buClrTx/>
              <a:buSzTx/>
              <a:buFontTx/>
              <a:buNone/>
              <a:tabLst/>
            </a:pPr>
            <a:endParaRPr kumimoji="0" lang="fr-FR" sz="8800" b="0" i="0" u="none" strike="noStrike" cap="none" normalizeH="0" baseline="0" smtClean="0">
              <a:ln>
                <a:noFill/>
              </a:ln>
              <a:solidFill>
                <a:schemeClr val="tx1"/>
              </a:solidFill>
              <a:effectLst/>
              <a:latin typeface="Arial" charset="0"/>
              <a:cs typeface="Arial" charset="0"/>
            </a:endParaRPr>
          </a:p>
        </p:txBody>
      </p:sp>
      <p:sp>
        <p:nvSpPr>
          <p:cNvPr id="25" name="Rectangle à coins arrondis 24"/>
          <p:cNvSpPr/>
          <p:nvPr/>
        </p:nvSpPr>
        <p:spPr bwMode="auto">
          <a:xfrm>
            <a:off x="14585946" y="21003420"/>
            <a:ext cx="14501914" cy="7858180"/>
          </a:xfrm>
          <a:prstGeom prst="roundRect">
            <a:avLst/>
          </a:prstGeom>
          <a:gradFill>
            <a:gsLst>
              <a:gs pos="0">
                <a:srgbClr val="5E9EFF"/>
              </a:gs>
              <a:gs pos="39999">
                <a:srgbClr val="85C2FF"/>
              </a:gs>
              <a:gs pos="70000">
                <a:srgbClr val="C4D6EB"/>
              </a:gs>
              <a:gs pos="100000">
                <a:srgbClr val="FFEBFA"/>
              </a:gs>
            </a:gsLst>
            <a:lin ang="16200000" scaled="0"/>
          </a:gra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4081463" rtl="0" eaLnBrk="1" fontAlgn="base" latinLnBrk="0" hangingPunct="1">
              <a:lnSpc>
                <a:spcPct val="100000"/>
              </a:lnSpc>
              <a:spcBef>
                <a:spcPct val="0"/>
              </a:spcBef>
              <a:spcAft>
                <a:spcPct val="0"/>
              </a:spcAft>
              <a:buClrTx/>
              <a:buSzTx/>
              <a:buFontTx/>
              <a:buNone/>
              <a:tabLst/>
            </a:pPr>
            <a:endParaRPr kumimoji="0" lang="fr-FR" sz="8800" b="0" i="0" u="none" strike="noStrike" cap="none" normalizeH="0" baseline="0" smtClean="0">
              <a:ln>
                <a:noFill/>
              </a:ln>
              <a:solidFill>
                <a:schemeClr val="tx1"/>
              </a:solidFill>
              <a:effectLst/>
              <a:latin typeface="Arial" charset="0"/>
              <a:cs typeface="Arial" charset="0"/>
            </a:endParaRPr>
          </a:p>
        </p:txBody>
      </p:sp>
      <p:sp>
        <p:nvSpPr>
          <p:cNvPr id="26" name="Rectangle à coins arrondis 25"/>
          <p:cNvSpPr/>
          <p:nvPr/>
        </p:nvSpPr>
        <p:spPr bwMode="auto">
          <a:xfrm>
            <a:off x="655536" y="29361666"/>
            <a:ext cx="13430344" cy="11430080"/>
          </a:xfrm>
          <a:prstGeom prst="roundRect">
            <a:avLst/>
          </a:prstGeom>
          <a:gradFill>
            <a:gsLst>
              <a:gs pos="0">
                <a:srgbClr val="5E9EFF"/>
              </a:gs>
              <a:gs pos="39999">
                <a:srgbClr val="85C2FF"/>
              </a:gs>
              <a:gs pos="70000">
                <a:srgbClr val="C4D6EB"/>
              </a:gs>
              <a:gs pos="100000">
                <a:srgbClr val="FFEBFA"/>
              </a:gs>
            </a:gsLst>
            <a:lin ang="16200000" scaled="0"/>
          </a:gra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4081463" rtl="0" eaLnBrk="1" fontAlgn="base" latinLnBrk="0" hangingPunct="1">
              <a:lnSpc>
                <a:spcPct val="100000"/>
              </a:lnSpc>
              <a:spcBef>
                <a:spcPct val="0"/>
              </a:spcBef>
              <a:spcAft>
                <a:spcPct val="0"/>
              </a:spcAft>
              <a:buClrTx/>
              <a:buSzTx/>
              <a:buFontTx/>
              <a:buNone/>
              <a:tabLst/>
            </a:pPr>
            <a:endParaRPr kumimoji="0" lang="fr-FR" sz="8800" b="0" i="0" u="none" strike="noStrike" cap="none" normalizeH="0" baseline="0" smtClean="0">
              <a:ln>
                <a:noFill/>
              </a:ln>
              <a:solidFill>
                <a:schemeClr val="tx1"/>
              </a:solidFill>
              <a:effectLst/>
              <a:latin typeface="Arial" charset="0"/>
              <a:cs typeface="Arial" charset="0"/>
            </a:endParaRPr>
          </a:p>
        </p:txBody>
      </p:sp>
      <p:sp>
        <p:nvSpPr>
          <p:cNvPr id="27" name="Rectangle à coins arrondis 26"/>
          <p:cNvSpPr/>
          <p:nvPr/>
        </p:nvSpPr>
        <p:spPr bwMode="auto">
          <a:xfrm>
            <a:off x="14728822" y="29361666"/>
            <a:ext cx="14501914" cy="6858048"/>
          </a:xfrm>
          <a:prstGeom prst="roundRect">
            <a:avLst/>
          </a:prstGeom>
          <a:gradFill>
            <a:gsLst>
              <a:gs pos="0">
                <a:srgbClr val="5E9EFF"/>
              </a:gs>
              <a:gs pos="39999">
                <a:srgbClr val="85C2FF"/>
              </a:gs>
              <a:gs pos="70000">
                <a:srgbClr val="C4D6EB"/>
              </a:gs>
              <a:gs pos="100000">
                <a:srgbClr val="FFEBFA"/>
              </a:gs>
            </a:gsLst>
            <a:lin ang="16200000" scaled="0"/>
          </a:gra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4081463" rtl="0" eaLnBrk="1" fontAlgn="base" latinLnBrk="0" hangingPunct="1">
              <a:lnSpc>
                <a:spcPct val="100000"/>
              </a:lnSpc>
              <a:spcBef>
                <a:spcPct val="0"/>
              </a:spcBef>
              <a:spcAft>
                <a:spcPct val="0"/>
              </a:spcAft>
              <a:buClrTx/>
              <a:buSzTx/>
              <a:buFontTx/>
              <a:buNone/>
              <a:tabLst/>
            </a:pPr>
            <a:endParaRPr kumimoji="0" lang="fr-FR" sz="8800" b="0" i="0" u="none" strike="noStrike" cap="none" normalizeH="0" baseline="0" smtClean="0">
              <a:ln>
                <a:noFill/>
              </a:ln>
              <a:solidFill>
                <a:schemeClr val="tx1"/>
              </a:solidFill>
              <a:effectLst/>
              <a:latin typeface="Arial" charset="0"/>
              <a:cs typeface="Arial" charset="0"/>
            </a:endParaRPr>
          </a:p>
        </p:txBody>
      </p:sp>
      <p:sp>
        <p:nvSpPr>
          <p:cNvPr id="2059" name="Rectangle 1143"/>
          <p:cNvSpPr>
            <a:spLocks noChangeArrowheads="1"/>
          </p:cNvSpPr>
          <p:nvPr/>
        </p:nvSpPr>
        <p:spPr bwMode="auto">
          <a:xfrm>
            <a:off x="972444" y="14430374"/>
            <a:ext cx="13033375" cy="597856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defTabSz="4081463">
              <a:spcAft>
                <a:spcPct val="25000"/>
              </a:spcAft>
            </a:pPr>
            <a:r>
              <a:rPr lang="fr-FR" sz="3400" b="1" i="1" dirty="0">
                <a:solidFill>
                  <a:srgbClr val="CC3300"/>
                </a:solidFill>
                <a:latin typeface="Times New Roman" pitchFamily="18" charset="0"/>
              </a:rPr>
              <a:t>1.INTRODUCTION</a:t>
            </a:r>
          </a:p>
          <a:p>
            <a:pPr algn="just" defTabSz="4081463"/>
            <a:r>
              <a:rPr lang="fr-FR" sz="3400" dirty="0" smtClean="0"/>
              <a:t>      La région de touggourt contient une importante quantité des ressources en eau souterraine représentées par deux grands aquifères ; Le complexe terminal et le continental intercalaire, la qualité chimique de ces eaux pose un grand problème tel que la salinité, la minéralisation forte et la concentration de certains éléments qui dépassent les normes recommandées par L’OMS.</a:t>
            </a:r>
          </a:p>
          <a:p>
            <a:pPr algn="just" defTabSz="4081463"/>
            <a:r>
              <a:rPr lang="fr-FR" sz="3400" dirty="0" smtClean="0"/>
              <a:t>     L’objectif de cette étude est de déterminer la qualité des eaux de  la région de touggourt et dans </a:t>
            </a:r>
            <a:r>
              <a:rPr lang="fr-FR" sz="3400" dirty="0" err="1" smtClean="0"/>
              <a:t>cse</a:t>
            </a:r>
            <a:r>
              <a:rPr lang="fr-FR" sz="3400" dirty="0" smtClean="0"/>
              <a:t> as en a effectuer du déférents observations mesurés dans quelque forages exploitant les nappes du complexe terminale  </a:t>
            </a:r>
            <a:endParaRPr lang="fr-FR" sz="3400" dirty="0"/>
          </a:p>
        </p:txBody>
      </p:sp>
      <p:sp>
        <p:nvSpPr>
          <p:cNvPr id="2064" name="Rectangle 3"/>
          <p:cNvSpPr>
            <a:spLocks noChangeArrowheads="1"/>
          </p:cNvSpPr>
          <p:nvPr/>
        </p:nvSpPr>
        <p:spPr bwMode="auto">
          <a:xfrm>
            <a:off x="14871798" y="14716876"/>
            <a:ext cx="14216062" cy="5652000"/>
          </a:xfrm>
          <a:prstGeom prst="rect">
            <a:avLst/>
          </a:prstGeom>
          <a:noFill/>
          <a:ln w="9525">
            <a:noFill/>
            <a:miter lim="800000"/>
            <a:headEnd/>
            <a:tailEnd/>
          </a:ln>
        </p:spPr>
        <p:txBody>
          <a:bodyPr wrap="square" anchor="ctr">
            <a:spAutoFit/>
          </a:bodyPr>
          <a:lstStyle/>
          <a:p>
            <a:pPr lvl="0">
              <a:buFont typeface="Arial" pitchFamily="34" charset="0"/>
              <a:buChar char="•"/>
            </a:pPr>
            <a:endParaRPr lang="fr-FR" sz="3600" dirty="0" smtClean="0">
              <a:cs typeface="+mn-cs"/>
            </a:endParaRPr>
          </a:p>
          <a:p>
            <a:pPr lvl="0"/>
            <a:endParaRPr lang="fr-FR" sz="3600" dirty="0" smtClean="0">
              <a:cs typeface="+mn-cs"/>
            </a:endParaRPr>
          </a:p>
          <a:p>
            <a:pPr lvl="0">
              <a:buFont typeface="Arial" pitchFamily="34" charset="0"/>
              <a:buChar char="•"/>
            </a:pPr>
            <a:r>
              <a:rPr lang="fr-FR" sz="3600" dirty="0" smtClean="0">
                <a:cs typeface="+mn-cs"/>
              </a:rPr>
              <a:t>Chloruré magnésien pour la deuxième nappe de </a:t>
            </a:r>
            <a:r>
              <a:rPr lang="fr-FR" sz="3600" cap="all" dirty="0" smtClean="0">
                <a:cs typeface="+mn-cs"/>
              </a:rPr>
              <a:t>m</a:t>
            </a:r>
            <a:r>
              <a:rPr lang="fr-FR" sz="3600" dirty="0" smtClean="0">
                <a:cs typeface="+mn-cs"/>
              </a:rPr>
              <a:t>io-</a:t>
            </a:r>
            <a:r>
              <a:rPr lang="fr-FR" sz="3600" cap="all" dirty="0" smtClean="0">
                <a:cs typeface="+mn-cs"/>
              </a:rPr>
              <a:t>p</a:t>
            </a:r>
            <a:r>
              <a:rPr lang="fr-FR" sz="3600" dirty="0" smtClean="0">
                <a:cs typeface="+mn-cs"/>
              </a:rPr>
              <a:t>liocène.</a:t>
            </a:r>
          </a:p>
          <a:p>
            <a:pPr>
              <a:buFont typeface="Arial" pitchFamily="34" charset="0"/>
              <a:buChar char="•"/>
            </a:pPr>
            <a:r>
              <a:rPr lang="fr-FR" sz="3600" dirty="0" smtClean="0">
                <a:cs typeface="+mn-cs"/>
              </a:rPr>
              <a:t>Sulfaté magnésien pour la troisième nappe du </a:t>
            </a:r>
            <a:r>
              <a:rPr lang="fr-FR" sz="3600" cap="all" dirty="0" smtClean="0">
                <a:cs typeface="+mn-cs"/>
              </a:rPr>
              <a:t>s</a:t>
            </a:r>
            <a:r>
              <a:rPr lang="fr-FR" sz="3600" dirty="0" smtClean="0">
                <a:cs typeface="+mn-cs"/>
              </a:rPr>
              <a:t>énonien </a:t>
            </a:r>
            <a:r>
              <a:rPr lang="fr-FR" sz="3600" cap="all" dirty="0" smtClean="0">
                <a:cs typeface="+mn-cs"/>
              </a:rPr>
              <a:t>é</a:t>
            </a:r>
            <a:r>
              <a:rPr lang="fr-FR" sz="3600" dirty="0" smtClean="0">
                <a:cs typeface="+mn-cs"/>
              </a:rPr>
              <a:t>ocène. </a:t>
            </a:r>
          </a:p>
          <a:p>
            <a:r>
              <a:rPr lang="fr-FR" sz="3600" dirty="0" smtClean="0">
                <a:cs typeface="+mn-cs"/>
              </a:rPr>
              <a:t>Sur le plan de la qualité chimique et la potabilité, les eaux de la région de Touggourt sont trop minéralises et très dures. Ceci qui nécessite des précautions avant leur l’utilisation pour l’irrigation pour prévenir les dangers d’alcalinisation de sol. Quant à leur consommation comme eau de boisson, un traitement est recommandé. </a:t>
            </a:r>
          </a:p>
          <a:p>
            <a:r>
              <a:rPr lang="fr-FR" sz="3600" dirty="0" smtClean="0">
                <a:cs typeface="+mn-cs"/>
              </a:rPr>
              <a:t> </a:t>
            </a:r>
          </a:p>
          <a:p>
            <a:pPr lvl="0"/>
            <a:endParaRPr lang="fr-FR" sz="3600" dirty="0" smtClean="0">
              <a:cs typeface="+mn-cs"/>
            </a:endParaRPr>
          </a:p>
          <a:p>
            <a:pPr algn="just" defTabSz="4081463"/>
            <a:endParaRPr lang="fr-FR" sz="3600" dirty="0" smtClean="0">
              <a:cs typeface="+mn-cs"/>
            </a:endParaRPr>
          </a:p>
        </p:txBody>
      </p:sp>
      <p:sp>
        <p:nvSpPr>
          <p:cNvPr id="21" name="Rectangle 1143"/>
          <p:cNvSpPr>
            <a:spLocks noChangeArrowheads="1"/>
          </p:cNvSpPr>
          <p:nvPr/>
        </p:nvSpPr>
        <p:spPr bwMode="auto">
          <a:xfrm>
            <a:off x="1012726" y="21717800"/>
            <a:ext cx="13033375" cy="10418237"/>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defTabSz="4081463">
              <a:spcAft>
                <a:spcPct val="25000"/>
              </a:spcAft>
            </a:pPr>
            <a:r>
              <a:rPr lang="fr-FR" sz="4000" b="1" i="1" dirty="0" smtClean="0">
                <a:solidFill>
                  <a:srgbClr val="CC3300"/>
                </a:solidFill>
                <a:latin typeface="Times New Roman" pitchFamily="18" charset="0"/>
              </a:rPr>
              <a:t>2.RESULTAT</a:t>
            </a:r>
            <a:endParaRPr lang="fr-FR" sz="2000" b="1" i="1" dirty="0">
              <a:solidFill>
                <a:srgbClr val="CC3300"/>
              </a:solidFill>
              <a:latin typeface="Times New Roman" pitchFamily="18" charset="0"/>
            </a:endParaRPr>
          </a:p>
          <a:p>
            <a:r>
              <a:rPr lang="fr-FR" sz="3600" dirty="0" smtClean="0"/>
              <a:t>      </a:t>
            </a:r>
            <a:r>
              <a:rPr lang="fr-FR" sz="3600" dirty="0" smtClean="0">
                <a:cs typeface="Arial" pitchFamily="34" charset="0"/>
              </a:rPr>
              <a:t>D’après les résultats obtenus et traités par différentes méthodes, diagramme et outil statistique et après interprétation des résultats, on peut dire que la minéralisation et la salinité des eaux sont d'origine géologique. Elles concernent la composition des couches qui constituent les deux nappes, cette salinité s’accroît continuellement par une mauvaise gestion des ressources. Le problème essentiel des eaux de Touggourt est un problème de qualité, pour cela il faut exiger des critères rigoureux pour améliorer la qualité chimique des eaux et garantir sa potabilité selon les normes internationales,    avant de la mobiliser aux consommateurs.</a:t>
            </a:r>
          </a:p>
          <a:p>
            <a:pPr algn="just"/>
            <a:endParaRPr lang="fr-FR" sz="3600" dirty="0" smtClean="0">
              <a:cs typeface="Arial" pitchFamily="34" charset="0"/>
            </a:endParaRPr>
          </a:p>
          <a:p>
            <a:pPr algn="just"/>
            <a:endParaRPr lang="fr-FR" sz="3600" dirty="0" smtClean="0">
              <a:cs typeface="Arial" pitchFamily="34" charset="0"/>
            </a:endParaRPr>
          </a:p>
          <a:p>
            <a:pPr algn="ctr"/>
            <a:r>
              <a:rPr lang="fr-FR" sz="3600" dirty="0" smtClean="0">
                <a:cs typeface="Arial" pitchFamily="34" charset="0"/>
              </a:rPr>
              <a:t> </a:t>
            </a:r>
          </a:p>
          <a:p>
            <a:pPr algn="ctr"/>
            <a:r>
              <a:rPr lang="fr-FR" sz="3600" dirty="0" smtClean="0">
                <a:cs typeface="Arial" pitchFamily="34" charset="0"/>
              </a:rPr>
              <a:t> </a:t>
            </a:r>
          </a:p>
          <a:p>
            <a:pPr algn="just">
              <a:spcAft>
                <a:spcPct val="25000"/>
              </a:spcAft>
            </a:pPr>
            <a:endParaRPr lang="fr-FR" sz="3600" dirty="0" smtClean="0">
              <a:solidFill>
                <a:srgbClr val="CC3300"/>
              </a:solidFill>
              <a:cs typeface="Arial" pitchFamily="34" charset="0"/>
            </a:endParaRPr>
          </a:p>
          <a:p>
            <a:pPr algn="just" defTabSz="4081463"/>
            <a:endParaRPr lang="fr-FR" sz="3600" dirty="0"/>
          </a:p>
        </p:txBody>
      </p:sp>
      <p:sp>
        <p:nvSpPr>
          <p:cNvPr id="24" name="Rectangle 23"/>
          <p:cNvSpPr/>
          <p:nvPr/>
        </p:nvSpPr>
        <p:spPr>
          <a:xfrm>
            <a:off x="14937050" y="21289172"/>
            <a:ext cx="14508000" cy="16296769"/>
          </a:xfrm>
          <a:prstGeom prst="rect">
            <a:avLst/>
          </a:prstGeom>
        </p:spPr>
        <p:txBody>
          <a:bodyPr wrap="square">
            <a:spAutoFit/>
          </a:bodyPr>
          <a:lstStyle/>
          <a:p>
            <a:pPr defTabSz="4081463">
              <a:spcAft>
                <a:spcPct val="25000"/>
              </a:spcAft>
            </a:pPr>
            <a:r>
              <a:rPr lang="fr-FR" sz="3600" b="1" i="1" dirty="0" smtClean="0">
                <a:solidFill>
                  <a:srgbClr val="CC3300"/>
                </a:solidFill>
                <a:latin typeface="Times New Roman" pitchFamily="18" charset="0"/>
                <a:cs typeface="+mn-cs"/>
              </a:rPr>
              <a:t>  4.CONCLUTION</a:t>
            </a:r>
          </a:p>
          <a:p>
            <a:r>
              <a:rPr lang="fr-FR" sz="3600" dirty="0" smtClean="0">
                <a:ln w="1905"/>
                <a:effectLst>
                  <a:innerShdw blurRad="69850" dist="43180" dir="5400000">
                    <a:srgbClr val="000000">
                      <a:alpha val="65000"/>
                    </a:srgbClr>
                  </a:innerShdw>
                </a:effectLst>
                <a:cs typeface="+mn-cs"/>
              </a:rPr>
              <a:t> </a:t>
            </a:r>
          </a:p>
          <a:p>
            <a:r>
              <a:rPr lang="fr-FR" sz="3600" dirty="0" smtClean="0"/>
              <a:t>D’après cette étude on a constaté que les eaux de la région de Touggourt sont trop minéralises. La potabilité reste loin aux normes O.M.S, elle est classée au de-la du très mauvais. Et à cause de cette eau désagréable, la population de Touggourt préfère d’acheter l’eau provenant de flotte de camions citerne des Wilaya voisines (Biskra, Tebessa).</a:t>
            </a:r>
          </a:p>
          <a:p>
            <a:endParaRPr lang="fr-FR" sz="3600" dirty="0" smtClean="0">
              <a:ln w="1905"/>
              <a:effectLst>
                <a:innerShdw blurRad="69850" dist="43180" dir="5400000">
                  <a:srgbClr val="000000">
                    <a:alpha val="65000"/>
                  </a:srgbClr>
                </a:innerShdw>
              </a:effectLst>
              <a:cs typeface="+mn-cs"/>
            </a:endParaRPr>
          </a:p>
          <a:p>
            <a:r>
              <a:rPr lang="fr-FR" sz="3600" dirty="0" smtClean="0"/>
              <a:t>Ces eaux chargées, dures et inondent certains zones et présentent des problèmes techniques : la corrosion, le dépôt de tartre, de salinisation des sols, et des problèmes de santé (les maladies à transmission hydrique).</a:t>
            </a:r>
          </a:p>
          <a:p>
            <a:endParaRPr lang="fr-FR" sz="3600" dirty="0" smtClean="0"/>
          </a:p>
          <a:p>
            <a:endParaRPr lang="fr-FR" sz="3600" dirty="0" smtClean="0">
              <a:latin typeface="Times New Roman" pitchFamily="18" charset="0"/>
              <a:cs typeface="+mn-cs"/>
            </a:endParaRPr>
          </a:p>
          <a:p>
            <a:endParaRPr lang="fr-FR" sz="3600" b="1" i="1" dirty="0" smtClean="0">
              <a:solidFill>
                <a:srgbClr val="C00000"/>
              </a:solidFill>
              <a:latin typeface="Times New Roman" pitchFamily="18" charset="0"/>
              <a:cs typeface="+mn-cs"/>
            </a:endParaRPr>
          </a:p>
          <a:p>
            <a:r>
              <a:rPr lang="fr-FR" sz="3600" b="1" i="1" dirty="0" smtClean="0">
                <a:solidFill>
                  <a:srgbClr val="C00000"/>
                </a:solidFill>
                <a:latin typeface="Times New Roman" pitchFamily="18" charset="0"/>
                <a:cs typeface="+mn-cs"/>
              </a:rPr>
              <a:t> 5 RECOMMANDATIONS</a:t>
            </a:r>
          </a:p>
          <a:p>
            <a:pPr lvl="0">
              <a:buFont typeface="Wingdings" pitchFamily="2" charset="2"/>
              <a:buChar char="Ø"/>
            </a:pPr>
            <a:r>
              <a:rPr lang="fr-FR" sz="3600" dirty="0" smtClean="0"/>
              <a:t> Utiliser des tubages plastiques pour les forages du complexe terminal notamment pour les deux premières nappes du </a:t>
            </a:r>
            <a:r>
              <a:rPr lang="fr-FR" sz="3600" dirty="0" err="1" smtClean="0"/>
              <a:t>mio</a:t>
            </a:r>
            <a:r>
              <a:rPr lang="fr-FR" sz="3600" dirty="0" smtClean="0"/>
              <a:t>-pliocène.</a:t>
            </a:r>
          </a:p>
          <a:p>
            <a:pPr lvl="0"/>
            <a:r>
              <a:rPr lang="fr-FR" sz="3600" dirty="0" smtClean="0"/>
              <a:t>Contrôler (par digraphie) les forages anciens ou moins touts les cinq ans.</a:t>
            </a:r>
          </a:p>
          <a:p>
            <a:pPr lvl="0">
              <a:buFont typeface="Wingdings" pitchFamily="2" charset="2"/>
              <a:buChar char="Ø"/>
            </a:pPr>
            <a:r>
              <a:rPr lang="fr-FR" sz="3600" dirty="0" smtClean="0"/>
              <a:t>optimiser de forer dans le Continental Intercalaire et le complexe terminal.</a:t>
            </a:r>
          </a:p>
          <a:p>
            <a:pPr lvl="0">
              <a:buFont typeface="Wingdings" pitchFamily="2" charset="2"/>
              <a:buChar char="Ø"/>
            </a:pPr>
            <a:r>
              <a:rPr lang="fr-FR" sz="3600" dirty="0" smtClean="0"/>
              <a:t>Boucher les forages perdus volontairement ou involontairement</a:t>
            </a:r>
          </a:p>
          <a:p>
            <a:pPr lvl="0"/>
            <a:r>
              <a:rPr lang="fr-FR" sz="3600" dirty="0" smtClean="0"/>
              <a:t>Utilisation les station de traitement pour minimisé la dureté et la salinité   des eaux souterraine.</a:t>
            </a:r>
          </a:p>
          <a:p>
            <a:pPr algn="just"/>
            <a:endParaRPr lang="fr-FR" sz="3600" dirty="0" smtClean="0">
              <a:ln w="1905"/>
              <a:effectLst>
                <a:innerShdw blurRad="69850" dist="43180" dir="5400000">
                  <a:srgbClr val="000000">
                    <a:alpha val="65000"/>
                  </a:srgbClr>
                </a:innerShdw>
              </a:effectLst>
              <a:cs typeface="+mn-cs"/>
            </a:endParaRPr>
          </a:p>
          <a:p>
            <a:pPr algn="just"/>
            <a:endParaRPr lang="fr-FR" sz="3600" dirty="0" smtClean="0">
              <a:latin typeface="Times New Roman" pitchFamily="18" charset="0"/>
              <a:cs typeface="+mn-cs"/>
            </a:endParaRPr>
          </a:p>
          <a:p>
            <a:endParaRPr lang="fr-FR" sz="3600" dirty="0">
              <a:latin typeface="Times New Roman" pitchFamily="18" charset="0"/>
              <a:cs typeface="+mn-cs"/>
            </a:endParaRPr>
          </a:p>
        </p:txBody>
      </p:sp>
      <p:sp>
        <p:nvSpPr>
          <p:cNvPr id="22" name="Rectangle 1143"/>
          <p:cNvSpPr>
            <a:spLocks noChangeArrowheads="1"/>
          </p:cNvSpPr>
          <p:nvPr/>
        </p:nvSpPr>
        <p:spPr bwMode="auto">
          <a:xfrm>
            <a:off x="909629" y="29596309"/>
            <a:ext cx="13033375" cy="1162800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defTabSz="4081463">
              <a:spcAft>
                <a:spcPct val="25000"/>
              </a:spcAft>
            </a:pPr>
            <a:r>
              <a:rPr lang="fr-FR" sz="4000" b="1" i="1" dirty="0" smtClean="0">
                <a:solidFill>
                  <a:srgbClr val="CC3300"/>
                </a:solidFill>
                <a:latin typeface="Times New Roman" pitchFamily="18" charset="0"/>
              </a:rPr>
              <a:t>    3.INTERPRETATIONS ET DISCUSSIONS</a:t>
            </a:r>
          </a:p>
          <a:p>
            <a:pPr defTabSz="4081463">
              <a:spcAft>
                <a:spcPct val="25000"/>
              </a:spcAft>
            </a:pPr>
            <a:endParaRPr lang="fr-FR" sz="2000" b="1" i="1" dirty="0" smtClean="0">
              <a:solidFill>
                <a:srgbClr val="CC3300"/>
              </a:solidFill>
              <a:latin typeface="Times New Roman" pitchFamily="18" charset="0"/>
            </a:endParaRPr>
          </a:p>
          <a:p>
            <a:r>
              <a:rPr lang="fr-FR" sz="3600" dirty="0" smtClean="0">
                <a:solidFill>
                  <a:schemeClr val="tx1"/>
                </a:solidFill>
              </a:rPr>
              <a:t>      D’après les études géologique précédentes  sur  la région de Touggourt  on a distingué  deux ensembles hydrogéologiques, post paléozoïques, importants : le Continental </a:t>
            </a:r>
            <a:r>
              <a:rPr lang="fr-FR" sz="3600" cap="all" dirty="0" smtClean="0">
                <a:solidFill>
                  <a:schemeClr val="tx1"/>
                </a:solidFill>
              </a:rPr>
              <a:t>i</a:t>
            </a:r>
            <a:r>
              <a:rPr lang="fr-FR" sz="3600" dirty="0" smtClean="0">
                <a:solidFill>
                  <a:schemeClr val="tx1"/>
                </a:solidFill>
              </a:rPr>
              <a:t>ntercalaire et le Complexe </a:t>
            </a:r>
            <a:r>
              <a:rPr lang="fr-FR" sz="3600" cap="all" dirty="0" smtClean="0">
                <a:solidFill>
                  <a:schemeClr val="tx1"/>
                </a:solidFill>
              </a:rPr>
              <a:t>t</a:t>
            </a:r>
            <a:r>
              <a:rPr lang="fr-FR" sz="3600" dirty="0" smtClean="0">
                <a:solidFill>
                  <a:schemeClr val="tx1"/>
                </a:solidFill>
              </a:rPr>
              <a:t>erminal.</a:t>
            </a:r>
          </a:p>
          <a:p>
            <a:r>
              <a:rPr lang="fr-FR" sz="3600" dirty="0" smtClean="0">
                <a:solidFill>
                  <a:schemeClr val="tx1"/>
                </a:solidFill>
              </a:rPr>
              <a:t>     Les conséquences de l’exploitation de ces aquifères sont multiples :</a:t>
            </a:r>
          </a:p>
          <a:p>
            <a:pPr lvl="0"/>
            <a:r>
              <a:rPr lang="fr-FR" sz="3600" dirty="0" smtClean="0">
                <a:solidFill>
                  <a:schemeClr val="tx1"/>
                </a:solidFill>
              </a:rPr>
              <a:t>* un rabattement des nappes </a:t>
            </a:r>
            <a:r>
              <a:rPr lang="fr-FR" sz="3600" dirty="0" smtClean="0"/>
              <a:t>souterraines (plus de 80 m à Touggourt),</a:t>
            </a:r>
          </a:p>
          <a:p>
            <a:pPr lvl="0">
              <a:buFont typeface="Arial" pitchFamily="34" charset="0"/>
              <a:buChar char="•"/>
            </a:pPr>
            <a:r>
              <a:rPr lang="fr-FR" sz="3600" dirty="0" smtClean="0"/>
              <a:t>une remontée de la nappe phréatique et salinisation de l’eau et du sol, par accumulation des eaux d'irrigation mal drainées.</a:t>
            </a:r>
          </a:p>
          <a:p>
            <a:r>
              <a:rPr lang="fr-FR" sz="3600" dirty="0" smtClean="0"/>
              <a:t>     D’après les analyses physico-chimique des éléments majeur nous avons remarqué une forte teneur en magnésium, sodium, chlorures et  sulfates  donc  d’après la classification des eaux selon les méthodes </a:t>
            </a:r>
            <a:r>
              <a:rPr lang="fr-FR" sz="3600" cap="all" dirty="0" smtClean="0"/>
              <a:t>s</a:t>
            </a:r>
            <a:r>
              <a:rPr lang="fr-FR" sz="3600" dirty="0" smtClean="0"/>
              <a:t>tabler, </a:t>
            </a:r>
            <a:r>
              <a:rPr lang="fr-FR" sz="3600" cap="all" dirty="0" smtClean="0"/>
              <a:t>c</a:t>
            </a:r>
            <a:r>
              <a:rPr lang="fr-FR" sz="3600" dirty="0" smtClean="0"/>
              <a:t>hœller et </a:t>
            </a:r>
            <a:r>
              <a:rPr lang="fr-FR" sz="3600" cap="all" dirty="0" smtClean="0"/>
              <a:t>p</a:t>
            </a:r>
            <a:r>
              <a:rPr lang="fr-FR" sz="3600" dirty="0" smtClean="0"/>
              <a:t>iper on a distingué la dominance des faciès suivants :</a:t>
            </a:r>
          </a:p>
          <a:p>
            <a:pPr lvl="0">
              <a:buFont typeface="Arial" pitchFamily="34" charset="0"/>
              <a:buChar char="•"/>
            </a:pPr>
            <a:r>
              <a:rPr lang="fr-FR" sz="3600" dirty="0" smtClean="0"/>
              <a:t>Sulfaté magnésien pour la nappe du </a:t>
            </a:r>
            <a:r>
              <a:rPr lang="fr-FR" sz="3600" cap="all" dirty="0" smtClean="0"/>
              <a:t>c</a:t>
            </a:r>
            <a:r>
              <a:rPr lang="fr-FR" sz="3600" dirty="0" smtClean="0"/>
              <a:t>ontinental </a:t>
            </a:r>
            <a:r>
              <a:rPr lang="fr-FR" sz="3600" cap="all" dirty="0" smtClean="0"/>
              <a:t>I</a:t>
            </a:r>
            <a:r>
              <a:rPr lang="fr-FR" sz="3600" dirty="0" smtClean="0"/>
              <a:t>ntercalaire.</a:t>
            </a:r>
          </a:p>
          <a:p>
            <a:pPr lvl="0">
              <a:buFont typeface="Arial" pitchFamily="34" charset="0"/>
              <a:buChar char="•"/>
            </a:pPr>
            <a:r>
              <a:rPr lang="fr-FR" sz="3600" dirty="0" smtClean="0"/>
              <a:t>Chloruré sodique pour la première nappe du </a:t>
            </a:r>
            <a:r>
              <a:rPr lang="fr-FR" sz="3600" cap="all" dirty="0" smtClean="0"/>
              <a:t>m</a:t>
            </a:r>
            <a:r>
              <a:rPr lang="fr-FR" sz="3600" dirty="0" smtClean="0"/>
              <a:t>io-</a:t>
            </a:r>
            <a:r>
              <a:rPr lang="fr-FR" sz="3600" cap="all" dirty="0" smtClean="0"/>
              <a:t>p</a:t>
            </a:r>
            <a:r>
              <a:rPr lang="fr-FR" sz="3600" dirty="0" smtClean="0"/>
              <a:t>liocène</a:t>
            </a:r>
          </a:p>
          <a:p>
            <a:endParaRPr lang="fr-FR" sz="3600" dirty="0" smtClean="0"/>
          </a:p>
          <a:p>
            <a:pPr lvl="0">
              <a:buFont typeface="Arial" pitchFamily="34" charset="0"/>
              <a:buChar char="•"/>
            </a:pPr>
            <a:endParaRPr lang="fr-FR" sz="3600" dirty="0" smtClean="0"/>
          </a:p>
          <a:p>
            <a:pPr lvl="0">
              <a:buFont typeface="Arial" pitchFamily="34" charset="0"/>
              <a:buChar char="•"/>
            </a:pPr>
            <a:endParaRPr lang="fr-FR" sz="3600" dirty="0" smtClean="0"/>
          </a:p>
          <a:p>
            <a:pPr lvl="0"/>
            <a:endParaRPr lang="fr-FR" sz="3600" dirty="0" smtClean="0"/>
          </a:p>
          <a:p>
            <a:pPr lvl="0"/>
            <a:endParaRPr lang="fr-FR" sz="3600" dirty="0" smtClean="0"/>
          </a:p>
          <a:p>
            <a:pPr algn="just"/>
            <a:endParaRPr lang="fr-FR" sz="3600" dirty="0" smtClean="0">
              <a:cs typeface="Arial" pitchFamily="34" charset="0"/>
            </a:endParaRPr>
          </a:p>
          <a:p>
            <a:pPr algn="ctr"/>
            <a:r>
              <a:rPr lang="fr-FR" sz="3600" dirty="0" smtClean="0">
                <a:cs typeface="Arial" pitchFamily="34" charset="0"/>
              </a:rPr>
              <a:t> </a:t>
            </a:r>
          </a:p>
          <a:p>
            <a:pPr algn="ctr"/>
            <a:r>
              <a:rPr lang="fr-FR" sz="3600" dirty="0" smtClean="0">
                <a:cs typeface="Arial" pitchFamily="34" charset="0"/>
              </a:rPr>
              <a:t> </a:t>
            </a:r>
          </a:p>
          <a:p>
            <a:pPr algn="just">
              <a:spcAft>
                <a:spcPct val="25000"/>
              </a:spcAft>
            </a:pPr>
            <a:endParaRPr lang="fr-FR" sz="3600" dirty="0" smtClean="0">
              <a:solidFill>
                <a:srgbClr val="CC3300"/>
              </a:solidFill>
              <a:cs typeface="Arial" pitchFamily="34" charset="0"/>
            </a:endParaRPr>
          </a:p>
          <a:p>
            <a:pPr algn="just" defTabSz="4081463"/>
            <a:endParaRPr lang="fr-FR" sz="36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081463" rtl="0" eaLnBrk="1" fontAlgn="base" latinLnBrk="0" hangingPunct="1">
          <a:lnSpc>
            <a:spcPct val="100000"/>
          </a:lnSpc>
          <a:spcBef>
            <a:spcPct val="0"/>
          </a:spcBef>
          <a:spcAft>
            <a:spcPct val="0"/>
          </a:spcAft>
          <a:buClrTx/>
          <a:buSzTx/>
          <a:buFontTx/>
          <a:buNone/>
          <a:tabLst/>
          <a:defRPr kumimoji="0" lang="fr-FR" sz="8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081463" rtl="0" eaLnBrk="1" fontAlgn="base" latinLnBrk="0" hangingPunct="1">
          <a:lnSpc>
            <a:spcPct val="100000"/>
          </a:lnSpc>
          <a:spcBef>
            <a:spcPct val="0"/>
          </a:spcBef>
          <a:spcAft>
            <a:spcPct val="0"/>
          </a:spcAft>
          <a:buClrTx/>
          <a:buSzTx/>
          <a:buFontTx/>
          <a:buNone/>
          <a:tabLst/>
          <a:defRPr kumimoji="0" lang="fr-FR" sz="8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2516</TotalTime>
  <Words>439</Words>
  <Application>Microsoft Office PowerPoint</Application>
  <PresentationFormat>Personnalisé</PresentationFormat>
  <Paragraphs>64</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Modèle par défaut</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ms</dc:creator>
  <cp:lastModifiedBy>Islam</cp:lastModifiedBy>
  <cp:revision>209</cp:revision>
  <dcterms:created xsi:type="dcterms:W3CDTF">2006-05-01T12:09:56Z</dcterms:created>
  <dcterms:modified xsi:type="dcterms:W3CDTF">2015-02-25T10:11:34Z</dcterms:modified>
</cp:coreProperties>
</file>