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charts/style2.xml" ContentType="application/vnd.ms-office.chartstyle+xml"/>
  <Override PartName="/ppt/charts/style1.xml" ContentType="application/vnd.ms-office.chartstyl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charts/colors2.xml" ContentType="application/vnd.ms-office.chartcolorstyl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olors1.xml" ContentType="application/vnd.ms-office.chartcolorstyle+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6858000" cy="9144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20"/>
    <p:restoredTop sz="94660"/>
  </p:normalViewPr>
  <p:slideViewPr>
    <p:cSldViewPr>
      <p:cViewPr>
        <p:scale>
          <a:sx n="124" d="100"/>
          <a:sy n="124" d="100"/>
        </p:scale>
        <p:origin x="-1356" y="312"/>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file:///C:\Users\KMB\Downloads\abdalahh.xlsx" TargetMode="External"/></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oleObject" Target="file:///C:\Users\KMB\Downloads\abdalahh.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fr-FR"/>
  <c:chart>
    <c:title>
      <c:tx>
        <c:rich>
          <a:bodyPr rot="0" spcFirstLastPara="1" vertOverflow="ellipsis" vert="horz" wrap="square" anchor="ctr" anchorCtr="1"/>
          <a:lstStyle/>
          <a:p>
            <a:pPr>
              <a:defRPr lang="en-US" sz="800" b="1" i="0" u="none" strike="noStrike" kern="1200" baseline="0">
                <a:solidFill>
                  <a:schemeClr val="tx2"/>
                </a:solidFill>
                <a:latin typeface="Book Antiqua" panose="02040602050305030304" pitchFamily="18" charset="0"/>
                <a:ea typeface="+mn-ea"/>
                <a:cs typeface="+mn-cs"/>
              </a:defRPr>
            </a:pPr>
            <a:r>
              <a:rPr lang="fr-FR" sz="800" dirty="0">
                <a:latin typeface="Book Antiqua" panose="02040602050305030304" pitchFamily="18" charset="0"/>
              </a:rPr>
              <a:t>Pénétrabilité </a:t>
            </a:r>
            <a:r>
              <a:rPr lang="fr-FR" sz="800" dirty="0" smtClean="0">
                <a:latin typeface="Book Antiqua" panose="02040602050305030304" pitchFamily="18" charset="0"/>
              </a:rPr>
              <a:t>(1/10 mm) en </a:t>
            </a:r>
            <a:r>
              <a:rPr lang="fr-FR" sz="800" dirty="0">
                <a:latin typeface="Book Antiqua" panose="02040602050305030304" pitchFamily="18" charset="0"/>
              </a:rPr>
              <a:t>fonction PEHD</a:t>
            </a:r>
          </a:p>
        </c:rich>
      </c:tx>
      <c:layout/>
      <c:spPr>
        <a:noFill/>
        <a:ln>
          <a:noFill/>
        </a:ln>
        <a:effectLst/>
      </c:spPr>
    </c:title>
    <c:plotArea>
      <c:layout>
        <c:manualLayout>
          <c:layoutTarget val="inner"/>
          <c:xMode val="edge"/>
          <c:yMode val="edge"/>
          <c:x val="0.16046621679566628"/>
          <c:y val="0.29541623232474989"/>
          <c:w val="0.80410273292341361"/>
          <c:h val="0.46594943533761607"/>
        </c:manualLayout>
      </c:layout>
      <c:barChart>
        <c:barDir val="col"/>
        <c:grouping val="clustered"/>
        <c:ser>
          <c:idx val="0"/>
          <c:order val="0"/>
          <c:tx>
            <c:strRef>
              <c:f>[abdalahh.xlsx]Feuil1!$D$3</c:f>
              <c:strCache>
                <c:ptCount val="1"/>
                <c:pt idx="0">
                  <c:v>Pour 0% PEHD (pur)</c:v>
                </c:pt>
              </c:strCache>
            </c:strRef>
          </c:tx>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c:spPr>
          <c:dLbls>
            <c:spPr>
              <a:noFill/>
              <a:ln>
                <a:noFill/>
              </a:ln>
              <a:effectLst/>
            </c:spPr>
            <c:txPr>
              <a:bodyPr rot="0" spcFirstLastPara="1" vertOverflow="ellipsis" vert="horz" wrap="square" anchor="ctr" anchorCtr="1"/>
              <a:lstStyle/>
              <a:p>
                <a:pPr>
                  <a:defRPr lang="en-US" sz="1000" b="1" i="1" u="none" strike="noStrike" kern="1200" baseline="0">
                    <a:solidFill>
                      <a:schemeClr val="tx2"/>
                    </a:solidFill>
                    <a:effectLst/>
                    <a:latin typeface="Book Antiqua" panose="02040602050305030304" pitchFamily="18" charset="0"/>
                    <a:ea typeface="+mn-ea"/>
                    <a:cs typeface="+mn-cs"/>
                  </a:defRPr>
                </a:pPr>
                <a:endParaRPr lang="fr-FR"/>
              </a:p>
            </c:txPr>
            <c:dLblPos val="inEnd"/>
            <c:showVal val="1"/>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numRef>
              <c:f>[abdalahh.xlsx]Feuil1!$O$3</c:f>
              <c:numCache>
                <c:formatCode>General</c:formatCode>
                <c:ptCount val="1"/>
              </c:numCache>
            </c:numRef>
          </c:cat>
          <c:val>
            <c:numRef>
              <c:f>[abdalahh.xlsx]Feuil1!$D$4</c:f>
              <c:numCache>
                <c:formatCode>General</c:formatCode>
                <c:ptCount val="1"/>
                <c:pt idx="0">
                  <c:v>47</c:v>
                </c:pt>
              </c:numCache>
            </c:numRef>
          </c:val>
        </c:ser>
        <c:ser>
          <c:idx val="1"/>
          <c:order val="1"/>
          <c:tx>
            <c:strRef>
              <c:f>[abdalahh.xlsx]Feuil1!$E$3</c:f>
              <c:strCache>
                <c:ptCount val="1"/>
                <c:pt idx="0">
                  <c:v>Pour 2% PEHD</c:v>
                </c:pt>
              </c:strCache>
            </c:strRef>
          </c:tx>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c:spPr>
          <c:dLbls>
            <c:spPr>
              <a:noFill/>
              <a:ln>
                <a:noFill/>
              </a:ln>
              <a:effectLst/>
            </c:spPr>
            <c:txPr>
              <a:bodyPr rot="0" spcFirstLastPara="1" vertOverflow="ellipsis" vert="horz" wrap="square" anchor="ctr" anchorCtr="1"/>
              <a:lstStyle/>
              <a:p>
                <a:pPr>
                  <a:defRPr lang="en-US" sz="1000" b="1" i="1" u="none" strike="noStrike" kern="1200" baseline="0">
                    <a:solidFill>
                      <a:schemeClr val="tx2"/>
                    </a:solidFill>
                    <a:latin typeface="Book Antiqua" panose="02040602050305030304" pitchFamily="18" charset="0"/>
                    <a:ea typeface="+mn-ea"/>
                    <a:cs typeface="+mn-cs"/>
                  </a:defRPr>
                </a:pPr>
                <a:endParaRPr lang="fr-FR"/>
              </a:p>
            </c:txPr>
            <c:dLblPos val="inEnd"/>
            <c:showVal val="1"/>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numRef>
              <c:f>[abdalahh.xlsx]Feuil1!$O$3</c:f>
              <c:numCache>
                <c:formatCode>General</c:formatCode>
                <c:ptCount val="1"/>
              </c:numCache>
            </c:numRef>
          </c:cat>
          <c:val>
            <c:numRef>
              <c:f>[abdalahh.xlsx]Feuil1!$E$4</c:f>
              <c:numCache>
                <c:formatCode>General</c:formatCode>
                <c:ptCount val="1"/>
                <c:pt idx="0">
                  <c:v>39</c:v>
                </c:pt>
              </c:numCache>
            </c:numRef>
          </c:val>
        </c:ser>
        <c:ser>
          <c:idx val="2"/>
          <c:order val="2"/>
          <c:tx>
            <c:strRef>
              <c:f>[abdalahh.xlsx]Feuil1!$F$3</c:f>
              <c:strCache>
                <c:ptCount val="1"/>
                <c:pt idx="0">
                  <c:v>Pour 4% PEHD</c:v>
                </c:pt>
              </c:strCache>
            </c:strRef>
          </c:tx>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c:spPr>
          <c:dLbls>
            <c:spPr>
              <a:noFill/>
              <a:ln>
                <a:noFill/>
              </a:ln>
              <a:effectLst/>
            </c:spPr>
            <c:txPr>
              <a:bodyPr rot="0" spcFirstLastPara="1" vertOverflow="ellipsis" vert="horz" wrap="square" anchor="ctr" anchorCtr="1"/>
              <a:lstStyle/>
              <a:p>
                <a:pPr>
                  <a:defRPr lang="en-US" sz="1000" b="1" i="1" u="none" strike="noStrike" kern="1200" baseline="0">
                    <a:solidFill>
                      <a:schemeClr val="tx2"/>
                    </a:solidFill>
                    <a:latin typeface="Book Antiqua" panose="02040602050305030304" pitchFamily="18" charset="0"/>
                    <a:ea typeface="+mn-ea"/>
                    <a:cs typeface="+mn-cs"/>
                  </a:defRPr>
                </a:pPr>
                <a:endParaRPr lang="fr-FR"/>
              </a:p>
            </c:txPr>
            <c:dLblPos val="inEnd"/>
            <c:showVal val="1"/>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numRef>
              <c:f>[abdalahh.xlsx]Feuil1!$O$3</c:f>
              <c:numCache>
                <c:formatCode>General</c:formatCode>
                <c:ptCount val="1"/>
              </c:numCache>
            </c:numRef>
          </c:cat>
          <c:val>
            <c:numRef>
              <c:f>[abdalahh.xlsx]Feuil1!$F$4</c:f>
              <c:numCache>
                <c:formatCode>General</c:formatCode>
                <c:ptCount val="1"/>
                <c:pt idx="0">
                  <c:v>34</c:v>
                </c:pt>
              </c:numCache>
            </c:numRef>
          </c:val>
        </c:ser>
        <c:dLbls>
          <c:showVal val="1"/>
        </c:dLbls>
        <c:gapWidth val="100"/>
        <c:overlap val="-24"/>
        <c:axId val="55601408"/>
        <c:axId val="55619584"/>
      </c:barChart>
      <c:catAx>
        <c:axId val="55601408"/>
        <c:scaling>
          <c:orientation val="minMax"/>
        </c:scaling>
        <c:axPos val="b"/>
        <c:numFmt formatCode="General" sourceLinked="1"/>
        <c:maj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lang="en-US" sz="600" b="0" i="0" u="none" strike="noStrike" kern="1200" baseline="0">
                <a:solidFill>
                  <a:schemeClr val="tx2"/>
                </a:solidFill>
                <a:latin typeface="Book Antiqua" panose="02040602050305030304" pitchFamily="18" charset="0"/>
                <a:ea typeface="+mn-ea"/>
                <a:cs typeface="+mn-cs"/>
              </a:defRPr>
            </a:pPr>
            <a:endParaRPr lang="fr-FR"/>
          </a:p>
        </c:txPr>
        <c:crossAx val="55619584"/>
        <c:crosses val="autoZero"/>
        <c:auto val="1"/>
        <c:lblAlgn val="ctr"/>
        <c:lblOffset val="100"/>
      </c:catAx>
      <c:valAx>
        <c:axId val="55619584"/>
        <c:scaling>
          <c:orientation val="minMax"/>
          <c:min val="20"/>
        </c:scaling>
        <c:axPos val="l"/>
        <c:majorGridlines>
          <c:spPr>
            <a:ln w="9525" cap="flat" cmpd="sng" algn="ctr">
              <a:solidFill>
                <a:schemeClr val="tx2">
                  <a:lumMod val="15000"/>
                  <a:lumOff val="85000"/>
                </a:schemeClr>
              </a:solidFill>
              <a:round/>
            </a:ln>
            <a:effectLst/>
          </c:spPr>
        </c:majorGridlines>
        <c:title>
          <c:tx>
            <c:rich>
              <a:bodyPr rot="-5400000" spcFirstLastPara="1" vertOverflow="ellipsis" vert="horz" wrap="square" anchor="ctr" anchorCtr="1"/>
              <a:lstStyle/>
              <a:p>
                <a:pPr>
                  <a:defRPr lang="en-US" sz="700" b="1" i="0" u="none" strike="noStrike" kern="1200" baseline="0">
                    <a:solidFill>
                      <a:schemeClr val="tx2"/>
                    </a:solidFill>
                    <a:latin typeface="Book Antiqua" panose="02040602050305030304" pitchFamily="18" charset="0"/>
                    <a:ea typeface="+mn-ea"/>
                    <a:cs typeface="+mn-cs"/>
                  </a:defRPr>
                </a:pPr>
                <a:r>
                  <a:rPr lang="en-US" sz="700"/>
                  <a:t>P</a:t>
                </a:r>
                <a:r>
                  <a:rPr lang="fr-FR" sz="700"/>
                  <a:t>énétrabilité</a:t>
                </a:r>
                <a:endParaRPr lang="en-US" sz="700"/>
              </a:p>
            </c:rich>
          </c:tx>
          <c:layout/>
          <c:spPr>
            <a:noFill/>
            <a:ln>
              <a:noFill/>
            </a:ln>
            <a:effectLst/>
          </c:spPr>
        </c:title>
        <c:numFmt formatCode="General" sourceLinked="1"/>
        <c:majorTickMark val="none"/>
        <c:tickLblPos val="nextTo"/>
        <c:spPr>
          <a:noFill/>
          <a:ln>
            <a:noFill/>
          </a:ln>
          <a:effectLst/>
        </c:spPr>
        <c:txPr>
          <a:bodyPr rot="-60000000" spcFirstLastPara="1" vertOverflow="ellipsis" vert="horz" wrap="square" anchor="ctr" anchorCtr="1"/>
          <a:lstStyle/>
          <a:p>
            <a:pPr>
              <a:defRPr lang="en-US" sz="500" b="0" i="0" u="none" strike="noStrike" kern="1200" baseline="0">
                <a:solidFill>
                  <a:schemeClr val="tx2"/>
                </a:solidFill>
                <a:latin typeface="Book Antiqua" panose="02040602050305030304" pitchFamily="18" charset="0"/>
                <a:ea typeface="+mn-ea"/>
                <a:cs typeface="+mn-cs"/>
              </a:defRPr>
            </a:pPr>
            <a:endParaRPr lang="fr-FR"/>
          </a:p>
        </c:txPr>
        <c:crossAx val="55601408"/>
        <c:crosses val="autoZero"/>
        <c:crossBetween val="between"/>
        <c:majorUnit val="5"/>
      </c:valAx>
      <c:spPr>
        <a:noFill/>
        <a:ln>
          <a:noFill/>
        </a:ln>
        <a:effectLst/>
      </c:spPr>
    </c:plotArea>
    <c:legend>
      <c:legendPos val="b"/>
      <c:layout>
        <c:manualLayout>
          <c:xMode val="edge"/>
          <c:yMode val="edge"/>
          <c:x val="3.7914988115298351E-2"/>
          <c:y val="0.73246042388634891"/>
          <c:w val="0.9241700237694036"/>
          <c:h val="0.2117939342596474"/>
        </c:manualLayout>
      </c:layout>
      <c:spPr>
        <a:noFill/>
        <a:ln>
          <a:noFill/>
        </a:ln>
        <a:effectLst/>
      </c:spPr>
      <c:txPr>
        <a:bodyPr rot="0" spcFirstLastPara="1" vertOverflow="ellipsis" vert="horz" wrap="square" anchor="ctr" anchorCtr="1"/>
        <a:lstStyle/>
        <a:p>
          <a:pPr>
            <a:defRPr lang="en-US" sz="600" b="0" i="0" u="none" strike="noStrike" kern="1200" baseline="0">
              <a:solidFill>
                <a:schemeClr val="tx2"/>
              </a:solidFill>
              <a:latin typeface="Book Antiqua" panose="02040602050305030304" pitchFamily="18" charset="0"/>
              <a:ea typeface="+mn-ea"/>
              <a:cs typeface="+mn-cs"/>
            </a:defRPr>
          </a:pPr>
          <a:endParaRPr lang="fr-FR"/>
        </a:p>
      </c:txPr>
    </c:legend>
    <c:plotVisOnly val="1"/>
    <c:dispBlanksAs val="gap"/>
  </c:chart>
  <c:spPr>
    <a:gradFill>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gradFill>
    <a:ln>
      <a:noFill/>
    </a:ln>
    <a:effectLst/>
  </c:spPr>
  <c:txPr>
    <a:bodyPr/>
    <a:lstStyle/>
    <a:p>
      <a:pPr>
        <a:defRPr sz="600">
          <a:latin typeface="Book Antiqua" panose="02040602050305030304" pitchFamily="18" charset="0"/>
        </a:defRPr>
      </a:pPr>
      <a:endParaRPr lang="fr-F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fr-FR"/>
  <c:chart>
    <c:title>
      <c:tx>
        <c:rich>
          <a:bodyPr rot="0" spcFirstLastPara="1" vertOverflow="ellipsis" vert="horz" wrap="square" anchor="ctr" anchorCtr="1"/>
          <a:lstStyle/>
          <a:p>
            <a:pPr>
              <a:defRPr lang="en-US" sz="720" b="1" i="0" u="none" strike="noStrike" kern="1200" cap="all" spc="120" normalizeH="0" baseline="0">
                <a:solidFill>
                  <a:schemeClr val="tx1">
                    <a:lumMod val="65000"/>
                    <a:lumOff val="35000"/>
                  </a:schemeClr>
                </a:solidFill>
                <a:latin typeface="+mn-lt"/>
                <a:ea typeface="+mn-ea"/>
                <a:cs typeface="+mn-cs"/>
              </a:defRPr>
            </a:pPr>
            <a:r>
              <a:rPr lang="fr-FR" dirty="0"/>
              <a:t>Pointe de </a:t>
            </a:r>
            <a:r>
              <a:rPr lang="fr-FR" dirty="0" smtClean="0"/>
              <a:t>ramollissement (°C) </a:t>
            </a:r>
            <a:r>
              <a:rPr lang="fr-FR" dirty="0"/>
              <a:t>En Fonction PEHD</a:t>
            </a:r>
          </a:p>
        </c:rich>
      </c:tx>
      <c:layout/>
      <c:spPr>
        <a:noFill/>
        <a:ln>
          <a:noFill/>
        </a:ln>
        <a:effectLst/>
      </c:spPr>
    </c:title>
    <c:plotArea>
      <c:layout/>
      <c:barChart>
        <c:barDir val="col"/>
        <c:grouping val="clustered"/>
        <c:ser>
          <c:idx val="0"/>
          <c:order val="0"/>
          <c:tx>
            <c:strRef>
              <c:f>[abdalahh.xlsx]Feuil1!$D$3</c:f>
              <c:strCache>
                <c:ptCount val="1"/>
                <c:pt idx="0">
                  <c:v>Pour 0% PEHD (pur)</c:v>
                </c:pt>
              </c:strCache>
            </c:strRef>
          </c:tx>
          <c:spPr>
            <a:solidFill>
              <a:schemeClr val="accent1"/>
            </a:solidFill>
            <a:ln>
              <a:noFill/>
            </a:ln>
            <a:effectLst/>
          </c:spPr>
          <c:dLbls>
            <c:spPr>
              <a:noFill/>
              <a:ln>
                <a:noFill/>
              </a:ln>
              <a:effectLst/>
            </c:spPr>
            <c:txPr>
              <a:bodyPr rot="0" spcFirstLastPara="1" vertOverflow="clip" horzOverflow="clip" vert="horz" wrap="square" lIns="38100" tIns="19050" rIns="38100" bIns="19050" anchor="ctr" anchorCtr="1">
                <a:spAutoFit/>
              </a:bodyPr>
              <a:lstStyle/>
              <a:p>
                <a:pPr>
                  <a:defRPr lang="en-US" sz="1000" b="1" i="1" u="none" strike="noStrike" kern="1200" baseline="0">
                    <a:solidFill>
                      <a:schemeClr val="tx1">
                        <a:lumMod val="50000"/>
                        <a:lumOff val="50000"/>
                      </a:schemeClr>
                    </a:solidFill>
                    <a:latin typeface="Book Antiqua" panose="02040602050305030304" pitchFamily="18" charset="0"/>
                    <a:ea typeface="+mn-ea"/>
                    <a:cs typeface="+mn-cs"/>
                  </a:defRPr>
                </a:pPr>
                <a:endParaRPr lang="fr-FR"/>
              </a:p>
            </c:txPr>
            <c:dLblPos val="outEnd"/>
            <c:showVal val="1"/>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numRef>
              <c:f>[abdalahh.xlsx]Feuil1!$O$9</c:f>
              <c:numCache>
                <c:formatCode>General</c:formatCode>
                <c:ptCount val="1"/>
              </c:numCache>
            </c:numRef>
          </c:cat>
          <c:val>
            <c:numRef>
              <c:f>[abdalahh.xlsx]Feuil1!$D$5</c:f>
              <c:numCache>
                <c:formatCode>General</c:formatCode>
                <c:ptCount val="1"/>
                <c:pt idx="0">
                  <c:v>47.5</c:v>
                </c:pt>
              </c:numCache>
            </c:numRef>
          </c:val>
        </c:ser>
        <c:ser>
          <c:idx val="1"/>
          <c:order val="1"/>
          <c:tx>
            <c:strRef>
              <c:f>[abdalahh.xlsx]Feuil1!$E$3</c:f>
              <c:strCache>
                <c:ptCount val="1"/>
                <c:pt idx="0">
                  <c:v>Pour 2% PEHD</c:v>
                </c:pt>
              </c:strCache>
            </c:strRef>
          </c:tx>
          <c:spPr>
            <a:solidFill>
              <a:schemeClr val="accent2"/>
            </a:solidFill>
            <a:ln>
              <a:noFill/>
            </a:ln>
            <a:effectLst/>
          </c:spPr>
          <c:dLbls>
            <c:spPr>
              <a:noFill/>
              <a:ln>
                <a:noFill/>
              </a:ln>
              <a:effectLst/>
            </c:spPr>
            <c:txPr>
              <a:bodyPr rot="0" spcFirstLastPara="1" vertOverflow="clip" horzOverflow="clip" vert="horz" wrap="square" lIns="38100" tIns="19050" rIns="38100" bIns="19050" anchor="ctr" anchorCtr="1">
                <a:spAutoFit/>
              </a:bodyPr>
              <a:lstStyle/>
              <a:p>
                <a:pPr>
                  <a:defRPr lang="en-US" sz="1000" b="1" i="1" u="none" strike="noStrike" kern="1200" baseline="0">
                    <a:solidFill>
                      <a:schemeClr val="tx1">
                        <a:lumMod val="50000"/>
                        <a:lumOff val="50000"/>
                      </a:schemeClr>
                    </a:solidFill>
                    <a:latin typeface="Book Antiqua" panose="02040602050305030304" pitchFamily="18" charset="0"/>
                    <a:ea typeface="+mn-ea"/>
                    <a:cs typeface="+mn-cs"/>
                  </a:defRPr>
                </a:pPr>
                <a:endParaRPr lang="fr-FR"/>
              </a:p>
            </c:txPr>
            <c:dLblPos val="outEnd"/>
            <c:showVal val="1"/>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numRef>
              <c:f>[abdalahh.xlsx]Feuil1!$O$9</c:f>
              <c:numCache>
                <c:formatCode>General</c:formatCode>
                <c:ptCount val="1"/>
              </c:numCache>
            </c:numRef>
          </c:cat>
          <c:val>
            <c:numRef>
              <c:f>[abdalahh.xlsx]Feuil1!$E$5</c:f>
              <c:numCache>
                <c:formatCode>General</c:formatCode>
                <c:ptCount val="1"/>
                <c:pt idx="0">
                  <c:v>52.5</c:v>
                </c:pt>
              </c:numCache>
            </c:numRef>
          </c:val>
        </c:ser>
        <c:ser>
          <c:idx val="2"/>
          <c:order val="2"/>
          <c:tx>
            <c:strRef>
              <c:f>[abdalahh.xlsx]Feuil1!$F$3</c:f>
              <c:strCache>
                <c:ptCount val="1"/>
                <c:pt idx="0">
                  <c:v>Pour 4% PEHD</c:v>
                </c:pt>
              </c:strCache>
            </c:strRef>
          </c:tx>
          <c:spPr>
            <a:solidFill>
              <a:schemeClr val="accent3"/>
            </a:solidFill>
            <a:ln>
              <a:noFill/>
            </a:ln>
            <a:effectLst/>
          </c:spPr>
          <c:dLbls>
            <c:spPr>
              <a:noFill/>
              <a:ln>
                <a:noFill/>
              </a:ln>
              <a:effectLst/>
            </c:spPr>
            <c:txPr>
              <a:bodyPr rot="0" spcFirstLastPara="1" vertOverflow="clip" horzOverflow="clip" vert="horz" wrap="square" lIns="38100" tIns="19050" rIns="38100" bIns="19050" anchor="ctr" anchorCtr="1">
                <a:spAutoFit/>
              </a:bodyPr>
              <a:lstStyle/>
              <a:p>
                <a:pPr>
                  <a:defRPr lang="en-US" sz="1000" b="1" i="1" u="none" strike="noStrike" kern="1200" baseline="0">
                    <a:solidFill>
                      <a:schemeClr val="tx1">
                        <a:lumMod val="50000"/>
                        <a:lumOff val="50000"/>
                      </a:schemeClr>
                    </a:solidFill>
                    <a:latin typeface="Book Antiqua" panose="02040602050305030304" pitchFamily="18" charset="0"/>
                    <a:ea typeface="+mn-ea"/>
                    <a:cs typeface="+mn-cs"/>
                  </a:defRPr>
                </a:pPr>
                <a:endParaRPr lang="fr-FR"/>
              </a:p>
            </c:txPr>
            <c:dLblPos val="outEnd"/>
            <c:showVal val="1"/>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numRef>
              <c:f>[abdalahh.xlsx]Feuil1!$O$9</c:f>
              <c:numCache>
                <c:formatCode>General</c:formatCode>
                <c:ptCount val="1"/>
              </c:numCache>
            </c:numRef>
          </c:cat>
          <c:val>
            <c:numRef>
              <c:f>[abdalahh.xlsx]Feuil1!$F$5</c:f>
              <c:numCache>
                <c:formatCode>General</c:formatCode>
                <c:ptCount val="1"/>
                <c:pt idx="0">
                  <c:v>54.5</c:v>
                </c:pt>
              </c:numCache>
            </c:numRef>
          </c:val>
        </c:ser>
        <c:dLbls>
          <c:showVal val="1"/>
        </c:dLbls>
        <c:gapWidth val="444"/>
        <c:overlap val="-90"/>
        <c:axId val="56978816"/>
        <c:axId val="56996992"/>
      </c:barChart>
      <c:catAx>
        <c:axId val="56978816"/>
        <c:scaling>
          <c:orientation val="minMax"/>
        </c:scaling>
        <c:axPos val="b"/>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en-US" sz="600" b="0" i="0" u="none" strike="noStrike" kern="1200" cap="all" spc="120" normalizeH="0" baseline="0">
                <a:solidFill>
                  <a:schemeClr val="tx1">
                    <a:lumMod val="65000"/>
                    <a:lumOff val="35000"/>
                  </a:schemeClr>
                </a:solidFill>
                <a:latin typeface="+mn-lt"/>
                <a:ea typeface="+mn-ea"/>
                <a:cs typeface="+mn-cs"/>
              </a:defRPr>
            </a:pPr>
            <a:endParaRPr lang="fr-FR"/>
          </a:p>
        </c:txPr>
        <c:crossAx val="56996992"/>
        <c:crosses val="autoZero"/>
        <c:auto val="1"/>
        <c:lblAlgn val="ctr"/>
        <c:lblOffset val="100"/>
        <c:tickLblSkip val="1"/>
      </c:catAx>
      <c:valAx>
        <c:axId val="56996992"/>
        <c:scaling>
          <c:orientation val="minMax"/>
        </c:scaling>
        <c:delete val="1"/>
        <c:axPos val="l"/>
        <c:numFmt formatCode="General" sourceLinked="1"/>
        <c:majorTickMark val="none"/>
        <c:tickLblPos val="nextTo"/>
        <c:crossAx val="56978816"/>
        <c:crossesAt val="1"/>
        <c:crossBetween val="between"/>
        <c:majorUnit val="2.5"/>
      </c:valAx>
      <c:spPr>
        <a:noFill/>
        <a:ln>
          <a:noFill/>
        </a:ln>
        <a:effectLst/>
      </c:spPr>
    </c:plotArea>
    <c:legend>
      <c:legendPos val="t"/>
      <c:layout/>
      <c:spPr>
        <a:noFill/>
        <a:ln>
          <a:noFill/>
        </a:ln>
        <a:effectLst/>
      </c:spPr>
      <c:txPr>
        <a:bodyPr rot="0" spcFirstLastPara="1" vertOverflow="ellipsis" vert="horz" wrap="square" anchor="ctr" anchorCtr="1"/>
        <a:lstStyle/>
        <a:p>
          <a:pPr>
            <a:defRPr lang="en-US" sz="600" b="0" i="0" u="none" strike="noStrike" kern="1200" baseline="0">
              <a:solidFill>
                <a:schemeClr val="tx1">
                  <a:lumMod val="65000"/>
                  <a:lumOff val="35000"/>
                </a:schemeClr>
              </a:solidFill>
              <a:latin typeface="+mn-lt"/>
              <a:ea typeface="+mn-ea"/>
              <a:cs typeface="+mn-cs"/>
            </a:defRPr>
          </a:pPr>
          <a:endParaRPr lang="fr-FR"/>
        </a:p>
      </c:txPr>
    </c:legend>
    <c:plotVisOnly val="1"/>
    <c:dispBlanksAs val="gap"/>
  </c:chart>
  <c:spPr>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c:spPr>
  <c:txPr>
    <a:bodyPr/>
    <a:lstStyle/>
    <a:p>
      <a:pPr>
        <a:defRPr sz="600"/>
      </a:pPr>
      <a:endParaRPr lang="fr-FR"/>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800"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514350" y="2840568"/>
            <a:ext cx="5829300" cy="1960033"/>
          </a:xfrm>
        </p:spPr>
        <p:txBody>
          <a:bodyPr/>
          <a:lstStyle/>
          <a:p>
            <a:r>
              <a:rPr lang="fr-FR" smtClean="0"/>
              <a:t>Cliquez pour modifier le style du titre</a:t>
            </a:r>
            <a:endParaRPr lang="fr-BE"/>
          </a:p>
        </p:txBody>
      </p:sp>
      <p:sp>
        <p:nvSpPr>
          <p:cNvPr id="3" name="Sous-titr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02/03/2015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02/03/2015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4972050" y="366185"/>
            <a:ext cx="1543050" cy="7802033"/>
          </a:xfrm>
        </p:spPr>
        <p:txBody>
          <a:bodyPr vert="eaVert"/>
          <a:lstStyle/>
          <a:p>
            <a:r>
              <a:rPr lang="fr-FR" smtClean="0"/>
              <a:t>Cliquez pour modifier le style du titre</a:t>
            </a:r>
            <a:endParaRPr lang="fr-BE"/>
          </a:p>
        </p:txBody>
      </p:sp>
      <p:sp>
        <p:nvSpPr>
          <p:cNvPr id="3" name="Espace réservé du texte vertical 2"/>
          <p:cNvSpPr>
            <a:spLocks noGrp="1"/>
          </p:cNvSpPr>
          <p:nvPr>
            <p:ph type="body" orient="vert" idx="1"/>
          </p:nvPr>
        </p:nvSpPr>
        <p:spPr>
          <a:xfrm>
            <a:off x="342900" y="366185"/>
            <a:ext cx="4514850" cy="7802033"/>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02/03/2015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02/03/2015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541735" y="5875867"/>
            <a:ext cx="5829300" cy="1816100"/>
          </a:xfrm>
        </p:spPr>
        <p:txBody>
          <a:bodyPr anchor="t"/>
          <a:lstStyle>
            <a:lvl1pPr algn="l">
              <a:defRPr sz="4000" b="1" cap="all"/>
            </a:lvl1pPr>
          </a:lstStyle>
          <a:p>
            <a:r>
              <a:rPr lang="fr-FR" smtClean="0"/>
              <a:t>Cliquez pour modifier le style du titre</a:t>
            </a:r>
            <a:endParaRPr lang="fr-BE"/>
          </a:p>
        </p:txBody>
      </p:sp>
      <p:sp>
        <p:nvSpPr>
          <p:cNvPr id="3" name="Espace réservé du texte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02/03/2015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02/03/2015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BE"/>
          </a:p>
        </p:txBody>
      </p:sp>
      <p:sp>
        <p:nvSpPr>
          <p:cNvPr id="3" name="Espace réservé du texte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u texte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7" name="Espace réservé de la date 6"/>
          <p:cNvSpPr>
            <a:spLocks noGrp="1"/>
          </p:cNvSpPr>
          <p:nvPr>
            <p:ph type="dt" sz="half" idx="10"/>
          </p:nvPr>
        </p:nvSpPr>
        <p:spPr/>
        <p:txBody>
          <a:bodyPr/>
          <a:lstStyle/>
          <a:p>
            <a:fld id="{AA309A6D-C09C-4548-B29A-6CF363A7E532}" type="datetimeFigureOut">
              <a:rPr lang="fr-FR" smtClean="0"/>
              <a:pPr/>
              <a:t>02/03/2015</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e la date 2"/>
          <p:cNvSpPr>
            <a:spLocks noGrp="1"/>
          </p:cNvSpPr>
          <p:nvPr>
            <p:ph type="dt" sz="half" idx="10"/>
          </p:nvPr>
        </p:nvSpPr>
        <p:spPr/>
        <p:txBody>
          <a:bodyPr/>
          <a:lstStyle/>
          <a:p>
            <a:fld id="{AA309A6D-C09C-4548-B29A-6CF363A7E532}" type="datetimeFigureOut">
              <a:rPr lang="fr-FR" smtClean="0"/>
              <a:pPr/>
              <a:t>02/03/2015</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pPr/>
              <a:t>02/03/2015</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342900" y="364067"/>
            <a:ext cx="2256235" cy="1549400"/>
          </a:xfrm>
        </p:spPr>
        <p:txBody>
          <a:bodyPr anchor="b"/>
          <a:lstStyle>
            <a:lvl1pPr algn="l">
              <a:defRPr sz="2000" b="1"/>
            </a:lvl1pPr>
          </a:lstStyle>
          <a:p>
            <a:r>
              <a:rPr lang="fr-FR" smtClean="0"/>
              <a:t>Cliquez pour modifier le style du titre</a:t>
            </a:r>
            <a:endParaRPr lang="fr-BE"/>
          </a:p>
        </p:txBody>
      </p:sp>
      <p:sp>
        <p:nvSpPr>
          <p:cNvPr id="3" name="Espace réservé du contenu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texte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02/03/2015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344216" y="6400800"/>
            <a:ext cx="4114800" cy="755651"/>
          </a:xfrm>
        </p:spPr>
        <p:txBody>
          <a:bodyPr anchor="b"/>
          <a:lstStyle>
            <a:lvl1pPr algn="l">
              <a:defRPr sz="2000" b="1"/>
            </a:lvl1pPr>
          </a:lstStyle>
          <a:p>
            <a:r>
              <a:rPr lang="fr-FR" smtClean="0"/>
              <a:t>Cliquez pour modifier le style du titre</a:t>
            </a:r>
            <a:endParaRPr lang="fr-BE"/>
          </a:p>
        </p:txBody>
      </p:sp>
      <p:sp>
        <p:nvSpPr>
          <p:cNvPr id="3" name="Espace réservé pour une image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BE"/>
          </a:p>
        </p:txBody>
      </p:sp>
      <p:sp>
        <p:nvSpPr>
          <p:cNvPr id="4" name="Espace réservé du texte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02/03/2015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fr-FR" smtClean="0"/>
              <a:t>Cliquez pour modifier le style du titre</a:t>
            </a:r>
            <a:endParaRPr lang="fr-BE"/>
          </a:p>
        </p:txBody>
      </p:sp>
      <p:sp>
        <p:nvSpPr>
          <p:cNvPr id="3" name="Espace réservé du texte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AA309A6D-C09C-4548-B29A-6CF363A7E532}" type="datetimeFigureOut">
              <a:rPr lang="fr-FR" smtClean="0"/>
              <a:pPr/>
              <a:t>02/03/2015</a:t>
            </a:fld>
            <a:endParaRPr lang="fr-BE"/>
          </a:p>
        </p:txBody>
      </p:sp>
      <p:sp>
        <p:nvSpPr>
          <p:cNvPr id="5" name="Espace réservé du pied de page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Espace réservé du numéro de diapositive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CF4668DC-857F-487D-BFFA-8C0CA5037977}" type="slidenum">
              <a:rPr lang="fr-BE" smtClean="0"/>
              <a:pPr/>
              <a:t>‹N°›</a:t>
            </a:fld>
            <a:endParaRPr lang="fr-B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39999">
              <a:srgbClr val="85C2FF"/>
            </a:gs>
            <a:gs pos="70000">
              <a:srgbClr val="C4D6EB"/>
            </a:gs>
            <a:gs pos="100000">
              <a:srgbClr val="FFEBFA"/>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Organigramme : Document 3"/>
          <p:cNvSpPr/>
          <p:nvPr/>
        </p:nvSpPr>
        <p:spPr>
          <a:xfrm>
            <a:off x="0" y="0"/>
            <a:ext cx="6858000" cy="1500166"/>
          </a:xfrm>
          <a:prstGeom prst="flowChartDocument">
            <a:avLst/>
          </a:prstGeom>
          <a:gradFill flip="none" rotWithShape="1">
            <a:gsLst>
              <a:gs pos="0">
                <a:schemeClr val="accent1">
                  <a:tint val="50000"/>
                  <a:satMod val="300000"/>
                </a:schemeClr>
              </a:gs>
              <a:gs pos="35000">
                <a:schemeClr val="accent1">
                  <a:tint val="37000"/>
                  <a:satMod val="300000"/>
                </a:schemeClr>
              </a:gs>
              <a:gs pos="100000">
                <a:schemeClr val="accent1">
                  <a:tint val="15000"/>
                  <a:satMod val="350000"/>
                </a:schemeClr>
              </a:gs>
            </a:gsLst>
            <a:path path="circle">
              <a:fillToRect r="100000" b="100000"/>
            </a:path>
            <a:tileRect l="-100000" t="-100000"/>
          </a:grad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
        <p:nvSpPr>
          <p:cNvPr id="5" name="ZoneTexte 4"/>
          <p:cNvSpPr txBox="1"/>
          <p:nvPr/>
        </p:nvSpPr>
        <p:spPr>
          <a:xfrm>
            <a:off x="285728" y="0"/>
            <a:ext cx="6357982" cy="369332"/>
          </a:xfrm>
          <a:prstGeom prst="rect">
            <a:avLst/>
          </a:prstGeom>
          <a:noFill/>
        </p:spPr>
        <p:txBody>
          <a:bodyPr wrap="square" rtlCol="0">
            <a:spAutoFit/>
          </a:bodyPr>
          <a:lstStyle/>
          <a:p>
            <a:endParaRPr lang="fr-FR" dirty="0"/>
          </a:p>
        </p:txBody>
      </p:sp>
      <p:sp>
        <p:nvSpPr>
          <p:cNvPr id="7" name="TextBox 4"/>
          <p:cNvSpPr txBox="1">
            <a:spLocks noChangeArrowheads="1"/>
          </p:cNvSpPr>
          <p:nvPr/>
        </p:nvSpPr>
        <p:spPr bwMode="auto">
          <a:xfrm>
            <a:off x="1214411" y="920820"/>
            <a:ext cx="4429155"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bg1"/>
                </a:solidFill>
                <a:latin typeface="Times New Roman" panose="02020603050405020304" pitchFamily="18" charset="0"/>
              </a:defRPr>
            </a:lvl1pPr>
            <a:lvl2pPr marL="742950" indent="-285750">
              <a:defRPr sz="2400">
                <a:solidFill>
                  <a:schemeClr val="bg1"/>
                </a:solidFill>
                <a:latin typeface="Times New Roman" panose="02020603050405020304" pitchFamily="18" charset="0"/>
              </a:defRPr>
            </a:lvl2pPr>
            <a:lvl3pPr marL="1143000" indent="-228600">
              <a:defRPr sz="2400">
                <a:solidFill>
                  <a:schemeClr val="bg1"/>
                </a:solidFill>
                <a:latin typeface="Times New Roman" panose="02020603050405020304" pitchFamily="18" charset="0"/>
              </a:defRPr>
            </a:lvl3pPr>
            <a:lvl4pPr marL="1600200" indent="-228600">
              <a:defRPr sz="2400">
                <a:solidFill>
                  <a:schemeClr val="bg1"/>
                </a:solidFill>
                <a:latin typeface="Times New Roman" panose="02020603050405020304" pitchFamily="18" charset="0"/>
              </a:defRPr>
            </a:lvl4pPr>
            <a:lvl5pPr marL="2057400" indent="-228600">
              <a:defRPr sz="2400">
                <a:solidFill>
                  <a:schemeClr val="bg1"/>
                </a:solidFill>
                <a:latin typeface="Times New Roman" panose="02020603050405020304" pitchFamily="18" charset="0"/>
              </a:defRPr>
            </a:lvl5pPr>
            <a:lvl6pPr marL="2514600" indent="-228600" eaLnBrk="0" fontAlgn="base" hangingPunct="0">
              <a:spcBef>
                <a:spcPct val="0"/>
              </a:spcBef>
              <a:spcAft>
                <a:spcPct val="0"/>
              </a:spcAft>
              <a:defRPr sz="2400">
                <a:solidFill>
                  <a:schemeClr val="bg1"/>
                </a:solidFill>
                <a:latin typeface="Times New Roman" panose="02020603050405020304" pitchFamily="18" charset="0"/>
              </a:defRPr>
            </a:lvl6pPr>
            <a:lvl7pPr marL="2971800" indent="-228600" eaLnBrk="0" fontAlgn="base" hangingPunct="0">
              <a:spcBef>
                <a:spcPct val="0"/>
              </a:spcBef>
              <a:spcAft>
                <a:spcPct val="0"/>
              </a:spcAft>
              <a:defRPr sz="2400">
                <a:solidFill>
                  <a:schemeClr val="bg1"/>
                </a:solidFill>
                <a:latin typeface="Times New Roman" panose="02020603050405020304" pitchFamily="18" charset="0"/>
              </a:defRPr>
            </a:lvl7pPr>
            <a:lvl8pPr marL="3429000" indent="-228600" eaLnBrk="0" fontAlgn="base" hangingPunct="0">
              <a:spcBef>
                <a:spcPct val="0"/>
              </a:spcBef>
              <a:spcAft>
                <a:spcPct val="0"/>
              </a:spcAft>
              <a:defRPr sz="2400">
                <a:solidFill>
                  <a:schemeClr val="bg1"/>
                </a:solidFill>
                <a:latin typeface="Times New Roman" panose="02020603050405020304" pitchFamily="18" charset="0"/>
              </a:defRPr>
            </a:lvl8pPr>
            <a:lvl9pPr marL="3886200" indent="-228600" eaLnBrk="0" fontAlgn="base" hangingPunct="0">
              <a:spcBef>
                <a:spcPct val="0"/>
              </a:spcBef>
              <a:spcAft>
                <a:spcPct val="0"/>
              </a:spcAft>
              <a:defRPr sz="2400">
                <a:solidFill>
                  <a:schemeClr val="bg1"/>
                </a:solidFill>
                <a:latin typeface="Times New Roman" panose="02020603050405020304" pitchFamily="18" charset="0"/>
              </a:defRPr>
            </a:lvl9pPr>
          </a:lstStyle>
          <a:p>
            <a:pPr algn="ctr"/>
            <a:r>
              <a:rPr lang="fr-FR" sz="800" b="1" dirty="0" smtClean="0">
                <a:solidFill>
                  <a:schemeClr val="tx1"/>
                </a:solidFill>
              </a:rPr>
              <a:t>Université </a:t>
            </a:r>
            <a:r>
              <a:rPr lang="fr-FR" sz="800" b="1" dirty="0" err="1" smtClean="0">
                <a:solidFill>
                  <a:schemeClr val="tx1"/>
                </a:solidFill>
              </a:rPr>
              <a:t>Kasdi</a:t>
            </a:r>
            <a:r>
              <a:rPr lang="fr-FR" sz="800" b="1" dirty="0" smtClean="0">
                <a:solidFill>
                  <a:schemeClr val="tx1"/>
                </a:solidFill>
              </a:rPr>
              <a:t> </a:t>
            </a:r>
            <a:r>
              <a:rPr lang="fr-FR" sz="800" b="1" dirty="0" err="1" smtClean="0">
                <a:solidFill>
                  <a:schemeClr val="tx1"/>
                </a:solidFill>
              </a:rPr>
              <a:t>Merbah</a:t>
            </a:r>
            <a:r>
              <a:rPr lang="fr-FR" sz="800" b="1" dirty="0" smtClean="0">
                <a:solidFill>
                  <a:schemeClr val="tx1"/>
                </a:solidFill>
              </a:rPr>
              <a:t> OUARGLA - Faculté </a:t>
            </a:r>
            <a:r>
              <a:rPr lang="fr-FR" sz="800" b="1" dirty="0">
                <a:solidFill>
                  <a:schemeClr val="tx1"/>
                </a:solidFill>
              </a:rPr>
              <a:t>Des Sciences Appliquées </a:t>
            </a:r>
            <a:r>
              <a:rPr lang="fr-FR" sz="800" b="1" dirty="0" smtClean="0">
                <a:solidFill>
                  <a:schemeClr val="tx1"/>
                </a:solidFill>
              </a:rPr>
              <a:t>« FSA » Département </a:t>
            </a:r>
            <a:r>
              <a:rPr lang="fr-FR" sz="800" b="1" dirty="0">
                <a:solidFill>
                  <a:schemeClr val="tx1"/>
                </a:solidFill>
              </a:rPr>
              <a:t>de Génie civil et Hydraulique </a:t>
            </a:r>
            <a:endParaRPr lang="en-US" sz="800" b="1" dirty="0">
              <a:solidFill>
                <a:schemeClr val="tx1"/>
              </a:solidFill>
            </a:endParaRPr>
          </a:p>
        </p:txBody>
      </p:sp>
      <p:sp>
        <p:nvSpPr>
          <p:cNvPr id="9" name="ZoneTexte 8"/>
          <p:cNvSpPr txBox="1"/>
          <p:nvPr/>
        </p:nvSpPr>
        <p:spPr>
          <a:xfrm>
            <a:off x="857208" y="687870"/>
            <a:ext cx="5072134" cy="238527"/>
          </a:xfrm>
          <a:prstGeom prst="rect">
            <a:avLst/>
          </a:prstGeom>
          <a:noFill/>
          <a:ln>
            <a:noFill/>
          </a:ln>
        </p:spPr>
        <p:txBody>
          <a:bodyPr wrap="square">
            <a:spAutoFit/>
          </a:bodyPr>
          <a:lstStyle/>
          <a:p>
            <a:pPr algn="ctr"/>
            <a:r>
              <a:rPr lang="fr-FR" sz="900" b="1" dirty="0" smtClean="0">
                <a:latin typeface="Times New Roman" panose="02020603050405020304" pitchFamily="18" charset="0"/>
              </a:rPr>
              <a:t>Meriem CHAIB* – Abdallah FETITI* – Nabil KEBAILI – Mohammed BOUCHERBA </a:t>
            </a:r>
          </a:p>
        </p:txBody>
      </p:sp>
      <p:sp>
        <p:nvSpPr>
          <p:cNvPr id="12" name="Rectangle à coins arrondis 11"/>
          <p:cNvSpPr/>
          <p:nvPr/>
        </p:nvSpPr>
        <p:spPr>
          <a:xfrm>
            <a:off x="0" y="1522191"/>
            <a:ext cx="6858000" cy="1714512"/>
          </a:xfrm>
          <a:prstGeom prst="roundRect">
            <a:avLst/>
          </a:prstGeom>
          <a:gradFill flip="none" rotWithShape="1">
            <a:gsLst>
              <a:gs pos="0">
                <a:schemeClr val="accent1">
                  <a:tint val="50000"/>
                  <a:satMod val="300000"/>
                </a:schemeClr>
              </a:gs>
              <a:gs pos="35000">
                <a:schemeClr val="accent1">
                  <a:tint val="37000"/>
                  <a:satMod val="300000"/>
                </a:schemeClr>
              </a:gs>
              <a:gs pos="100000">
                <a:schemeClr val="accent1">
                  <a:tint val="15000"/>
                  <a:satMod val="350000"/>
                </a:schemeClr>
              </a:gs>
            </a:gsLst>
            <a:path path="circle">
              <a:fillToRect r="100000" b="100000"/>
            </a:path>
            <a:tileRect l="-100000" t="-100000"/>
          </a:grad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
        <p:nvSpPr>
          <p:cNvPr id="13" name="Rectangle à coins arrondis 12"/>
          <p:cNvSpPr/>
          <p:nvPr/>
        </p:nvSpPr>
        <p:spPr>
          <a:xfrm>
            <a:off x="71438" y="3286116"/>
            <a:ext cx="2285992" cy="5715040"/>
          </a:xfrm>
          <a:prstGeom prst="roundRect">
            <a:avLst>
              <a:gd name="adj" fmla="val 7229"/>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dirty="0"/>
          </a:p>
        </p:txBody>
      </p:sp>
      <p:sp>
        <p:nvSpPr>
          <p:cNvPr id="14" name="Rectangle à coins arrondis 13"/>
          <p:cNvSpPr/>
          <p:nvPr/>
        </p:nvSpPr>
        <p:spPr>
          <a:xfrm>
            <a:off x="2428868" y="3857620"/>
            <a:ext cx="4286280" cy="2714644"/>
          </a:xfrm>
          <a:prstGeom prst="roundRect">
            <a:avLst>
              <a:gd name="adj" fmla="val 7402"/>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à coins arrondis 14"/>
          <p:cNvSpPr/>
          <p:nvPr/>
        </p:nvSpPr>
        <p:spPr>
          <a:xfrm>
            <a:off x="2428868" y="6643702"/>
            <a:ext cx="2143140" cy="2428892"/>
          </a:xfrm>
          <a:prstGeom prst="roundRect">
            <a:avLst>
              <a:gd name="adj" fmla="val 12352"/>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Rectangle à coins arrondis 17"/>
          <p:cNvSpPr/>
          <p:nvPr/>
        </p:nvSpPr>
        <p:spPr>
          <a:xfrm>
            <a:off x="4643446" y="6643702"/>
            <a:ext cx="2071702" cy="2428892"/>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b="1" u="sng" dirty="0">
              <a:solidFill>
                <a:srgbClr val="002060"/>
              </a:solidFill>
              <a:latin typeface="Times New Roman" pitchFamily="18" charset="0"/>
              <a:ea typeface="Calibri" pitchFamily="34" charset="0"/>
              <a:cs typeface="Times New Roman" pitchFamily="18" charset="0"/>
            </a:endParaRPr>
          </a:p>
        </p:txBody>
      </p:sp>
      <p:sp>
        <p:nvSpPr>
          <p:cNvPr id="19" name="ZoneTexte 18"/>
          <p:cNvSpPr txBox="1"/>
          <p:nvPr/>
        </p:nvSpPr>
        <p:spPr>
          <a:xfrm>
            <a:off x="928645" y="21709"/>
            <a:ext cx="5000698" cy="677108"/>
          </a:xfrm>
          <a:prstGeom prst="rect">
            <a:avLst/>
          </a:prstGeom>
          <a:noFill/>
        </p:spPr>
        <p:txBody>
          <a:bodyPr wrap="square" rtlCol="0">
            <a:spAutoFit/>
          </a:bodyPr>
          <a:lstStyle/>
          <a:p>
            <a:pPr algn="ctr"/>
            <a:r>
              <a:rPr lang="fr-FR" sz="1400" b="1" dirty="0" smtClean="0">
                <a:latin typeface="Times New Roman" panose="02020603050405020304" pitchFamily="18" charset="0"/>
                <a:cs typeface="Times New Roman" panose="02020603050405020304" pitchFamily="18" charset="0"/>
              </a:rPr>
              <a:t>Bitume Modifiés par Déchets Plastiques </a:t>
            </a:r>
          </a:p>
          <a:p>
            <a:pPr algn="ctr"/>
            <a:r>
              <a:rPr lang="fr-FR" sz="1200" i="1" dirty="0" smtClean="0">
                <a:latin typeface="Times New Roman" panose="02020603050405020304" pitchFamily="18" charset="0"/>
                <a:cs typeface="Times New Roman" panose="02020603050405020304" pitchFamily="18" charset="0"/>
              </a:rPr>
              <a:t>« L’influence de broyages des plastiques, sur caractéristiques de base des bitumes purs »</a:t>
            </a:r>
            <a:endParaRPr lang="fr-FR" sz="1200" i="1" dirty="0">
              <a:latin typeface="Times New Roman" panose="02020603050405020304" pitchFamily="18" charset="0"/>
              <a:cs typeface="Times New Roman" panose="02020603050405020304" pitchFamily="18" charset="0"/>
            </a:endParaRPr>
          </a:p>
        </p:txBody>
      </p:sp>
      <p:sp>
        <p:nvSpPr>
          <p:cNvPr id="20" name="Ellipse 19"/>
          <p:cNvSpPr>
            <a:spLocks noChangeArrowheads="1"/>
          </p:cNvSpPr>
          <p:nvPr/>
        </p:nvSpPr>
        <p:spPr bwMode="auto">
          <a:xfrm>
            <a:off x="71413" y="71406"/>
            <a:ext cx="785819" cy="928694"/>
          </a:xfrm>
          <a:prstGeom prst="ellipse">
            <a:avLst/>
          </a:prstGeom>
          <a:blipFill dpi="0" rotWithShape="1">
            <a:blip r:embed="rId2"/>
            <a:srcRect/>
            <a:stretch>
              <a:fillRect/>
            </a:stretch>
          </a:blipFill>
          <a:ln w="9525" algn="ctr">
            <a:solidFill>
              <a:schemeClr val="tx1"/>
            </a:solidFill>
            <a:round/>
            <a:headEnd/>
            <a:tailEnd/>
          </a:ln>
        </p:spPr>
        <p:txBody>
          <a:bodyPr wrap="none" anchor="ctr"/>
          <a:lstStyle>
            <a:defPPr>
              <a:defRPr lang="en-US"/>
            </a:defPPr>
            <a:lvl1pPr algn="l" rtl="0" fontAlgn="base">
              <a:spcBef>
                <a:spcPct val="0"/>
              </a:spcBef>
              <a:spcAft>
                <a:spcPct val="0"/>
              </a:spcAft>
              <a:defRPr sz="11000" kern="1200">
                <a:solidFill>
                  <a:schemeClr val="tx1"/>
                </a:solidFill>
                <a:latin typeface="Times New Roman" pitchFamily="18" charset="0"/>
                <a:ea typeface="+mn-ea"/>
                <a:cs typeface="Arial" charset="0"/>
              </a:defRPr>
            </a:lvl1pPr>
            <a:lvl2pPr marL="2055813" indent="-1598613" algn="l" rtl="0" fontAlgn="base">
              <a:spcBef>
                <a:spcPct val="0"/>
              </a:spcBef>
              <a:spcAft>
                <a:spcPct val="0"/>
              </a:spcAft>
              <a:defRPr sz="11000" kern="1200">
                <a:solidFill>
                  <a:schemeClr val="tx1"/>
                </a:solidFill>
                <a:latin typeface="Times New Roman" pitchFamily="18" charset="0"/>
                <a:ea typeface="+mn-ea"/>
                <a:cs typeface="Arial" charset="0"/>
              </a:defRPr>
            </a:lvl2pPr>
            <a:lvl3pPr marL="4113213" indent="-3198813" algn="l" rtl="0" fontAlgn="base">
              <a:spcBef>
                <a:spcPct val="0"/>
              </a:spcBef>
              <a:spcAft>
                <a:spcPct val="0"/>
              </a:spcAft>
              <a:defRPr sz="11000" kern="1200">
                <a:solidFill>
                  <a:schemeClr val="tx1"/>
                </a:solidFill>
                <a:latin typeface="Times New Roman" pitchFamily="18" charset="0"/>
                <a:ea typeface="+mn-ea"/>
                <a:cs typeface="Arial" charset="0"/>
              </a:defRPr>
            </a:lvl3pPr>
            <a:lvl4pPr marL="6170613" indent="-4799013" algn="l" rtl="0" fontAlgn="base">
              <a:spcBef>
                <a:spcPct val="0"/>
              </a:spcBef>
              <a:spcAft>
                <a:spcPct val="0"/>
              </a:spcAft>
              <a:defRPr sz="11000" kern="1200">
                <a:solidFill>
                  <a:schemeClr val="tx1"/>
                </a:solidFill>
                <a:latin typeface="Times New Roman" pitchFamily="18" charset="0"/>
                <a:ea typeface="+mn-ea"/>
                <a:cs typeface="Arial" charset="0"/>
              </a:defRPr>
            </a:lvl4pPr>
            <a:lvl5pPr marL="8228013" indent="-6399213" algn="l" rtl="0" fontAlgn="base">
              <a:spcBef>
                <a:spcPct val="0"/>
              </a:spcBef>
              <a:spcAft>
                <a:spcPct val="0"/>
              </a:spcAft>
              <a:defRPr sz="11000" kern="1200">
                <a:solidFill>
                  <a:schemeClr val="tx1"/>
                </a:solidFill>
                <a:latin typeface="Times New Roman" pitchFamily="18" charset="0"/>
                <a:ea typeface="+mn-ea"/>
                <a:cs typeface="Arial" charset="0"/>
              </a:defRPr>
            </a:lvl5pPr>
            <a:lvl6pPr marL="2286000" algn="l" defTabSz="914400" rtl="0" eaLnBrk="1" latinLnBrk="0" hangingPunct="1">
              <a:defRPr sz="11000" kern="1200">
                <a:solidFill>
                  <a:schemeClr val="tx1"/>
                </a:solidFill>
                <a:latin typeface="Times New Roman" pitchFamily="18" charset="0"/>
                <a:ea typeface="+mn-ea"/>
                <a:cs typeface="Arial" charset="0"/>
              </a:defRPr>
            </a:lvl6pPr>
            <a:lvl7pPr marL="2743200" algn="l" defTabSz="914400" rtl="0" eaLnBrk="1" latinLnBrk="0" hangingPunct="1">
              <a:defRPr sz="11000" kern="1200">
                <a:solidFill>
                  <a:schemeClr val="tx1"/>
                </a:solidFill>
                <a:latin typeface="Times New Roman" pitchFamily="18" charset="0"/>
                <a:ea typeface="+mn-ea"/>
                <a:cs typeface="Arial" charset="0"/>
              </a:defRPr>
            </a:lvl7pPr>
            <a:lvl8pPr marL="3200400" algn="l" defTabSz="914400" rtl="0" eaLnBrk="1" latinLnBrk="0" hangingPunct="1">
              <a:defRPr sz="11000" kern="1200">
                <a:solidFill>
                  <a:schemeClr val="tx1"/>
                </a:solidFill>
                <a:latin typeface="Times New Roman" pitchFamily="18" charset="0"/>
                <a:ea typeface="+mn-ea"/>
                <a:cs typeface="Arial" charset="0"/>
              </a:defRPr>
            </a:lvl8pPr>
            <a:lvl9pPr marL="3657600" algn="l" defTabSz="914400" rtl="0" eaLnBrk="1" latinLnBrk="0" hangingPunct="1">
              <a:defRPr sz="11000" kern="1200">
                <a:solidFill>
                  <a:schemeClr val="tx1"/>
                </a:solidFill>
                <a:latin typeface="Times New Roman" pitchFamily="18" charset="0"/>
                <a:ea typeface="+mn-ea"/>
                <a:cs typeface="Arial" charset="0"/>
              </a:defRPr>
            </a:lvl9pPr>
          </a:lstStyle>
          <a:p>
            <a:endParaRPr lang="fr-FR"/>
          </a:p>
        </p:txBody>
      </p:sp>
      <p:sp>
        <p:nvSpPr>
          <p:cNvPr id="35" name="Organigramme : Terminateur 34"/>
          <p:cNvSpPr/>
          <p:nvPr/>
        </p:nvSpPr>
        <p:spPr>
          <a:xfrm>
            <a:off x="214290" y="1522191"/>
            <a:ext cx="1428760" cy="285752"/>
          </a:xfrm>
          <a:prstGeom prst="flowChartTerminator">
            <a:avLst/>
          </a:prstGeom>
          <a:solidFill>
            <a:schemeClr val="accent4">
              <a:alpha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
        <p:nvSpPr>
          <p:cNvPr id="37" name="Organigramme : Terminateur 36"/>
          <p:cNvSpPr/>
          <p:nvPr/>
        </p:nvSpPr>
        <p:spPr>
          <a:xfrm>
            <a:off x="285728" y="3286116"/>
            <a:ext cx="1785950" cy="357190"/>
          </a:xfrm>
          <a:prstGeom prst="flowChartTerminator">
            <a:avLst/>
          </a:prstGeom>
          <a:solidFill>
            <a:schemeClr val="accent4">
              <a:alpha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sz="1600" dirty="0"/>
          </a:p>
        </p:txBody>
      </p:sp>
      <p:sp>
        <p:nvSpPr>
          <p:cNvPr id="38" name="Organigramme : Terminateur 37"/>
          <p:cNvSpPr/>
          <p:nvPr/>
        </p:nvSpPr>
        <p:spPr>
          <a:xfrm>
            <a:off x="0" y="6286512"/>
            <a:ext cx="2285992" cy="357190"/>
          </a:xfrm>
          <a:prstGeom prst="flowChartTerminator">
            <a:avLst/>
          </a:prstGeom>
          <a:solidFill>
            <a:schemeClr val="accent4">
              <a:alpha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
        <p:nvSpPr>
          <p:cNvPr id="1025" name="Rectangle 1"/>
          <p:cNvSpPr>
            <a:spLocks noChangeArrowheads="1"/>
          </p:cNvSpPr>
          <p:nvPr/>
        </p:nvSpPr>
        <p:spPr bwMode="auto">
          <a:xfrm>
            <a:off x="214290" y="1518756"/>
            <a:ext cx="1428760"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400" b="1" i="0" strike="noStrike" cap="none" normalizeH="0" baseline="0" dirty="0" smtClean="0">
                <a:ln>
                  <a:noFill/>
                </a:ln>
                <a:solidFill>
                  <a:srgbClr val="002060"/>
                </a:solidFill>
                <a:effectLst/>
                <a:latin typeface="Times New Roman" pitchFamily="18" charset="0"/>
                <a:ea typeface="Calibri" pitchFamily="34" charset="0"/>
                <a:cs typeface="Times New Roman" pitchFamily="18" charset="0"/>
              </a:rPr>
              <a:t>Résumé</a:t>
            </a:r>
            <a:endParaRPr kumimoji="0" lang="fr-FR" sz="2000" b="1" i="0" strike="noStrike" cap="none" normalizeH="0" baseline="0" dirty="0" smtClean="0">
              <a:ln>
                <a:noFill/>
              </a:ln>
              <a:solidFill>
                <a:srgbClr val="002060"/>
              </a:solidFill>
              <a:effectLst/>
              <a:latin typeface="Times New Roman" pitchFamily="18" charset="0"/>
              <a:cs typeface="Times New Roman" pitchFamily="18" charset="0"/>
            </a:endParaRPr>
          </a:p>
        </p:txBody>
      </p:sp>
      <p:sp>
        <p:nvSpPr>
          <p:cNvPr id="1027" name="Rectangle 3"/>
          <p:cNvSpPr>
            <a:spLocks noChangeArrowheads="1"/>
          </p:cNvSpPr>
          <p:nvPr/>
        </p:nvSpPr>
        <p:spPr bwMode="auto">
          <a:xfrm>
            <a:off x="142876" y="1854109"/>
            <a:ext cx="664371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9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 modification du bitume ou du squelette granulaire dans le cas de l’enrobé bitumineux par ajout de polymères, une technique qui peut apporter beaucoup par la récupération de ces derniers des déchets plastiques (les sachets). Ce travail consiste à modifier un bitume de classe 35/50 par des poudrettes broyés,</a:t>
            </a:r>
            <a:r>
              <a:rPr kumimoji="0" lang="fr-FR" sz="900" b="1"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a:t>
            </a:r>
            <a:r>
              <a:rPr kumimoji="0" lang="fr-FR" sz="9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dans</a:t>
            </a:r>
            <a:r>
              <a:rPr kumimoji="0" lang="fr-FR" sz="900" b="1"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le sens de recyclage d</a:t>
            </a:r>
            <a:r>
              <a:rPr kumimoji="0" lang="fr-FR" sz="9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es</a:t>
            </a:r>
            <a:r>
              <a:rPr kumimoji="0" lang="fr-FR" sz="900" b="1"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a:t>
            </a:r>
            <a:r>
              <a:rPr kumimoji="0" lang="fr-FR" sz="9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sachets</a:t>
            </a:r>
            <a:r>
              <a:rPr kumimoji="0" lang="fr-FR" sz="900" b="1"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fabrique par </a:t>
            </a:r>
            <a:r>
              <a:rPr kumimoji="0" lang="fr-FR" sz="9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Polyéthylène à Haute Densité PEHD, à des teneurs de 2% , 4% , 6% et 8% du poids du bitume pur, p</a:t>
            </a:r>
            <a:r>
              <a:rPr lang="fr-FR" sz="900" b="1" dirty="0" smtClean="0">
                <a:latin typeface="Times New Roman" pitchFamily="18" charset="0"/>
                <a:ea typeface="Calibri" pitchFamily="34" charset="0"/>
                <a:cs typeface="Times New Roman" pitchFamily="18" charset="0"/>
              </a:rPr>
              <a:t>ar malaxage </a:t>
            </a:r>
            <a:r>
              <a:rPr kumimoji="0" lang="fr-FR" sz="9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manuellement à une température de 165°C± 5°C  pour des dur</a:t>
            </a:r>
            <a:r>
              <a:rPr lang="fr-FR" sz="900" b="1" dirty="0" smtClean="0">
                <a:latin typeface="Times New Roman" pitchFamily="18" charset="0"/>
                <a:ea typeface="Calibri" pitchFamily="34" charset="0"/>
                <a:cs typeface="Times New Roman" pitchFamily="18" charset="0"/>
              </a:rPr>
              <a:t>ées d’environ deux (2) heures</a:t>
            </a:r>
            <a:r>
              <a:rPr kumimoji="0" lang="fr-FR" sz="9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Le mélange bitume -</a:t>
            </a:r>
            <a:r>
              <a:rPr kumimoji="0" lang="fr-FR" sz="900" b="1"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plastique</a:t>
            </a:r>
            <a:r>
              <a:rPr kumimoji="0" lang="fr-FR" sz="9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obtenu sera soumis aux essais de pénétrabilité à l’aiguille, la détermination du point de ramollissement.</a:t>
            </a:r>
            <a:endParaRPr kumimoji="0" lang="fr-FR" sz="900" b="1"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028" name="Rectangle 4"/>
          <p:cNvSpPr>
            <a:spLocks noChangeArrowheads="1"/>
          </p:cNvSpPr>
          <p:nvPr/>
        </p:nvSpPr>
        <p:spPr bwMode="auto">
          <a:xfrm>
            <a:off x="71413" y="2742072"/>
            <a:ext cx="6715173"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1" i="0" strike="noStrike" cap="none" normalizeH="0" baseline="0" dirty="0" smtClean="0">
                <a:ln>
                  <a:noFill/>
                </a:ln>
                <a:solidFill>
                  <a:srgbClr val="7030A0"/>
                </a:solidFill>
                <a:effectLst/>
                <a:latin typeface="Times New Roman" pitchFamily="18" charset="0"/>
                <a:ea typeface="Calibri" pitchFamily="34" charset="0"/>
                <a:cs typeface="Times New Roman" pitchFamily="18" charset="0"/>
              </a:rPr>
              <a:t>Mots-clés : </a:t>
            </a:r>
            <a:endParaRPr kumimoji="0" lang="fr-FR" sz="1000" b="1" i="0" strike="noStrike" cap="none" normalizeH="0" baseline="0" dirty="0" smtClean="0">
              <a:ln>
                <a:noFill/>
              </a:ln>
              <a:solidFill>
                <a:srgbClr val="7030A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fr-FR" sz="1000" b="1" dirty="0" smtClean="0">
                <a:latin typeface="Times New Roman" pitchFamily="18" charset="0"/>
                <a:ea typeface="Calibri" pitchFamily="34" charset="0"/>
                <a:cs typeface="Times New Roman" pitchFamily="18" charset="0"/>
              </a:rPr>
              <a:t>Bitume, Bitume – Polymère, Poudrettes plastiques, recyclage, broyage, Polymère, polyéthylène, PEHD,</a:t>
            </a:r>
          </a:p>
        </p:txBody>
      </p:sp>
      <p:sp>
        <p:nvSpPr>
          <p:cNvPr id="1029" name="Rectangle 5"/>
          <p:cNvSpPr>
            <a:spLocks noChangeArrowheads="1"/>
          </p:cNvSpPr>
          <p:nvPr/>
        </p:nvSpPr>
        <p:spPr bwMode="auto">
          <a:xfrm>
            <a:off x="500042" y="3301505"/>
            <a:ext cx="1428760" cy="2769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fr-FR" sz="1200" b="1" dirty="0" smtClean="0">
                <a:solidFill>
                  <a:srgbClr val="002060"/>
                </a:solidFill>
                <a:latin typeface="Times New Roman" pitchFamily="18" charset="0"/>
                <a:ea typeface="Calibri" pitchFamily="34" charset="0"/>
                <a:cs typeface="Times New Roman" pitchFamily="18" charset="0"/>
              </a:rPr>
              <a:t>Introduction </a:t>
            </a:r>
          </a:p>
        </p:txBody>
      </p:sp>
      <p:sp>
        <p:nvSpPr>
          <p:cNvPr id="1030" name="Rectangle 6"/>
          <p:cNvSpPr>
            <a:spLocks noChangeArrowheads="1"/>
          </p:cNvSpPr>
          <p:nvPr/>
        </p:nvSpPr>
        <p:spPr bwMode="auto">
          <a:xfrm>
            <a:off x="142876" y="3734155"/>
            <a:ext cx="2214554" cy="24468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fr-FR" sz="900" b="1" dirty="0" smtClean="0">
                <a:latin typeface="Times New Roman" pitchFamily="18" charset="0"/>
                <a:ea typeface="Calibri" pitchFamily="34" charset="0"/>
                <a:cs typeface="Times New Roman" pitchFamily="18" charset="0"/>
              </a:rPr>
              <a:t>Le polyéthylène, c’est polymère utilisé principalement dans la fabrication des matières plastiques tels que les sacs, les bouteilles … etc., il prouvé leur efficacité dans la modification des performances mécaniques et rhéologiques des bitumes purs, du fait de leur.</a:t>
            </a:r>
          </a:p>
          <a:p>
            <a:pPr marL="0" marR="0" lvl="0" indent="0" algn="l" defTabSz="914400" rtl="0" eaLnBrk="1" fontAlgn="base" latinLnBrk="0" hangingPunct="1">
              <a:lnSpc>
                <a:spcPct val="100000"/>
              </a:lnSpc>
              <a:spcBef>
                <a:spcPct val="0"/>
              </a:spcBef>
              <a:spcAft>
                <a:spcPct val="0"/>
              </a:spcAft>
              <a:buClrTx/>
              <a:buSzTx/>
              <a:buFontTx/>
              <a:buNone/>
              <a:tabLst/>
            </a:pPr>
            <a:r>
              <a:rPr lang="fr-FR" sz="900" b="1" dirty="0" smtClean="0">
                <a:latin typeface="Times New Roman" pitchFamily="18" charset="0"/>
                <a:ea typeface="Calibri" pitchFamily="34" charset="0"/>
                <a:cs typeface="Times New Roman" pitchFamily="18" charset="0"/>
              </a:rPr>
              <a:t>Dans ce travail, on va utiliser le des poudrettes de plastiques recyclés par broyage (mode froid) à partir des sacs à base polyéthylène à haute densité, pour obtenir ce polymère dans nouveau forme.</a:t>
            </a:r>
          </a:p>
          <a:p>
            <a:pPr marL="0" marR="0" lvl="0" indent="0" algn="l" defTabSz="914400" rtl="0" eaLnBrk="0" fontAlgn="base" latinLnBrk="0" hangingPunct="0">
              <a:lnSpc>
                <a:spcPct val="100000"/>
              </a:lnSpc>
              <a:spcBef>
                <a:spcPct val="0"/>
              </a:spcBef>
              <a:spcAft>
                <a:spcPct val="0"/>
              </a:spcAft>
              <a:buClrTx/>
              <a:buSzTx/>
              <a:buFontTx/>
              <a:buNone/>
              <a:tabLst/>
            </a:pPr>
            <a:r>
              <a:rPr lang="fr-FR" sz="900" b="1" dirty="0" smtClean="0">
                <a:latin typeface="Times New Roman" pitchFamily="18" charset="0"/>
                <a:ea typeface="Calibri" pitchFamily="34" charset="0"/>
                <a:cs typeface="Times New Roman" pitchFamily="18" charset="0"/>
              </a:rPr>
              <a:t>Notre étude consiste à réaliser un mélange de Bitume – Plastique et constater les changements survenus sur les principaux caractéristiques du bitume pur</a:t>
            </a:r>
            <a:r>
              <a:rPr lang="fr-FR" sz="900" b="1" dirty="0">
                <a:latin typeface="Times New Roman" pitchFamily="18" charset="0"/>
                <a:ea typeface="Calibri" pitchFamily="34" charset="0"/>
                <a:cs typeface="Times New Roman" pitchFamily="18" charset="0"/>
              </a:rPr>
              <a:t>.</a:t>
            </a:r>
            <a:endParaRPr lang="fr-FR" sz="900" b="1" dirty="0" smtClean="0">
              <a:latin typeface="Times New Roman" pitchFamily="18" charset="0"/>
              <a:ea typeface="Calibri" pitchFamily="34" charset="0"/>
              <a:cs typeface="Times New Roman" pitchFamily="18" charset="0"/>
            </a:endParaRPr>
          </a:p>
        </p:txBody>
      </p:sp>
      <p:sp>
        <p:nvSpPr>
          <p:cNvPr id="41" name="Rectangle 40"/>
          <p:cNvSpPr/>
          <p:nvPr/>
        </p:nvSpPr>
        <p:spPr>
          <a:xfrm>
            <a:off x="294045" y="6317290"/>
            <a:ext cx="1697901" cy="276999"/>
          </a:xfrm>
          <a:prstGeom prst="rect">
            <a:avLst/>
          </a:prstGeom>
        </p:spPr>
        <p:txBody>
          <a:bodyPr wrap="none">
            <a:spAutoFit/>
          </a:bodyPr>
          <a:lstStyle/>
          <a:p>
            <a:pPr algn="ctr"/>
            <a:r>
              <a:rPr lang="fr-FR" sz="1200" b="1" dirty="0" smtClean="0">
                <a:solidFill>
                  <a:srgbClr val="002060"/>
                </a:solidFill>
                <a:latin typeface="Times New Roman" pitchFamily="18" charset="0"/>
                <a:ea typeface="Calibri" pitchFamily="34" charset="0"/>
                <a:cs typeface="Times New Roman" pitchFamily="18" charset="0"/>
              </a:rPr>
              <a:t>Confection du mélange</a:t>
            </a:r>
          </a:p>
        </p:txBody>
      </p:sp>
      <p:sp>
        <p:nvSpPr>
          <p:cNvPr id="1031" name="Rectangle 7"/>
          <p:cNvSpPr>
            <a:spLocks noChangeArrowheads="1"/>
          </p:cNvSpPr>
          <p:nvPr/>
        </p:nvSpPr>
        <p:spPr bwMode="auto">
          <a:xfrm>
            <a:off x="142876" y="6714433"/>
            <a:ext cx="2143116" cy="221599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l" defTabSz="914400" rtl="0" eaLnBrk="1" fontAlgn="base" latinLnBrk="0" hangingPunct="1">
              <a:lnSpc>
                <a:spcPct val="100000"/>
              </a:lnSpc>
              <a:spcBef>
                <a:spcPct val="0"/>
              </a:spcBef>
              <a:spcAft>
                <a:spcPts val="1200"/>
              </a:spcAft>
              <a:buClrTx/>
              <a:buSzTx/>
              <a:tabLst/>
            </a:pPr>
            <a:r>
              <a:rPr lang="fr-FR" sz="900" b="1" dirty="0" smtClean="0">
                <a:latin typeface="Times New Roman" pitchFamily="18" charset="0"/>
                <a:ea typeface="Calibri" pitchFamily="34" charset="0"/>
                <a:cs typeface="Times New Roman" pitchFamily="18" charset="0"/>
              </a:rPr>
              <a:t>- Le bitume est chauffé dans le récipient sur une plaque chauffante jusqu’à la température de l’essai 165°C± 5°C.</a:t>
            </a:r>
          </a:p>
          <a:p>
            <a:pPr marR="0" lvl="0" algn="l" defTabSz="914400" rtl="0" eaLnBrk="0" fontAlgn="base" latinLnBrk="0" hangingPunct="0">
              <a:lnSpc>
                <a:spcPct val="100000"/>
              </a:lnSpc>
              <a:spcBef>
                <a:spcPct val="0"/>
              </a:spcBef>
              <a:spcAft>
                <a:spcPts val="1200"/>
              </a:spcAft>
              <a:buClrTx/>
              <a:buSzTx/>
              <a:tabLst/>
            </a:pPr>
            <a:r>
              <a:rPr lang="fr-FR" sz="900" b="1" dirty="0" smtClean="0">
                <a:latin typeface="Times New Roman" pitchFamily="18" charset="0"/>
                <a:ea typeface="Calibri" pitchFamily="34" charset="0"/>
                <a:cs typeface="Times New Roman" pitchFamily="18" charset="0"/>
              </a:rPr>
              <a:t>- A ce moment là on introduit le poudrette de PEHD à la teneur choisie, par l’agitation manuelle.</a:t>
            </a:r>
          </a:p>
          <a:p>
            <a:pPr marR="0" lvl="0" algn="l" defTabSz="914400" rtl="0" eaLnBrk="0" fontAlgn="base" latinLnBrk="0" hangingPunct="0">
              <a:lnSpc>
                <a:spcPct val="100000"/>
              </a:lnSpc>
              <a:spcBef>
                <a:spcPct val="0"/>
              </a:spcBef>
              <a:spcAft>
                <a:spcPts val="1200"/>
              </a:spcAft>
              <a:buClrTx/>
              <a:buSzTx/>
              <a:tabLst/>
            </a:pPr>
            <a:r>
              <a:rPr lang="fr-FR" sz="900" b="1" dirty="0" smtClean="0">
                <a:latin typeface="Times New Roman" pitchFamily="18" charset="0"/>
                <a:ea typeface="Calibri" pitchFamily="34" charset="0"/>
                <a:cs typeface="Times New Roman" pitchFamily="18" charset="0"/>
              </a:rPr>
              <a:t>- Durant le malaxage la température doit être maintenue à 165°C± 5°C, sa vérification est régulièrement effectuée à l’aide d’un thermomètre digital.</a:t>
            </a:r>
          </a:p>
          <a:p>
            <a:pPr marR="0" lvl="0" algn="l" defTabSz="914400" rtl="0" eaLnBrk="0" fontAlgn="base" latinLnBrk="0" hangingPunct="0">
              <a:lnSpc>
                <a:spcPct val="100000"/>
              </a:lnSpc>
              <a:spcBef>
                <a:spcPct val="0"/>
              </a:spcBef>
              <a:spcAft>
                <a:spcPts val="1200"/>
              </a:spcAft>
              <a:buClrTx/>
              <a:buSzTx/>
              <a:tabLst/>
            </a:pPr>
            <a:r>
              <a:rPr lang="fr-FR" sz="900" b="1" dirty="0" smtClean="0">
                <a:latin typeface="Times New Roman" pitchFamily="18" charset="0"/>
                <a:ea typeface="Calibri" pitchFamily="34" charset="0"/>
                <a:cs typeface="Times New Roman" pitchFamily="18" charset="0"/>
              </a:rPr>
              <a:t>- Le remplissage des différents moules est alors effectué immédiatement. </a:t>
            </a:r>
          </a:p>
        </p:txBody>
      </p:sp>
      <p:sp>
        <p:nvSpPr>
          <p:cNvPr id="43" name="Organigramme : Terminateur 42"/>
          <p:cNvSpPr/>
          <p:nvPr/>
        </p:nvSpPr>
        <p:spPr>
          <a:xfrm>
            <a:off x="3071810" y="3857620"/>
            <a:ext cx="2571768" cy="357190"/>
          </a:xfrm>
          <a:prstGeom prst="flowChartTerminator">
            <a:avLst/>
          </a:prstGeom>
          <a:solidFill>
            <a:schemeClr val="accent4">
              <a:alpha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
        <p:nvSpPr>
          <p:cNvPr id="44" name="Organigramme : Terminateur 43"/>
          <p:cNvSpPr/>
          <p:nvPr/>
        </p:nvSpPr>
        <p:spPr>
          <a:xfrm>
            <a:off x="4786322" y="6643702"/>
            <a:ext cx="1785950" cy="357190"/>
          </a:xfrm>
          <a:prstGeom prst="flowChartTerminator">
            <a:avLst/>
          </a:prstGeom>
          <a:solidFill>
            <a:schemeClr val="accent4">
              <a:alpha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
        <p:nvSpPr>
          <p:cNvPr id="45" name="Organigramme : Terminateur 44"/>
          <p:cNvSpPr/>
          <p:nvPr/>
        </p:nvSpPr>
        <p:spPr>
          <a:xfrm>
            <a:off x="2786058" y="6643702"/>
            <a:ext cx="1428760" cy="357190"/>
          </a:xfrm>
          <a:prstGeom prst="flowChartTerminator">
            <a:avLst/>
          </a:prstGeom>
          <a:solidFill>
            <a:schemeClr val="accent4">
              <a:alpha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
        <p:nvSpPr>
          <p:cNvPr id="46" name="Rectangle 45"/>
          <p:cNvSpPr/>
          <p:nvPr/>
        </p:nvSpPr>
        <p:spPr>
          <a:xfrm>
            <a:off x="3071810" y="3857620"/>
            <a:ext cx="2571756" cy="276999"/>
          </a:xfrm>
          <a:prstGeom prst="rect">
            <a:avLst/>
          </a:prstGeom>
        </p:spPr>
        <p:txBody>
          <a:bodyPr wrap="square">
            <a:spAutoFit/>
          </a:bodyPr>
          <a:lstStyle/>
          <a:p>
            <a:pPr algn="ctr"/>
            <a:r>
              <a:rPr lang="fr-FR" sz="1200" b="1" dirty="0" smtClean="0">
                <a:solidFill>
                  <a:srgbClr val="002060"/>
                </a:solidFill>
                <a:latin typeface="Times New Roman" pitchFamily="18" charset="0"/>
                <a:ea typeface="Calibri" pitchFamily="34" charset="0"/>
                <a:cs typeface="Times New Roman" pitchFamily="18" charset="0"/>
              </a:rPr>
              <a:t>Résultats et discussions </a:t>
            </a:r>
          </a:p>
        </p:txBody>
      </p:sp>
      <p:sp>
        <p:nvSpPr>
          <p:cNvPr id="2" name="Rectangle 1"/>
          <p:cNvSpPr>
            <a:spLocks noChangeArrowheads="1"/>
          </p:cNvSpPr>
          <p:nvPr/>
        </p:nvSpPr>
        <p:spPr bwMode="auto">
          <a:xfrm>
            <a:off x="2508600" y="5590315"/>
            <a:ext cx="206340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r>
              <a:rPr lang="fr-FR" sz="800" b="1" dirty="0" smtClean="0">
                <a:latin typeface="Times New Roman" pitchFamily="18" charset="0"/>
                <a:ea typeface="Calibri" pitchFamily="34" charset="0"/>
                <a:cs typeface="Times New Roman" pitchFamily="18" charset="0"/>
              </a:rPr>
              <a:t>D’après histogramme, les résultats trouvent sur les différents pourcentages présents des valeurs de pénétrabilité inferieurs à tel le bitume non modifié. </a:t>
            </a:r>
          </a:p>
        </p:txBody>
      </p:sp>
      <p:sp>
        <p:nvSpPr>
          <p:cNvPr id="32" name="Rectangle 31"/>
          <p:cNvSpPr/>
          <p:nvPr/>
        </p:nvSpPr>
        <p:spPr>
          <a:xfrm>
            <a:off x="4572008" y="5581732"/>
            <a:ext cx="2071702" cy="707886"/>
          </a:xfrm>
          <a:prstGeom prst="rect">
            <a:avLst/>
          </a:prstGeom>
        </p:spPr>
        <p:txBody>
          <a:bodyPr wrap="square">
            <a:spAutoFit/>
          </a:bodyPr>
          <a:lstStyle/>
          <a:p>
            <a:pPr>
              <a:buFont typeface="Wingdings" pitchFamily="2" charset="2"/>
              <a:buChar char="Ø"/>
            </a:pPr>
            <a:r>
              <a:rPr lang="fr-FR" sz="800" b="1" dirty="0" smtClean="0">
                <a:latin typeface="Times New Roman" pitchFamily="18" charset="0"/>
                <a:ea typeface="Calibri" pitchFamily="34" charset="0"/>
                <a:cs typeface="Times New Roman" pitchFamily="18" charset="0"/>
              </a:rPr>
              <a:t>D’après ce dernier, on vu que toutes les valeurs obtenues pour le bitume modifié par des différents pourcentages  sont supérieures à celle obtenue pour le bitume pur.</a:t>
            </a:r>
          </a:p>
        </p:txBody>
      </p:sp>
      <p:sp>
        <p:nvSpPr>
          <p:cNvPr id="33" name="Rectangle 32"/>
          <p:cNvSpPr/>
          <p:nvPr/>
        </p:nvSpPr>
        <p:spPr>
          <a:xfrm>
            <a:off x="2786058" y="6678715"/>
            <a:ext cx="1428760" cy="276999"/>
          </a:xfrm>
          <a:prstGeom prst="rect">
            <a:avLst/>
          </a:prstGeom>
        </p:spPr>
        <p:txBody>
          <a:bodyPr wrap="square">
            <a:spAutoFit/>
          </a:bodyPr>
          <a:lstStyle/>
          <a:p>
            <a:pPr algn="ctr"/>
            <a:r>
              <a:rPr lang="fr-FR" sz="1200" b="1" dirty="0" smtClean="0">
                <a:solidFill>
                  <a:srgbClr val="002060"/>
                </a:solidFill>
                <a:latin typeface="Times New Roman" pitchFamily="18" charset="0"/>
                <a:ea typeface="Calibri" pitchFamily="34" charset="0"/>
                <a:cs typeface="Times New Roman" pitchFamily="18" charset="0"/>
              </a:rPr>
              <a:t>Conclusion </a:t>
            </a:r>
          </a:p>
        </p:txBody>
      </p:sp>
      <p:sp>
        <p:nvSpPr>
          <p:cNvPr id="1026" name="Rectangle 2"/>
          <p:cNvSpPr>
            <a:spLocks noChangeArrowheads="1"/>
          </p:cNvSpPr>
          <p:nvPr/>
        </p:nvSpPr>
        <p:spPr bwMode="auto">
          <a:xfrm>
            <a:off x="2500306" y="6960232"/>
            <a:ext cx="2143140"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lang="fr-FR" sz="900" b="1" dirty="0" smtClean="0">
                <a:latin typeface="Times New Roman" pitchFamily="18" charset="0"/>
                <a:ea typeface="Calibri" pitchFamily="34" charset="0"/>
                <a:cs typeface="Times New Roman" pitchFamily="18" charset="0"/>
              </a:rPr>
              <a:t>Le bitume modifié par des déchés plastiques broyés (mode à froid)  présente une amélioration dans les caractéristiques de base que le bitume classique, cette amélioration manifeste dans</a:t>
            </a:r>
            <a:r>
              <a:rPr lang="fr-FR" sz="900" b="1" dirty="0">
                <a:latin typeface="Times New Roman" pitchFamily="18" charset="0"/>
                <a:ea typeface="Calibri" pitchFamily="34" charset="0"/>
                <a:cs typeface="Times New Roman" pitchFamily="18" charset="0"/>
              </a:rPr>
              <a:t> </a:t>
            </a:r>
            <a:r>
              <a:rPr lang="fr-FR" sz="900" b="1" dirty="0" smtClean="0">
                <a:latin typeface="Times New Roman" pitchFamily="18" charset="0"/>
                <a:ea typeface="Calibri" pitchFamily="34" charset="0"/>
                <a:cs typeface="Times New Roman" pitchFamily="18" charset="0"/>
              </a:rPr>
              <a:t>la diminuassions du pénétrabilité en valeur et l’augmentation du température de ramollissement est proportionnelle à la teneur en polymère ce qui signifie que les bitumes être plus dur, plus résistance. </a:t>
            </a:r>
            <a:endParaRPr lang="fr-FR" sz="900" b="1" dirty="0">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tabLst/>
            </a:pPr>
            <a:r>
              <a:rPr lang="fr-FR" sz="900" b="1" dirty="0" smtClean="0">
                <a:latin typeface="Times New Roman" pitchFamily="18" charset="0"/>
                <a:ea typeface="Calibri" pitchFamily="34" charset="0"/>
                <a:cs typeface="Times New Roman" pitchFamily="18" charset="0"/>
              </a:rPr>
              <a:t>Les valeur trouvent appartiennent au les intervalles d’un bitume pur de classe 20/30.</a:t>
            </a:r>
          </a:p>
        </p:txBody>
      </p:sp>
      <p:sp>
        <p:nvSpPr>
          <p:cNvPr id="39" name="Ellipse 38"/>
          <p:cNvSpPr>
            <a:spLocks noChangeArrowheads="1"/>
          </p:cNvSpPr>
          <p:nvPr/>
        </p:nvSpPr>
        <p:spPr bwMode="auto">
          <a:xfrm>
            <a:off x="6000768" y="71406"/>
            <a:ext cx="785819" cy="928694"/>
          </a:xfrm>
          <a:prstGeom prst="ellipse">
            <a:avLst/>
          </a:prstGeom>
          <a:blipFill dpi="0" rotWithShape="1">
            <a:blip r:embed="rId2"/>
            <a:srcRect/>
            <a:stretch>
              <a:fillRect/>
            </a:stretch>
          </a:blipFill>
          <a:ln w="9525" algn="ctr">
            <a:solidFill>
              <a:schemeClr val="tx1"/>
            </a:solidFill>
            <a:round/>
            <a:headEnd/>
            <a:tailEnd/>
          </a:ln>
        </p:spPr>
        <p:txBody>
          <a:bodyPr wrap="none" anchor="ctr"/>
          <a:lstStyle>
            <a:defPPr>
              <a:defRPr lang="en-US"/>
            </a:defPPr>
            <a:lvl1pPr algn="l" rtl="0" fontAlgn="base">
              <a:spcBef>
                <a:spcPct val="0"/>
              </a:spcBef>
              <a:spcAft>
                <a:spcPct val="0"/>
              </a:spcAft>
              <a:defRPr sz="11000" kern="1200">
                <a:solidFill>
                  <a:schemeClr val="tx1"/>
                </a:solidFill>
                <a:latin typeface="Times New Roman" pitchFamily="18" charset="0"/>
                <a:ea typeface="+mn-ea"/>
                <a:cs typeface="Arial" charset="0"/>
              </a:defRPr>
            </a:lvl1pPr>
            <a:lvl2pPr marL="2055813" indent="-1598613" algn="l" rtl="0" fontAlgn="base">
              <a:spcBef>
                <a:spcPct val="0"/>
              </a:spcBef>
              <a:spcAft>
                <a:spcPct val="0"/>
              </a:spcAft>
              <a:defRPr sz="11000" kern="1200">
                <a:solidFill>
                  <a:schemeClr val="tx1"/>
                </a:solidFill>
                <a:latin typeface="Times New Roman" pitchFamily="18" charset="0"/>
                <a:ea typeface="+mn-ea"/>
                <a:cs typeface="Arial" charset="0"/>
              </a:defRPr>
            </a:lvl2pPr>
            <a:lvl3pPr marL="4113213" indent="-3198813" algn="l" rtl="0" fontAlgn="base">
              <a:spcBef>
                <a:spcPct val="0"/>
              </a:spcBef>
              <a:spcAft>
                <a:spcPct val="0"/>
              </a:spcAft>
              <a:defRPr sz="11000" kern="1200">
                <a:solidFill>
                  <a:schemeClr val="tx1"/>
                </a:solidFill>
                <a:latin typeface="Times New Roman" pitchFamily="18" charset="0"/>
                <a:ea typeface="+mn-ea"/>
                <a:cs typeface="Arial" charset="0"/>
              </a:defRPr>
            </a:lvl3pPr>
            <a:lvl4pPr marL="6170613" indent="-4799013" algn="l" rtl="0" fontAlgn="base">
              <a:spcBef>
                <a:spcPct val="0"/>
              </a:spcBef>
              <a:spcAft>
                <a:spcPct val="0"/>
              </a:spcAft>
              <a:defRPr sz="11000" kern="1200">
                <a:solidFill>
                  <a:schemeClr val="tx1"/>
                </a:solidFill>
                <a:latin typeface="Times New Roman" pitchFamily="18" charset="0"/>
                <a:ea typeface="+mn-ea"/>
                <a:cs typeface="Arial" charset="0"/>
              </a:defRPr>
            </a:lvl4pPr>
            <a:lvl5pPr marL="8228013" indent="-6399213" algn="l" rtl="0" fontAlgn="base">
              <a:spcBef>
                <a:spcPct val="0"/>
              </a:spcBef>
              <a:spcAft>
                <a:spcPct val="0"/>
              </a:spcAft>
              <a:defRPr sz="11000" kern="1200">
                <a:solidFill>
                  <a:schemeClr val="tx1"/>
                </a:solidFill>
                <a:latin typeface="Times New Roman" pitchFamily="18" charset="0"/>
                <a:ea typeface="+mn-ea"/>
                <a:cs typeface="Arial" charset="0"/>
              </a:defRPr>
            </a:lvl5pPr>
            <a:lvl6pPr marL="2286000" algn="l" defTabSz="914400" rtl="0" eaLnBrk="1" latinLnBrk="0" hangingPunct="1">
              <a:defRPr sz="11000" kern="1200">
                <a:solidFill>
                  <a:schemeClr val="tx1"/>
                </a:solidFill>
                <a:latin typeface="Times New Roman" pitchFamily="18" charset="0"/>
                <a:ea typeface="+mn-ea"/>
                <a:cs typeface="Arial" charset="0"/>
              </a:defRPr>
            </a:lvl6pPr>
            <a:lvl7pPr marL="2743200" algn="l" defTabSz="914400" rtl="0" eaLnBrk="1" latinLnBrk="0" hangingPunct="1">
              <a:defRPr sz="11000" kern="1200">
                <a:solidFill>
                  <a:schemeClr val="tx1"/>
                </a:solidFill>
                <a:latin typeface="Times New Roman" pitchFamily="18" charset="0"/>
                <a:ea typeface="+mn-ea"/>
                <a:cs typeface="Arial" charset="0"/>
              </a:defRPr>
            </a:lvl7pPr>
            <a:lvl8pPr marL="3200400" algn="l" defTabSz="914400" rtl="0" eaLnBrk="1" latinLnBrk="0" hangingPunct="1">
              <a:defRPr sz="11000" kern="1200">
                <a:solidFill>
                  <a:schemeClr val="tx1"/>
                </a:solidFill>
                <a:latin typeface="Times New Roman" pitchFamily="18" charset="0"/>
                <a:ea typeface="+mn-ea"/>
                <a:cs typeface="Arial" charset="0"/>
              </a:defRPr>
            </a:lvl8pPr>
            <a:lvl9pPr marL="3657600" algn="l" defTabSz="914400" rtl="0" eaLnBrk="1" latinLnBrk="0" hangingPunct="1">
              <a:defRPr sz="11000" kern="1200">
                <a:solidFill>
                  <a:schemeClr val="tx1"/>
                </a:solidFill>
                <a:latin typeface="Times New Roman" pitchFamily="18" charset="0"/>
                <a:ea typeface="+mn-ea"/>
                <a:cs typeface="Arial" charset="0"/>
              </a:defRPr>
            </a:lvl9pPr>
          </a:lstStyle>
          <a:p>
            <a:endParaRPr lang="fr-FR"/>
          </a:p>
        </p:txBody>
      </p:sp>
      <p:pic>
        <p:nvPicPr>
          <p:cNvPr id="11" name="Picture 6"/>
          <p:cNvPicPr>
            <a:picLocks noChangeAspect="1" noChangeArrowheads="1"/>
          </p:cNvPicPr>
          <p:nvPr/>
        </p:nvPicPr>
        <p:blipFill>
          <a:blip r:embed="rId3"/>
          <a:srcRect/>
          <a:stretch>
            <a:fillRect/>
          </a:stretch>
        </p:blipFill>
        <p:spPr bwMode="auto">
          <a:xfrm>
            <a:off x="2428868" y="3286116"/>
            <a:ext cx="1071570" cy="5311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 name="Picture 7"/>
          <p:cNvPicPr>
            <a:picLocks noChangeAspect="1" noChangeArrowheads="1"/>
          </p:cNvPicPr>
          <p:nvPr/>
        </p:nvPicPr>
        <p:blipFill>
          <a:blip r:embed="rId4" cstate="print"/>
          <a:srcRect/>
          <a:stretch>
            <a:fillRect/>
          </a:stretch>
        </p:blipFill>
        <p:spPr bwMode="auto">
          <a:xfrm>
            <a:off x="5643578" y="3273884"/>
            <a:ext cx="1143008" cy="549400"/>
          </a:xfrm>
          <a:prstGeom prst="roundRect">
            <a:avLst>
              <a:gd name="adj" fmla="val 26135"/>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2" name="Plus 41"/>
          <p:cNvSpPr/>
          <p:nvPr/>
        </p:nvSpPr>
        <p:spPr>
          <a:xfrm>
            <a:off x="4143380" y="3357554"/>
            <a:ext cx="357190" cy="357190"/>
          </a:xfrm>
          <a:prstGeom prst="mathPlu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32" name="Rectangle 8"/>
          <p:cNvSpPr>
            <a:spLocks noChangeArrowheads="1"/>
          </p:cNvSpPr>
          <p:nvPr/>
        </p:nvSpPr>
        <p:spPr bwMode="auto">
          <a:xfrm>
            <a:off x="3429000" y="3324517"/>
            <a:ext cx="785818"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Bitume pur</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47" name="Rectangle 46"/>
          <p:cNvSpPr/>
          <p:nvPr/>
        </p:nvSpPr>
        <p:spPr>
          <a:xfrm>
            <a:off x="4429132" y="3280539"/>
            <a:ext cx="1214434" cy="553998"/>
          </a:xfrm>
          <a:prstGeom prst="rect">
            <a:avLst/>
          </a:prstGeom>
        </p:spPr>
        <p:txBody>
          <a:bodyPr wrap="square">
            <a:spAutoFit/>
          </a:bodyPr>
          <a:lstStyle/>
          <a:p>
            <a:pPr algn="ctr"/>
            <a:r>
              <a:rPr lang="fr-FR" sz="1000" b="1" dirty="0" smtClean="0">
                <a:latin typeface="Times New Roman" pitchFamily="18" charset="0"/>
                <a:cs typeface="Times New Roman" pitchFamily="18" charset="0"/>
              </a:rPr>
              <a:t>Déchets  plastique (PEHD) recycler à froid</a:t>
            </a:r>
            <a:endParaRPr lang="fr-FR" sz="1000" dirty="0">
              <a:latin typeface="Times New Roman" pitchFamily="18" charset="0"/>
              <a:cs typeface="Times New Roman" pitchFamily="18" charset="0"/>
            </a:endParaRPr>
          </a:p>
        </p:txBody>
      </p:sp>
      <p:sp>
        <p:nvSpPr>
          <p:cNvPr id="40" name="ZoneTexte 39"/>
          <p:cNvSpPr txBox="1"/>
          <p:nvPr/>
        </p:nvSpPr>
        <p:spPr>
          <a:xfrm>
            <a:off x="4786322" y="6678715"/>
            <a:ext cx="1785950" cy="276999"/>
          </a:xfrm>
          <a:prstGeom prst="rect">
            <a:avLst/>
          </a:prstGeom>
          <a:noFill/>
        </p:spPr>
        <p:txBody>
          <a:bodyPr wrap="square" rtlCol="0">
            <a:spAutoFit/>
          </a:bodyPr>
          <a:lstStyle/>
          <a:p>
            <a:pPr algn="ctr"/>
            <a:r>
              <a:rPr lang="fr-FR" sz="1200" b="1" dirty="0" smtClean="0">
                <a:solidFill>
                  <a:srgbClr val="002060"/>
                </a:solidFill>
                <a:latin typeface="Times New Roman" pitchFamily="18" charset="0"/>
                <a:ea typeface="Calibri" pitchFamily="34" charset="0"/>
                <a:cs typeface="Times New Roman" pitchFamily="18" charset="0"/>
              </a:rPr>
              <a:t>Recommandations </a:t>
            </a:r>
          </a:p>
        </p:txBody>
      </p:sp>
      <p:sp>
        <p:nvSpPr>
          <p:cNvPr id="3" name="Rectangle 1"/>
          <p:cNvSpPr>
            <a:spLocks noChangeArrowheads="1"/>
          </p:cNvSpPr>
          <p:nvPr/>
        </p:nvSpPr>
        <p:spPr bwMode="auto">
          <a:xfrm>
            <a:off x="4714884" y="7024816"/>
            <a:ext cx="1928826" cy="10618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r>
              <a:rPr lang="fr-FR" sz="900" b="1" dirty="0" smtClean="0">
                <a:latin typeface="Times New Roman" pitchFamily="18" charset="0"/>
                <a:ea typeface="Calibri" pitchFamily="34" charset="0"/>
                <a:cs typeface="Times New Roman" pitchFamily="18" charset="0"/>
              </a:rPr>
              <a:t>La ségrégation du polymère au bitume de base, c’est une point très important, à cet effet il y’a lieu de donner une attention particulière au phénomène de stabilité du mélange notamment lorsqu’il est conserver pour de longues durée. </a:t>
            </a:r>
          </a:p>
        </p:txBody>
      </p:sp>
      <p:sp>
        <p:nvSpPr>
          <p:cNvPr id="50" name="Rectangle 3"/>
          <p:cNvSpPr>
            <a:spLocks noChangeArrowheads="1"/>
          </p:cNvSpPr>
          <p:nvPr/>
        </p:nvSpPr>
        <p:spPr bwMode="auto">
          <a:xfrm>
            <a:off x="3645024" y="1350818"/>
            <a:ext cx="3212976" cy="2000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tab pos="1169988" algn="l"/>
                <a:tab pos="3327400" algn="l"/>
              </a:tabLst>
            </a:pPr>
            <a:r>
              <a:rPr kumimoji="0" lang="fr-FR" sz="700" b="1" strike="noStrike" cap="none" normalizeH="0" baseline="0" dirty="0" smtClean="0">
                <a:ln>
                  <a:noFill/>
                </a:ln>
                <a:solidFill>
                  <a:schemeClr val="tx1"/>
                </a:solidFill>
                <a:effectLst/>
                <a:latin typeface="Times New Roman" pitchFamily="18" charset="0"/>
                <a:ea typeface="Times New Roman" pitchFamily="18" charset="0"/>
                <a:cs typeface="+mj-cs"/>
              </a:rPr>
              <a:t>Domaine: Génie Civil – Spécialité : Master II Voie et Ouvrage d’Art</a:t>
            </a:r>
            <a:r>
              <a:rPr kumimoji="0" lang="fr-FR" sz="700" b="1" strike="noStrike" cap="none" normalizeH="0" dirty="0" smtClean="0">
                <a:ln>
                  <a:noFill/>
                </a:ln>
                <a:solidFill>
                  <a:schemeClr val="tx1"/>
                </a:solidFill>
                <a:effectLst/>
                <a:latin typeface="Times New Roman" pitchFamily="18" charset="0"/>
                <a:ea typeface="Times New Roman" pitchFamily="18" charset="0"/>
                <a:cs typeface="+mj-cs"/>
              </a:rPr>
              <a:t> « VOA »</a:t>
            </a:r>
            <a:endParaRPr kumimoji="0" lang="fr-FR" sz="700" b="1" strike="noStrike" cap="none" normalizeH="0" baseline="0" dirty="0" smtClean="0">
              <a:ln>
                <a:noFill/>
              </a:ln>
              <a:solidFill>
                <a:schemeClr val="tx1"/>
              </a:solidFill>
              <a:effectLst/>
              <a:latin typeface="Arial" pitchFamily="34" charset="0"/>
              <a:cs typeface="+mj-cs"/>
            </a:endParaRPr>
          </a:p>
        </p:txBody>
      </p:sp>
      <p:graphicFrame>
        <p:nvGraphicFramePr>
          <p:cNvPr id="51" name="Graphique 2"/>
          <p:cNvGraphicFramePr>
            <a:graphicFrameLocks/>
          </p:cNvGraphicFramePr>
          <p:nvPr>
            <p:extLst>
              <p:ext uri="{D42A27DB-BD31-4B8C-83A1-F6EECF244321}">
                <p14:modId xmlns="" xmlns:p14="http://schemas.microsoft.com/office/powerpoint/2010/main" val="1291285453"/>
              </p:ext>
            </p:extLst>
          </p:nvPr>
        </p:nvGraphicFramePr>
        <p:xfrm>
          <a:off x="2564904" y="4249146"/>
          <a:ext cx="1935666" cy="131808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2" name="Graphique 3"/>
          <p:cNvGraphicFramePr>
            <a:graphicFrameLocks/>
          </p:cNvGraphicFramePr>
          <p:nvPr>
            <p:extLst>
              <p:ext uri="{D42A27DB-BD31-4B8C-83A1-F6EECF244321}">
                <p14:modId xmlns="" xmlns:p14="http://schemas.microsoft.com/office/powerpoint/2010/main" val="2883418157"/>
              </p:ext>
            </p:extLst>
          </p:nvPr>
        </p:nvGraphicFramePr>
        <p:xfrm>
          <a:off x="4572008" y="4249145"/>
          <a:ext cx="1996124" cy="1306833"/>
        </p:xfrm>
        <a:graphic>
          <a:graphicData uri="http://schemas.openxmlformats.org/drawingml/2006/chart">
            <c:chart xmlns:c="http://schemas.openxmlformats.org/drawingml/2006/chart" xmlns:r="http://schemas.openxmlformats.org/officeDocument/2006/relationships" r:id="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342</TotalTime>
  <Words>532</Words>
  <Application>Microsoft Office PowerPoint</Application>
  <PresentationFormat>Affichage à l'écran (4:3)</PresentationFormat>
  <Paragraphs>31</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Thème Office</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a.allah</dc:creator>
  <cp:lastModifiedBy>a.allah</cp:lastModifiedBy>
  <cp:revision>39</cp:revision>
  <dcterms:created xsi:type="dcterms:W3CDTF">2015-02-23T22:52:50Z</dcterms:created>
  <dcterms:modified xsi:type="dcterms:W3CDTF">2015-03-02T14:43:05Z</dcterms:modified>
</cp:coreProperties>
</file>