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30279975" cy="42808525"/>
  <p:notesSz cx="6858000" cy="9144000"/>
  <p:defaultTextStyle>
    <a:defPPr>
      <a:defRPr lang="ar-DZ"/>
    </a:defPPr>
    <a:lvl1pPr marL="0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20" d="100"/>
          <a:sy n="20" d="100"/>
        </p:scale>
        <p:origin x="-1512" y="24"/>
      </p:cViewPr>
      <p:guideLst>
        <p:guide orient="horz" pos="13483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70998" y="13298392"/>
            <a:ext cx="25737979" cy="9176087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41996" y="24258164"/>
            <a:ext cx="21195983" cy="10939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2698227" y="10702131"/>
            <a:ext cx="22557528" cy="22799503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15123" y="10702131"/>
            <a:ext cx="67178439" cy="22799503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91909" y="27508444"/>
            <a:ext cx="25737979" cy="8502249"/>
          </a:xfrm>
        </p:spPr>
        <p:txBody>
          <a:bodyPr anchor="t"/>
          <a:lstStyle>
            <a:lvl1pPr algn="r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91909" y="18144082"/>
            <a:ext cx="25737979" cy="936436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21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43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64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86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015123" y="62349824"/>
            <a:ext cx="44867985" cy="176347340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387773" y="62349824"/>
            <a:ext cx="44867982" cy="176347340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9582375"/>
            <a:ext cx="13378914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3999" y="13575852"/>
            <a:ext cx="13378914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81808" y="9582375"/>
            <a:ext cx="13384170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81808" y="13575852"/>
            <a:ext cx="13384170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4000" y="1704413"/>
            <a:ext cx="9961903" cy="7253667"/>
          </a:xfrm>
        </p:spPr>
        <p:txBody>
          <a:bodyPr anchor="b"/>
          <a:lstStyle>
            <a:lvl1pPr algn="r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38629" y="1704417"/>
            <a:ext cx="16927347" cy="36535890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4000" y="8958084"/>
            <a:ext cx="9961903" cy="2928222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35087" y="29965968"/>
            <a:ext cx="18167985" cy="3537652"/>
          </a:xfrm>
        </p:spPr>
        <p:txBody>
          <a:bodyPr anchor="b"/>
          <a:lstStyle>
            <a:lvl1pPr algn="r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35087" y="3825021"/>
            <a:ext cx="18167985" cy="25685115"/>
          </a:xfrm>
        </p:spPr>
        <p:txBody>
          <a:bodyPr/>
          <a:lstStyle>
            <a:lvl1pPr marL="0" indent="0">
              <a:buNone/>
              <a:defRPr sz="146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endParaRPr lang="ar-DZ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35087" y="33503620"/>
            <a:ext cx="18167985" cy="502405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  <a:prstGeom prst="rect">
            <a:avLst/>
          </a:prstGeom>
        </p:spPr>
        <p:txBody>
          <a:bodyPr vert="horz" lIns="417643" tIns="208822" rIns="417643" bIns="208822" rtlCol="1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9988659"/>
            <a:ext cx="27251978" cy="28251648"/>
          </a:xfrm>
          <a:prstGeom prst="rect">
            <a:avLst/>
          </a:prstGeom>
        </p:spPr>
        <p:txBody>
          <a:bodyPr vert="horz" lIns="417643" tIns="208822" rIns="417643" bIns="208822" rtlCol="1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21700649" y="39677164"/>
            <a:ext cx="7065328" cy="2279158"/>
          </a:xfrm>
          <a:prstGeom prst="rect">
            <a:avLst/>
          </a:prstGeom>
        </p:spPr>
        <p:txBody>
          <a:bodyPr vert="horz" lIns="417643" tIns="208822" rIns="417643" bIns="208822" rtlCol="1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8DA38-E113-4183-BF6D-84AA8DA8B3FF}" type="datetimeFigureOut">
              <a:rPr lang="ar-DZ" smtClean="0"/>
              <a:pPr/>
              <a:t>07-05-1436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45658" y="39677164"/>
            <a:ext cx="9588659" cy="2279158"/>
          </a:xfrm>
          <a:prstGeom prst="rect">
            <a:avLst/>
          </a:prstGeom>
        </p:spPr>
        <p:txBody>
          <a:bodyPr vert="horz" lIns="417643" tIns="208822" rIns="417643" bIns="208822" rtlCol="1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513999" y="39677164"/>
            <a:ext cx="7065328" cy="2279158"/>
          </a:xfrm>
          <a:prstGeom prst="rect">
            <a:avLst/>
          </a:prstGeom>
        </p:spPr>
        <p:txBody>
          <a:bodyPr vert="horz" lIns="417643" tIns="208822" rIns="417643" bIns="208822" rtlCol="1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C7071-3965-46C7-872F-772AE3AAA307}" type="slidenum">
              <a:rPr lang="ar-DZ" smtClean="0"/>
              <a:pPr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431" rtl="1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61" indent="-1566161" algn="r" defTabSz="4176431" rtl="1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350" indent="-1305135" algn="r" defTabSz="4176431" rtl="1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538" indent="-1044108" algn="r" defTabSz="4176431" rtl="1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753" indent="-1044108" algn="r" defTabSz="4176431" rtl="1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969" indent="-1044108" algn="r" defTabSz="4176431" rtl="1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r" defTabSz="4176431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r" defTabSz="4176431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r" defTabSz="4176431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r" defTabSz="4176431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DZ"/>
      </a:defPPr>
      <a:lvl1pPr marL="0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10" Type="http://schemas.openxmlformats.org/officeDocument/2006/relationships/image" Target="../media/image9.emf"/><Relationship Id="rId4" Type="http://schemas.openxmlformats.org/officeDocument/2006/relationships/image" Target="../media/image3.wmf"/><Relationship Id="rId9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209973" y="4044828"/>
            <a:ext cx="22717285" cy="2143140"/>
          </a:xfrm>
          <a:gradFill>
            <a:gsLst>
              <a:gs pos="0">
                <a:schemeClr val="accent2">
                  <a:lumMod val="75000"/>
                  <a:alpha val="27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fr-FR" sz="6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Commande directe du couple (DTC) d’un moteur asynchrone</a:t>
            </a:r>
            <a:r>
              <a:rPr lang="fr-FR" sz="6000" dirty="0" smtClean="0">
                <a:solidFill>
                  <a:srgbClr val="FF0000"/>
                </a:solidFill>
                <a:latin typeface="+mn-lt"/>
              </a:rPr>
              <a:t> </a:t>
            </a:r>
            <a:endParaRPr lang="ar-DZ" sz="6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566635" y="6330844"/>
            <a:ext cx="12573088" cy="328614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rmAutofit/>
          </a:bodyPr>
          <a:lstStyle/>
          <a:p>
            <a:pPr marL="0" marR="0" lvl="0" indent="0" algn="l" defTabSz="41764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Etudiantes : - M'elle .Sid radja</a:t>
            </a:r>
          </a:p>
          <a:p>
            <a:pPr marL="0" marR="0" lvl="0" indent="0" algn="ctr" defTabSz="41764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       - M elle. Boukhalifa hadja </a:t>
            </a:r>
          </a:p>
          <a:p>
            <a:pPr marL="0" marR="0" lvl="0" indent="0" algn="l" defTabSz="41764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Directeur du mémoire: M. L Sahraoui</a:t>
            </a:r>
            <a:endParaRPr kumimoji="0" lang="ar-DZ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6710303" y="330052"/>
            <a:ext cx="20002640" cy="307183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Autofit/>
          </a:bodyPr>
          <a:lstStyle/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Université  Kasdi  Merbah d’ Ouargla </a:t>
            </a: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Faculté</a:t>
            </a:r>
            <a:r>
              <a:rPr lang="fr-FR" sz="4400" dirty="0" smtClean="0">
                <a:solidFill>
                  <a:srgbClr val="00B050"/>
                </a:solidFill>
                <a:latin typeface="Arial" pitchFamily="34" charset="0"/>
                <a:ea typeface="+mj-ea"/>
                <a:cs typeface="Arial" pitchFamily="34" charset="0"/>
              </a:rPr>
              <a:t> des  science s appliquées </a:t>
            </a: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Département</a:t>
            </a:r>
            <a:r>
              <a:rPr kumimoji="0" lang="fr-FR" sz="44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de génie électrique </a:t>
            </a: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400" baseline="0" dirty="0" smtClean="0">
                <a:solidFill>
                  <a:srgbClr val="00B050"/>
                </a:solidFill>
                <a:latin typeface="Arial" pitchFamily="34" charset="0"/>
                <a:ea typeface="+mj-ea"/>
                <a:cs typeface="Arial" pitchFamily="34" charset="0"/>
              </a:rPr>
              <a:t>Mastériales _ Mars 2015</a:t>
            </a:r>
            <a:endParaRPr kumimoji="0" lang="ar-DZ" sz="44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1566767" y="11188628"/>
            <a:ext cx="11787270" cy="2571768"/>
          </a:xfrm>
          <a:prstGeom prst="rect">
            <a:avLst/>
          </a:prstGeom>
        </p:spPr>
        <p:txBody>
          <a:bodyPr vert="horz" lIns="417643" tIns="208822" rIns="417643" bIns="208822" rtlCol="1" anchor="ctr">
            <a:normAutofit/>
          </a:bodyPr>
          <a:lstStyle/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3700" dirty="0" smtClean="0">
              <a:ea typeface="+mj-ea"/>
              <a:cs typeface="+mj-cs"/>
            </a:endParaRP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495461" y="11617256"/>
            <a:ext cx="11787270" cy="2571768"/>
          </a:xfrm>
          <a:prstGeom prst="rect">
            <a:avLst/>
          </a:prstGeom>
        </p:spPr>
        <p:txBody>
          <a:bodyPr vert="horz" lIns="417643" tIns="208822" rIns="417643" bIns="208822" rtlCol="1" anchor="ctr">
            <a:normAutofit/>
          </a:bodyPr>
          <a:lstStyle/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7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9" name="Titre 1"/>
          <p:cNvSpPr txBox="1">
            <a:spLocks noGrp="1"/>
          </p:cNvSpPr>
          <p:nvPr>
            <p:ph type="subTitle" idx="1"/>
          </p:nvPr>
        </p:nvSpPr>
        <p:spPr>
          <a:xfrm>
            <a:off x="357190" y="9902744"/>
            <a:ext cx="12996847" cy="828680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Autofit/>
          </a:bodyPr>
          <a:lstStyle/>
          <a:p>
            <a:pPr algn="just" rtl="0"/>
            <a:endParaRPr lang="fr-FR" sz="4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endParaRPr lang="fr-FR" sz="4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Introduction</a:t>
            </a:r>
            <a:endParaRPr lang="en-US" sz="5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Pour des raisons de sa:</a:t>
            </a:r>
            <a:endParaRPr lang="en-US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simplicité,</a:t>
            </a:r>
            <a:endParaRPr lang="en-US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-robustesse</a:t>
            </a:r>
            <a:endParaRPr lang="en-US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-faible cout de revient, la machine asynchrone est la plus utilisée dans les entrainements à vitesse variable. </a:t>
            </a:r>
            <a:endParaRPr lang="en-US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Cependant  son modèle mathématique est non linéaire et fortement couplé (couple et flux). </a:t>
            </a:r>
            <a:endParaRPr lang="en-US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 vue de l'exploiter  par exemple dans la traction ferroviaire ou la propulsion navale,  sa linéarisation est impérative</a:t>
            </a:r>
            <a:r>
              <a:rPr lang="fr-FR" sz="4000" dirty="0">
                <a:latin typeface="Arial" pitchFamily="34" charset="0"/>
                <a:cs typeface="Arial" pitchFamily="34" charset="0"/>
              </a:rPr>
              <a:t>.</a:t>
            </a:r>
            <a:endParaRPr lang="en-US" sz="4000" dirty="0"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800" dirty="0"/>
              <a:t> </a:t>
            </a:r>
            <a:endParaRPr lang="en-US" sz="4800" dirty="0"/>
          </a:p>
          <a:p>
            <a:pPr marL="0" marR="0" lvl="0" indent="0" algn="just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566635" y="20832758"/>
            <a:ext cx="12715964" cy="942981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rmAutofit fontScale="92500" lnSpcReduction="10000"/>
          </a:bodyPr>
          <a:lstStyle/>
          <a:p>
            <a:pPr algn="just" rtl="0"/>
            <a:r>
              <a:rPr lang="fr-FR" sz="5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Problématiques et objectifs</a:t>
            </a:r>
            <a:endParaRPr lang="en-US" sz="5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300" dirty="0" smtClean="0">
                <a:latin typeface="Arial" pitchFamily="34" charset="0"/>
                <a:cs typeface="Arial" pitchFamily="34" charset="0"/>
              </a:rPr>
              <a:t>             Depuis </a:t>
            </a:r>
            <a:r>
              <a:rPr lang="fr-FR" sz="4300" dirty="0">
                <a:latin typeface="Arial" pitchFamily="34" charset="0"/>
                <a:cs typeface="Arial" pitchFamily="34" charset="0"/>
              </a:rPr>
              <a:t>des décennies, la machine à courant continu est la seule utilisée dans les entrainements à vitesse variable et ceci grâce au développement de l'électronique de puissance. Cependant, en outre son problème du collecteur, elle est limité en puissance et en vitesse. L'alternative consiste à la remplacer par une machine simple, robuste et sans entretien. Cette machine est donc la machine asynchrone.</a:t>
            </a:r>
            <a:endParaRPr lang="en-US" sz="4300" dirty="0"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300" dirty="0">
                <a:latin typeface="Arial" pitchFamily="34" charset="0"/>
                <a:cs typeface="Arial" pitchFamily="34" charset="0"/>
              </a:rPr>
              <a:t>On envisage la linéarisation de son modèle mathématique par une technique empirique suivant l'algorithme de Tahakashi dite commande directe du couple.</a:t>
            </a:r>
            <a:endParaRPr lang="en-US" sz="4300" dirty="0"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fr-FR" sz="4300" dirty="0">
                <a:latin typeface="Arial" pitchFamily="34" charset="0"/>
                <a:cs typeface="Arial" pitchFamily="34" charset="0"/>
              </a:rPr>
              <a:t>Pour cela on a commencé notre étude par une modélisation </a:t>
            </a:r>
            <a:endParaRPr lang="en-US" sz="4300" dirty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852387" y="32691466"/>
            <a:ext cx="12430212" cy="600079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rmAutofit/>
          </a:bodyPr>
          <a:lstStyle/>
          <a:p>
            <a:pPr algn="just" rtl="0"/>
            <a:r>
              <a:rPr lang="fr-FR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Hypothèses  de modélisation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  </a:t>
            </a:r>
            <a:r>
              <a:rPr lang="fr-FR" sz="4000" dirty="0" smtClean="0">
                <a:latin typeface="Arial" pitchFamily="34" charset="0"/>
                <a:cs typeface="Arial" pitchFamily="34" charset="0"/>
              </a:rPr>
              <a:t> 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lvl="0" algn="just" rtl="0"/>
            <a:r>
              <a:rPr lang="fr-FR" sz="4000" dirty="0" smtClean="0">
                <a:latin typeface="Arial" pitchFamily="34" charset="0"/>
                <a:cs typeface="Arial" pitchFamily="34" charset="0"/>
              </a:rPr>
              <a:t>-L’entrefer a une épaisseur uniforme 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lvl="0" algn="just" rtl="0"/>
            <a:r>
              <a:rPr lang="fr-FR" sz="4000" dirty="0" smtClean="0">
                <a:latin typeface="Arial" pitchFamily="34" charset="0"/>
                <a:cs typeface="Arial" pitchFamily="34" charset="0"/>
              </a:rPr>
              <a:t>-L’effet d’encochage est négligé.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lvl="0" algn="just" rtl="0"/>
            <a:r>
              <a:rPr lang="fr-FR" sz="4000" dirty="0" smtClean="0">
                <a:latin typeface="Arial" pitchFamily="34" charset="0"/>
                <a:cs typeface="Arial" pitchFamily="34" charset="0"/>
              </a:rPr>
              <a:t>-Le phénomène de l’hystérésis et les courants de Foucault ne sont pas pris en compte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lvl="0" algn="just" rtl="0"/>
            <a:r>
              <a:rPr lang="fr-FR" sz="4000" dirty="0" smtClean="0">
                <a:latin typeface="Arial" pitchFamily="34" charset="0"/>
                <a:cs typeface="Arial" pitchFamily="34" charset="0"/>
              </a:rPr>
              <a:t>-La saturation du circuit magnétique est absente. 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lvl="0" algn="l" rtl="0"/>
            <a:r>
              <a:rPr lang="fr-FR" sz="4000" dirty="0" smtClean="0">
                <a:latin typeface="Arial" pitchFamily="34" charset="0"/>
                <a:cs typeface="Arial" pitchFamily="34" charset="0"/>
              </a:rPr>
              <a:t>-Les résistances ne varient pas avec la température et l’effet de peau est négligé</a:t>
            </a:r>
            <a:r>
              <a:rPr lang="fr-FR" sz="4000" dirty="0" smtClean="0"/>
              <a:t>.</a:t>
            </a:r>
            <a:endParaRPr lang="en-US" sz="4000" dirty="0"/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1066701" y="28548062"/>
            <a:ext cx="13782665" cy="6643734"/>
          </a:xfrm>
          <a:prstGeom prst="rect">
            <a:avLst/>
          </a:prstGeom>
        </p:spPr>
        <p:txBody>
          <a:bodyPr vert="horz" lIns="417643" tIns="208822" rIns="417643" bIns="208822" rtlCol="1" anchor="ctr">
            <a:normAutofit/>
          </a:bodyPr>
          <a:lstStyle/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6" name="Titre 1"/>
          <p:cNvSpPr txBox="1">
            <a:spLocks/>
          </p:cNvSpPr>
          <p:nvPr/>
        </p:nvSpPr>
        <p:spPr>
          <a:xfrm>
            <a:off x="0" y="28976690"/>
            <a:ext cx="15502046" cy="7215238"/>
          </a:xfrm>
          <a:prstGeom prst="rect">
            <a:avLst/>
          </a:prstGeom>
        </p:spPr>
        <p:txBody>
          <a:bodyPr vert="horz" lIns="417643" tIns="208822" rIns="417643" bIns="208822" rtlCol="1" anchor="ctr">
            <a:normAutofit/>
          </a:bodyPr>
          <a:lstStyle/>
          <a:p>
            <a:pPr algn="just" rtl="0"/>
            <a:endParaRPr lang="en-US" sz="3200" dirty="0"/>
          </a:p>
        </p:txBody>
      </p:sp>
      <p:sp>
        <p:nvSpPr>
          <p:cNvPr id="19" name="Titre 1"/>
          <p:cNvSpPr txBox="1">
            <a:spLocks/>
          </p:cNvSpPr>
          <p:nvPr/>
        </p:nvSpPr>
        <p:spPr>
          <a:xfrm>
            <a:off x="1281015" y="10045620"/>
            <a:ext cx="10787138" cy="6500858"/>
          </a:xfrm>
          <a:prstGeom prst="rect">
            <a:avLst/>
          </a:prstGeom>
        </p:spPr>
        <p:txBody>
          <a:bodyPr vert="horz" lIns="417643" tIns="208822" rIns="417643" bIns="208822" rtlCol="1" anchor="ctr">
            <a:normAutofit/>
          </a:bodyPr>
          <a:lstStyle/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1267" name="Picture 3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97045" y="9188364"/>
            <a:ext cx="735324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96979" y="16403602"/>
            <a:ext cx="7715304" cy="578647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23" name="Titre 1"/>
          <p:cNvSpPr txBox="1">
            <a:spLocks/>
          </p:cNvSpPr>
          <p:nvPr/>
        </p:nvSpPr>
        <p:spPr>
          <a:xfrm>
            <a:off x="16354433" y="15117718"/>
            <a:ext cx="11287204" cy="1285884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27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rmAutofit/>
          </a:bodyPr>
          <a:lstStyle/>
          <a:p>
            <a:pPr lvl="0" algn="ctr" rtl="0">
              <a:spcBef>
                <a:spcPct val="20000"/>
              </a:spcBef>
            </a:pPr>
            <a:r>
              <a:rPr lang="fr-FR" sz="47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a-courants</a:t>
            </a:r>
            <a:r>
              <a:rPr kumimoji="0" lang="fr-FR" sz="4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 dans le repère (d,q </a:t>
            </a:r>
            <a:r>
              <a:rPr kumimoji="0" lang="fr-FR" sz="4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47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1269" name="Picture 5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12283" y="9188364"/>
            <a:ext cx="750099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69473" y="16546478"/>
            <a:ext cx="735811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16211557" y="22547270"/>
            <a:ext cx="9858444" cy="110799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11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 rtl="0"/>
            <a:r>
              <a:rPr lang="fr-FR" sz="6600" dirty="0" smtClean="0"/>
              <a:t> </a:t>
            </a:r>
            <a:r>
              <a:rPr lang="fr-FR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 </a:t>
            </a:r>
            <a:r>
              <a:rPr lang="fr-FR" sz="4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fr-FR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Flux dans  le repère (d,q ) </a:t>
            </a:r>
            <a:endParaRPr lang="ar-DZ" sz="4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1" name="Picture 7"/>
          <p:cNvPicPr preferRelativeResize="0"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283787" y="32334276"/>
            <a:ext cx="692461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/>
          <p:cNvPicPr preferRelativeResize="0"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997111" y="32191400"/>
            <a:ext cx="721523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0"/>
          <p:cNvSpPr/>
          <p:nvPr/>
        </p:nvSpPr>
        <p:spPr>
          <a:xfrm>
            <a:off x="16425871" y="38127248"/>
            <a:ext cx="11787270" cy="70788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11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 rtl="0"/>
            <a:r>
              <a:rPr lang="fr-FR" sz="4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Evolution des grandeurs mécaniques </a:t>
            </a:r>
            <a:r>
              <a:rPr lang="fr-FR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ar-DZ" sz="4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3" name="Picture 9"/>
          <p:cNvPicPr preferRelativeResize="0"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54301" y="24333220"/>
            <a:ext cx="606736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/>
          <p:cNvPicPr preferRelativeResize="0"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212349" y="24190344"/>
            <a:ext cx="649599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itre 1"/>
          <p:cNvSpPr txBox="1">
            <a:spLocks/>
          </p:cNvSpPr>
          <p:nvPr/>
        </p:nvSpPr>
        <p:spPr>
          <a:xfrm>
            <a:off x="6067361" y="1115870"/>
            <a:ext cx="13287468" cy="2214578"/>
          </a:xfrm>
          <a:prstGeom prst="rect">
            <a:avLst/>
          </a:prstGeom>
        </p:spPr>
        <p:txBody>
          <a:bodyPr vert="horz" lIns="417643" tIns="208822" rIns="417643" bIns="208822" rtlCol="1" anchor="ctr">
            <a:normAutofit/>
          </a:bodyPr>
          <a:lstStyle/>
          <a:p>
            <a:pPr lvl="0" algn="just" rtl="0"/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Image 3"/>
          <p:cNvPicPr>
            <a:picLocks noChangeAspect="1" noChangeArrowheads="1"/>
          </p:cNvPicPr>
          <p:nvPr/>
        </p:nvPicPr>
        <p:blipFill>
          <a:blip r:embed="rId10"/>
          <a:srcRect t="26514" r="84183"/>
          <a:stretch>
            <a:fillRect/>
          </a:stretch>
        </p:blipFill>
        <p:spPr bwMode="auto">
          <a:xfrm>
            <a:off x="6924617" y="187176"/>
            <a:ext cx="4286280" cy="346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itre 1"/>
          <p:cNvSpPr txBox="1">
            <a:spLocks/>
          </p:cNvSpPr>
          <p:nvPr/>
        </p:nvSpPr>
        <p:spPr>
          <a:xfrm>
            <a:off x="18783325" y="7902480"/>
            <a:ext cx="8001056" cy="1285884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27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rmAutofit fontScale="85000" lnSpcReduction="10000"/>
          </a:bodyPr>
          <a:lstStyle/>
          <a:p>
            <a:pPr lvl="0" algn="ctr" rtl="0">
              <a:spcBef>
                <a:spcPct val="20000"/>
              </a:spcBef>
            </a:pPr>
            <a:r>
              <a:rPr lang="fr-FR" sz="4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Quelques résultats de simulation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39" name="Titre 1"/>
          <p:cNvSpPr txBox="1">
            <a:spLocks/>
          </p:cNvSpPr>
          <p:nvPr/>
        </p:nvSpPr>
        <p:spPr>
          <a:xfrm>
            <a:off x="16282995" y="30405450"/>
            <a:ext cx="11287204" cy="1285884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27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rmAutofit/>
          </a:bodyPr>
          <a:lstStyle/>
          <a:p>
            <a:pPr lvl="0" algn="ctr" rtl="0">
              <a:spcBef>
                <a:spcPct val="20000"/>
              </a:spcBef>
            </a:pPr>
            <a:r>
              <a:rPr lang="fr-FR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Courants</a:t>
            </a: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dans le repère (</a:t>
            </a:r>
            <a:r>
              <a:rPr lang="el-GR" sz="4000" dirty="0" smtClean="0">
                <a:solidFill>
                  <a:srgbClr val="C00000"/>
                </a:solidFill>
              </a:rPr>
              <a:t>α</a:t>
            </a:r>
            <a:r>
              <a:rPr lang="fr-FR" sz="4000" dirty="0" smtClean="0">
                <a:solidFill>
                  <a:srgbClr val="C00000"/>
                </a:solidFill>
              </a:rPr>
              <a:t> ,</a:t>
            </a:r>
            <a:r>
              <a:rPr kumimoji="0" lang="el-GR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β</a:t>
            </a: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0" name="Titre 1"/>
          <p:cNvSpPr txBox="1">
            <a:spLocks/>
          </p:cNvSpPr>
          <p:nvPr/>
        </p:nvSpPr>
        <p:spPr>
          <a:xfrm>
            <a:off x="5424419" y="40192456"/>
            <a:ext cx="20859896" cy="1285884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27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417643" tIns="208822" rIns="417643" bIns="208822" rtlCol="1" anchor="ctr">
            <a:normAutofit/>
          </a:bodyPr>
          <a:lstStyle/>
          <a:p>
            <a:pPr lvl="0" algn="ctr" rtl="0">
              <a:spcBef>
                <a:spcPct val="20000"/>
              </a:spcBef>
            </a:pPr>
            <a:r>
              <a:rPr lang="fr-FR" sz="43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Université  Kasdi  merbah d’Ouargla       Route de Ghardia  30 000 , Algérie</a:t>
            </a:r>
            <a:endParaRPr kumimoji="0" lang="en-US" sz="43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176431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264</Words>
  <Application>Microsoft Office PowerPoint</Application>
  <PresentationFormat>Personnalisé</PresentationFormat>
  <Paragraphs>34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Commande directe du couple (DTC) d’un moteur asynchrone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Command vectoriel indirect d’un couple DTC d’un moteur asynchrone</dc:title>
  <dc:creator>compaq</dc:creator>
  <cp:lastModifiedBy>compaq</cp:lastModifiedBy>
  <cp:revision>22</cp:revision>
  <dcterms:created xsi:type="dcterms:W3CDTF">2015-02-24T19:28:53Z</dcterms:created>
  <dcterms:modified xsi:type="dcterms:W3CDTF">2015-02-25T17:51:54Z</dcterms:modified>
</cp:coreProperties>
</file>