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68" r:id="rId1"/>
  </p:sldMasterIdLst>
  <p:sldIdLst>
    <p:sldId id="258" r:id="rId2"/>
  </p:sldIdLst>
  <p:sldSz cx="9601200" cy="12801600" type="A3"/>
  <p:notesSz cx="6858000" cy="9144000"/>
  <p:defaultTextStyle>
    <a:defPPr>
      <a:defRPr lang="ar-DZ"/>
    </a:defPPr>
    <a:lvl1pPr marL="0" algn="r" defTabSz="1278697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39349" algn="r" defTabSz="1278697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78697" algn="r" defTabSz="1278697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18045" algn="r" defTabSz="1278697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57394" algn="r" defTabSz="1278697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196742" algn="r" defTabSz="1278697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36088" algn="r" defTabSz="1278697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75439" algn="r" defTabSz="1278697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14787" algn="r" defTabSz="1278697" rtl="1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971" autoAdjust="0"/>
    <p:restoredTop sz="93783" autoAdjust="0"/>
  </p:normalViewPr>
  <p:slideViewPr>
    <p:cSldViewPr>
      <p:cViewPr>
        <p:scale>
          <a:sx n="100" d="100"/>
          <a:sy n="100" d="100"/>
        </p:scale>
        <p:origin x="-270" y="-78"/>
      </p:cViewPr>
      <p:guideLst>
        <p:guide orient="horz" pos="4032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" y="426720"/>
            <a:ext cx="8161020" cy="85343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2300" spc="-112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" y="8961120"/>
            <a:ext cx="7200900" cy="1706880"/>
          </a:xfrm>
        </p:spPr>
        <p:txBody>
          <a:bodyPr/>
          <a:lstStyle>
            <a:lvl1pPr marL="0" indent="0" algn="l">
              <a:buNone/>
              <a:defRPr b="0" cap="all" spc="168" baseline="0">
                <a:solidFill>
                  <a:schemeClr val="tx2"/>
                </a:solidFill>
                <a:latin typeface="+mj-lt"/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9" name="Rectangle 8"/>
          <p:cNvSpPr/>
          <p:nvPr/>
        </p:nvSpPr>
        <p:spPr>
          <a:xfrm>
            <a:off x="9451180" y="9046464"/>
            <a:ext cx="150020" cy="37551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451180" y="0"/>
            <a:ext cx="150020" cy="90464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60870" y="512659"/>
            <a:ext cx="2160270" cy="109228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0060" y="512659"/>
            <a:ext cx="6320790" cy="109228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702562"/>
            <a:ext cx="8161020" cy="8066193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12300" b="0" cap="all" spc="-112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426721"/>
            <a:ext cx="8161020" cy="1991360"/>
          </a:xfrm>
        </p:spPr>
        <p:txBody>
          <a:bodyPr anchor="b"/>
          <a:lstStyle>
            <a:lvl1pPr marL="0" indent="0">
              <a:buNone/>
              <a:defRPr sz="2800" b="0" cap="all" spc="168" baseline="0">
                <a:solidFill>
                  <a:schemeClr val="tx2"/>
                </a:solidFill>
                <a:latin typeface="+mj-lt"/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D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12214" y="2939628"/>
            <a:ext cx="3456432" cy="8448464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668" y="2939628"/>
            <a:ext cx="3456432" cy="8448464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014" y="2935834"/>
            <a:ext cx="3456432" cy="1194223"/>
          </a:xfrm>
        </p:spPr>
        <p:txBody>
          <a:bodyPr anchor="b">
            <a:noAutofit/>
          </a:bodyPr>
          <a:lstStyle>
            <a:lvl1pPr marL="0" indent="0">
              <a:buNone/>
              <a:defRPr sz="2500" b="0" cap="all" spc="140" baseline="0">
                <a:solidFill>
                  <a:schemeClr val="tx1"/>
                </a:solidFill>
                <a:latin typeface="+mj-lt"/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9014" y="4217483"/>
            <a:ext cx="3456432" cy="7168896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47868" y="2935834"/>
            <a:ext cx="3456432" cy="1194223"/>
          </a:xfrm>
        </p:spPr>
        <p:txBody>
          <a:bodyPr anchor="b">
            <a:noAutofit/>
          </a:bodyPr>
          <a:lstStyle>
            <a:lvl1pPr marL="0" indent="0">
              <a:buNone/>
              <a:defRPr lang="en-US" sz="2500" b="0" kern="1200" cap="all" spc="14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marL="0" lvl="0" indent="0" algn="l" defTabSz="128016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47868" y="4217483"/>
            <a:ext cx="3456432" cy="7168896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2" y="2987040"/>
            <a:ext cx="5367338" cy="83637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0" y="2987040"/>
            <a:ext cx="3158729" cy="836371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451180" y="9046464"/>
            <a:ext cx="150020" cy="37551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450921" cy="9046464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0" y="10668000"/>
            <a:ext cx="8561070" cy="853440"/>
          </a:xfrm>
        </p:spPr>
        <p:txBody>
          <a:bodyPr/>
          <a:lstStyle>
            <a:lvl1pPr marL="0" indent="0">
              <a:buNone/>
              <a:defRPr sz="22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80060" y="9245600"/>
            <a:ext cx="8561070" cy="1422400"/>
          </a:xfrm>
        </p:spPr>
        <p:txBody>
          <a:bodyPr anchor="t">
            <a:normAutofit/>
          </a:bodyPr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451180" y="0"/>
            <a:ext cx="150020" cy="90464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0060" y="285073"/>
            <a:ext cx="6080760" cy="2560320"/>
          </a:xfrm>
          <a:prstGeom prst="rect">
            <a:avLst/>
          </a:prstGeom>
        </p:spPr>
        <p:txBody>
          <a:bodyPr vert="horz" lIns="128016" tIns="64008" rIns="128016" bIns="64008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3271521"/>
            <a:ext cx="8001000" cy="8163984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060" y="11521441"/>
            <a:ext cx="3600450" cy="568960"/>
          </a:xfrm>
          <a:prstGeom prst="rect">
            <a:avLst/>
          </a:prstGeom>
        </p:spPr>
        <p:txBody>
          <a:bodyPr vert="horz" lIns="128016" tIns="64008" rIns="128016" bIns="0" rtlCol="0" anchor="b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fld id="{9F08711C-58FF-418E-88BE-88AD528A70C2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0060" y="12120035"/>
            <a:ext cx="3600450" cy="529844"/>
          </a:xfrm>
          <a:prstGeom prst="rect">
            <a:avLst/>
          </a:prstGeom>
        </p:spPr>
        <p:txBody>
          <a:bodyPr vert="horz" lIns="128016" tIns="64008" rIns="128016" bIns="64008" rtlCol="0" anchor="t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101495" y="11135356"/>
            <a:ext cx="2456012" cy="383381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3400" b="1">
                <a:solidFill>
                  <a:schemeClr val="tx2"/>
                </a:solidFill>
              </a:defRPr>
            </a:lvl1pPr>
          </a:lstStyle>
          <a:p>
            <a:fld id="{CC92A466-8E45-4D71-9C5F-C87D636A3761}" type="slidenum">
              <a:rPr lang="ar-DZ" smtClean="0"/>
              <a:pPr/>
              <a:t>‹N°›</a:t>
            </a:fld>
            <a:endParaRPr lang="ar-DZ"/>
          </a:p>
        </p:txBody>
      </p:sp>
      <p:sp>
        <p:nvSpPr>
          <p:cNvPr id="7" name="Rectangle 6"/>
          <p:cNvSpPr/>
          <p:nvPr/>
        </p:nvSpPr>
        <p:spPr>
          <a:xfrm>
            <a:off x="9451180" y="0"/>
            <a:ext cx="150020" cy="2560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451180" y="2560320"/>
            <a:ext cx="150020" cy="102412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1280160" rtl="0" eaLnBrk="1" latinLnBrk="0" hangingPunct="1">
        <a:spcBef>
          <a:spcPct val="0"/>
        </a:spcBef>
        <a:buNone/>
        <a:defRPr sz="5000" kern="1200" cap="all" spc="-84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80160" rtl="0" eaLnBrk="1" latinLnBrk="0" hangingPunct="1">
        <a:spcBef>
          <a:spcPct val="20000"/>
        </a:spcBef>
        <a:spcAft>
          <a:spcPts val="840"/>
        </a:spcAft>
        <a:buFont typeface="Arial" pitchFamily="34" charset="0"/>
        <a:buNone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56032" algn="l" defTabSz="128016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5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676" y="2223865"/>
            <a:ext cx="2970330" cy="460851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sz="1300" dirty="0" smtClean="0">
                <a:latin typeface="Times New Roman"/>
                <a:ea typeface="Times New Roman"/>
              </a:rPr>
              <a:t>Introduction:                                                                                                                                                                        </a:t>
            </a:r>
            <a:r>
              <a:rPr lang="fr-FR" sz="1300" b="0" dirty="0" smtClean="0">
                <a:latin typeface="Times New Roman"/>
                <a:ea typeface="Times New Roman"/>
              </a:rPr>
              <a:t>la présentation </a:t>
            </a:r>
            <a:r>
              <a:rPr lang="fr-FR" sz="1300" b="0" dirty="0">
                <a:latin typeface="Times New Roman"/>
                <a:ea typeface="Times New Roman"/>
              </a:rPr>
              <a:t>de la machine asynchrone par des équation selon le système triphasé donne un modèle , dont les équation sont  à coefficients variable en fonction du temps .dont le but de faciliter leur résolution,  on a recours à une modélisation dite « transformation de parck » qui à consiste à transformer le système triphasé en système à deux axes orthogonaux l’élaboration d’une telle modélisation est indispensable pour étude du régime de contrôle du flux, de couple, de régulation de tension et de vitesse.</a:t>
            </a:r>
            <a:endParaRPr lang="en-US" sz="1300" b="0" dirty="0">
              <a:latin typeface="Helvetica"/>
              <a:ea typeface="Times New Roman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fr-FR" sz="1300" b="0" dirty="0">
                <a:latin typeface="Times New Roman"/>
                <a:ea typeface="Times New Roman"/>
              </a:rPr>
              <a:t>      </a:t>
            </a:r>
            <a:endParaRPr lang="en-US" sz="1300" dirty="0"/>
          </a:p>
        </p:txBody>
      </p:sp>
      <p:sp>
        <p:nvSpPr>
          <p:cNvPr id="5" name="Rectangle 4"/>
          <p:cNvSpPr/>
          <p:nvPr/>
        </p:nvSpPr>
        <p:spPr>
          <a:xfrm>
            <a:off x="376487" y="5212457"/>
            <a:ext cx="3099394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fr-FR" sz="1300" b="1" dirty="0">
                <a:latin typeface="Times New Roman"/>
                <a:ea typeface="Times New Roman"/>
              </a:rPr>
              <a:t>Description : </a:t>
            </a:r>
            <a:endParaRPr lang="en-US" sz="13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0" algn="l">
              <a:spcAft>
                <a:spcPts val="0"/>
              </a:spcAft>
            </a:pPr>
            <a:r>
              <a:rPr lang="fr-FR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La machine asynchrone se compose :</a:t>
            </a:r>
            <a:endParaRPr lang="en-US" sz="13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l">
              <a:spcAft>
                <a:spcPts val="0"/>
              </a:spcAft>
              <a:tabLst>
                <a:tab pos="685800" algn="l"/>
              </a:tabLst>
            </a:pPr>
            <a:r>
              <a:rPr lang="fr-FR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D’une primaire, généralement  le stator, portant bobinage le plus souvent  triphasé,    Logé dans l’encoche et relié à la source d’alimentation.</a:t>
            </a:r>
            <a:endParaRPr lang="en-US" sz="13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l">
              <a:spcAft>
                <a:spcPts val="0"/>
              </a:spcAft>
              <a:tabLst>
                <a:tab pos="934085" algn="l"/>
              </a:tabLst>
            </a:pPr>
            <a:r>
              <a:rPr lang="fr-FR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D’un secondaire, généralement le rotor, qui  peut être soit bobiné et en court-circuit soit à cage d’écure</a:t>
            </a:r>
            <a:endParaRPr lang="en-US" sz="13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6954" y="7082845"/>
            <a:ext cx="282527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tabLst>
                <a:tab pos="934085" algn="l"/>
              </a:tabLst>
            </a:pPr>
            <a:r>
              <a:rPr lang="fr-FR" sz="1300" b="1" dirty="0">
                <a:latin typeface="Times New Roman" pitchFamily="18" charset="0"/>
                <a:ea typeface="Times New Roman"/>
                <a:cs typeface="Times New Roman" pitchFamily="18" charset="0"/>
              </a:rPr>
              <a:t>Principe de fonctionnement :</a:t>
            </a:r>
            <a:endParaRPr lang="en-US" sz="13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l">
              <a:spcAft>
                <a:spcPts val="0"/>
              </a:spcAft>
              <a:tabLst>
                <a:tab pos="934085" algn="l"/>
              </a:tabLst>
            </a:pPr>
            <a:r>
              <a:rPr lang="fr-FR" sz="1300" dirty="0">
                <a:latin typeface="Times New Roman" pitchFamily="18" charset="0"/>
                <a:ea typeface="Times New Roman"/>
                <a:cs typeface="Times New Roman" pitchFamily="18" charset="0"/>
              </a:rPr>
              <a:t>Le principe de la machine asynchrone c’est un réside dans l’utilisation  d’un champ magnétique   tournant  par des tensions alternatives.</a:t>
            </a:r>
            <a:endParaRPr lang="en-US" sz="13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l">
              <a:spcAft>
                <a:spcPts val="0"/>
              </a:spcAft>
              <a:tabLst>
                <a:tab pos="934085" algn="l"/>
              </a:tabLst>
            </a:pPr>
            <a:r>
              <a:rPr lang="fr-FR" sz="1300" dirty="0">
                <a:latin typeface="Times New Roman" pitchFamily="18" charset="0"/>
                <a:ea typeface="Times New Roman"/>
                <a:cs typeface="Times New Roman" pitchFamily="18" charset="0"/>
              </a:rPr>
              <a:t>La circulation d’un courant  dans une bobine créé un champ magnétique B </a:t>
            </a:r>
            <a:endParaRPr lang="fr-FR" sz="13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l" rtl="0">
              <a:spcAft>
                <a:spcPts val="0"/>
              </a:spcAft>
              <a:tabLst>
                <a:tab pos="934085" algn="l"/>
              </a:tabLst>
            </a:pPr>
            <a:r>
              <a:rPr lang="fr-FR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Ce </a:t>
            </a:r>
            <a:r>
              <a:rPr lang="fr-FR" sz="1300" dirty="0">
                <a:latin typeface="Times New Roman" pitchFamily="18" charset="0"/>
                <a:ea typeface="Times New Roman"/>
                <a:cs typeface="Times New Roman" pitchFamily="18" charset="0"/>
              </a:rPr>
              <a:t>champ est dans l’axe de la bobine, sa direction et son </a:t>
            </a:r>
            <a:r>
              <a:rPr lang="fr-FR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intensité son</a:t>
            </a:r>
          </a:p>
          <a:p>
            <a:pPr algn="l" rtl="0">
              <a:spcAft>
                <a:spcPts val="0"/>
              </a:spcAft>
              <a:tabLst>
                <a:tab pos="934085" algn="l"/>
              </a:tabLst>
            </a:pPr>
            <a:r>
              <a:rPr lang="fr-FR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fonction </a:t>
            </a:r>
            <a:r>
              <a:rPr lang="fr-FR" sz="1300" dirty="0">
                <a:latin typeface="Times New Roman" pitchFamily="18" charset="0"/>
                <a:ea typeface="Times New Roman"/>
                <a:cs typeface="Times New Roman" pitchFamily="18" charset="0"/>
              </a:rPr>
              <a:t>de courant </a:t>
            </a:r>
            <a:r>
              <a:rPr lang="fr-FR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I</a:t>
            </a:r>
            <a:r>
              <a:rPr lang="fr-FR" sz="1300" dirty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en-US" sz="1300" dirty="0">
              <a:effectLst/>
              <a:latin typeface="Helvetica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002" y="9317260"/>
            <a:ext cx="2304256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432448" y="3887019"/>
            <a:ext cx="201622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spcAft>
                <a:spcPts val="0"/>
              </a:spcAft>
              <a:tabLst>
                <a:tab pos="934085" algn="l"/>
              </a:tabLst>
            </a:pPr>
            <a:r>
              <a:rPr lang="fr-FR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C’est </a:t>
            </a:r>
            <a:r>
              <a:rPr lang="fr-FR" sz="1200" dirty="0">
                <a:latin typeface="Times New Roman" pitchFamily="18" charset="0"/>
                <a:ea typeface="Times New Roman"/>
                <a:cs typeface="Times New Roman" pitchFamily="18" charset="0"/>
              </a:rPr>
              <a:t>le courant </a:t>
            </a:r>
            <a:r>
              <a:rPr lang="fr-FR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alternative, </a:t>
            </a:r>
            <a:r>
              <a:rPr lang="fr-FR" sz="1200" dirty="0">
                <a:latin typeface="Times New Roman" pitchFamily="18" charset="0"/>
                <a:ea typeface="Times New Roman"/>
                <a:cs typeface="Times New Roman" pitchFamily="18" charset="0"/>
              </a:rPr>
              <a:t>le champ magnétique varie en sensé et en direction </a:t>
            </a:r>
            <a:r>
              <a:rPr lang="fr-FR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à la    même fréquence</a:t>
            </a:r>
            <a:r>
              <a:rPr lang="en-US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fr-FR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Que le courant</a:t>
            </a:r>
            <a:r>
              <a:rPr lang="fr-FR" sz="2800" dirty="0" smtClean="0">
                <a:latin typeface="Times New Roman"/>
                <a:ea typeface="Times New Roman"/>
              </a:rPr>
              <a:t>.</a:t>
            </a:r>
            <a:endParaRPr lang="en-US" sz="1800" dirty="0">
              <a:effectLst/>
              <a:latin typeface="Helvetica"/>
              <a:ea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4456" y="2296344"/>
            <a:ext cx="1944216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3432448" y="5064671"/>
            <a:ext cx="28083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>
              <a:spcAft>
                <a:spcPts val="0"/>
              </a:spcAft>
              <a:tabLst>
                <a:tab pos="934085" algn="l"/>
                <a:tab pos="1828800" algn="l"/>
                <a:tab pos="2614295" algn="l"/>
              </a:tabLst>
            </a:pPr>
            <a:r>
              <a:rPr lang="fr-FR" sz="2800" dirty="0">
                <a:latin typeface="Times New Roman"/>
                <a:ea typeface="Times New Roman"/>
              </a:rPr>
              <a:t> </a:t>
            </a:r>
            <a:r>
              <a:rPr lang="fr-FR" sz="1200" dirty="0">
                <a:latin typeface="Times New Roman" pitchFamily="18" charset="0"/>
                <a:ea typeface="Times New Roman"/>
                <a:cs typeface="Times New Roman" pitchFamily="18" charset="0"/>
              </a:rPr>
              <a:t>Dans le cas la machine triphasé, les trios bobine déposée  dans le stator à 120</a:t>
            </a:r>
            <a:r>
              <a:rPr lang="fr-FR" sz="1200" baseline="30000" dirty="0">
                <a:latin typeface="Times New Roman" pitchFamily="18" charset="0"/>
                <a:ea typeface="Times New Roman"/>
                <a:cs typeface="Times New Roman" pitchFamily="18" charset="0"/>
              </a:rPr>
              <a:t>0   </a:t>
            </a:r>
            <a:r>
              <a:rPr lang="fr-FR" sz="1200" dirty="0">
                <a:latin typeface="Times New Roman" pitchFamily="18" charset="0"/>
                <a:ea typeface="Times New Roman"/>
                <a:cs typeface="Times New Roman" pitchFamily="18" charset="0"/>
              </a:rPr>
              <a:t>les unes des  autre, trios champ magnétiques ainsi  créés compte-tenu  de la nature du courant sur le réseau triphasé, les trios champs sont déphasée (chacun à son tour passe par un maximum) , </a:t>
            </a:r>
            <a:r>
              <a:rPr lang="fr-FR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Le </a:t>
            </a:r>
            <a:r>
              <a:rPr lang="fr-FR" sz="1200" dirty="0">
                <a:latin typeface="Times New Roman" pitchFamily="18" charset="0"/>
                <a:ea typeface="Times New Roman"/>
                <a:cs typeface="Times New Roman" pitchFamily="18" charset="0"/>
              </a:rPr>
              <a:t>stator est constituées de barre d’aluminium noyée dans un circuit magnétique, ces barres sont  reliées à l’Eure extrémité par deux anneau conducteurs et constituent un « cage d’écureuil </a:t>
            </a:r>
            <a:r>
              <a:rPr lang="fr-FR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».</a:t>
            </a:r>
            <a:endParaRPr lang="en-US" sz="12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7" name="Picture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2488" y="7790225"/>
            <a:ext cx="1898650" cy="1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376486" y="10361240"/>
            <a:ext cx="25519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  <a:tabLst>
                <a:tab pos="934085" algn="l"/>
              </a:tabLst>
            </a:pPr>
            <a:r>
              <a:rPr lang="fr-FR" sz="1200" dirty="0">
                <a:latin typeface="Times New Roman" pitchFamily="18" charset="0"/>
                <a:ea typeface="Times New Roman"/>
                <a:cs typeface="Times New Roman" pitchFamily="18" charset="0"/>
              </a:rPr>
              <a:t>C’est le courant alternative ; le champ magnétique varie en sensé et en direction à la même fréquence</a:t>
            </a:r>
            <a:endParaRPr lang="en-US" sz="12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  <a:tabLst>
                <a:tab pos="934085" algn="l"/>
              </a:tabLst>
            </a:pPr>
            <a:r>
              <a:rPr lang="fr-FR" sz="1200" dirty="0">
                <a:latin typeface="Times New Roman" pitchFamily="18" charset="0"/>
                <a:ea typeface="Times New Roman"/>
                <a:cs typeface="Times New Roman" pitchFamily="18" charset="0"/>
              </a:rPr>
              <a:t>Que le courant.</a:t>
            </a:r>
            <a:endParaRPr lang="en-US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Rectangle 14"/>
              <p:cNvSpPr/>
              <p:nvPr/>
            </p:nvSpPr>
            <p:spPr>
              <a:xfrm>
                <a:off x="3466356" y="9205449"/>
                <a:ext cx="3192388" cy="2927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15000"/>
                  </a:lnSpc>
                  <a:spcAft>
                    <a:spcPts val="1000"/>
                  </a:spcAft>
                  <a:tabLst>
                    <a:tab pos="2066925" algn="l"/>
                  </a:tabLst>
                </a:pPr>
                <a:r>
                  <a:rPr lang="fr-FR" sz="1200" b="1" dirty="0">
                    <a:latin typeface="Times New Roman"/>
                    <a:ea typeface="Calibri"/>
                    <a:cs typeface="Arial"/>
                  </a:rPr>
                  <a:t>Equations de tension</a:t>
                </a:r>
                <a:r>
                  <a:rPr lang="fr-FR" sz="1200" dirty="0">
                    <a:effectLst/>
                    <a:latin typeface="Times New Roman"/>
                    <a:ea typeface="Calibri"/>
                    <a:cs typeface="Arial"/>
                  </a:rPr>
                  <a:t> </a:t>
                </a:r>
                <a:r>
                  <a:rPr lang="fr-FR" sz="2000" dirty="0" smtClean="0">
                    <a:effectLst/>
                    <a:latin typeface="Times New Roman"/>
                    <a:ea typeface="Calibri"/>
                    <a:cs typeface="Arial"/>
                  </a:rPr>
                  <a:t>:</a:t>
                </a:r>
                <a:endParaRPr lang="en-US" sz="1200" dirty="0">
                  <a:effectLst/>
                  <a:latin typeface="Times New Roman" pitchFamily="18" charset="0"/>
                  <a:ea typeface="Calibri"/>
                  <a:cs typeface="Times New Roman" pitchFamily="18" charset="0"/>
                </a:endParaRPr>
              </a:p>
              <a:p>
                <a:pPr algn="l">
                  <a:lnSpc>
                    <a:spcPct val="115000"/>
                  </a:lnSpc>
                  <a:spcAft>
                    <a:spcPts val="1000"/>
                  </a:spcAft>
                  <a:tabLst>
                    <a:tab pos="2066925" algn="l"/>
                  </a:tabLst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2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2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eqArrPr>
                          <m:e>
                            <m:f>
                              <m:fPr>
                                <m:type m:val="noBar"/>
                                <m:ctrlPr>
                                  <a:rPr lang="en-US" sz="12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V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ds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R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ds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Arial"/>
                                          </a:rPr>
                                          <m:t>ɸ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lang="fr-FR" sz="12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ds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dt</m:t>
                                    </m:r>
                                  </m:den>
                                </m:f>
                                <m:r>
                                  <a:rPr lang="fr-FR" sz="1200" i="1">
                                    <a:effectLst/>
                                    <a:latin typeface="Cambria Math"/>
                                    <a:ea typeface="Times New Roman"/>
                                    <a:cs typeface="Arial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Arial"/>
                                      </a:rPr>
                                      <m:t>ѡ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Arial"/>
                                      </a:rPr>
                                      <m:t>ɸ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qs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V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qs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R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qs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Arial"/>
                                          </a:rPr>
                                          <m:t>ɸ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lang="fr-FR" sz="12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qs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dt</m:t>
                                    </m:r>
                                  </m:den>
                                </m:f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Arial"/>
                                      </a:rPr>
                                      <m:t>ѡ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Arial"/>
                                      </a:rPr>
                                      <m:t>ɸ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ds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f>
                              <m:fPr>
                                <m:type m:val="noBar"/>
                                <m:ctrlPr>
                                  <a:rPr lang="en-US" sz="12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V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dr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R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dr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Arial"/>
                                          </a:rPr>
                                          <m:t>ɸ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lang="fr-FR" sz="12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dr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dt</m:t>
                                    </m:r>
                                  </m:den>
                                </m:f>
                                <m:r>
                                  <a:rPr lang="fr-FR" sz="1200" i="1">
                                    <a:effectLst/>
                                    <a:latin typeface="Cambria Math"/>
                                    <a:ea typeface="Times New Roman"/>
                                    <a:cs typeface="Arial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</m:t>
                                    </m:r>
                                    <m:r>
                                      <a:rPr lang="fr-FR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r>
                                  <a:rPr lang="fr-FR" sz="1200" i="1">
                                    <a:effectLst/>
                                    <a:latin typeface="Cambria Math"/>
                                    <a:ea typeface="Times New Roman"/>
                                    <a:cs typeface="Arial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Arial"/>
                                      </a:rPr>
                                      <m:t>ѡ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r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)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Arial"/>
                                      </a:rPr>
                                      <m:t>ɸ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qs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V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qr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R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qr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Arial"/>
                                          </a:rPr>
                                          <m:t>ɸ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lang="fr-FR" sz="12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qr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dt</m:t>
                                    </m:r>
                                  </m:den>
                                </m:f>
                                <m:r>
                                  <a:rPr lang="fr-FR" sz="1200" i="1">
                                    <a:effectLst/>
                                    <a:latin typeface="Cambria Math"/>
                                    <a:ea typeface="Times New Roman"/>
                                    <a:cs typeface="Arial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</m:t>
                                    </m:r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Arial"/>
                                      </a:rPr>
                                      <m:t>ѡ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r>
                                  <a:rPr lang="fr-FR" sz="1200" i="1">
                                    <a:effectLst/>
                                    <a:latin typeface="Cambria Math"/>
                                    <a:ea typeface="Times New Roman"/>
                                    <a:cs typeface="Arial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Arial"/>
                                      </a:rPr>
                                      <m:t>ѡ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r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)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Arial"/>
                                      </a:rPr>
                                      <m:t>ɸ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ds</m:t>
                                    </m:r>
                                  </m:sub>
                                </m:sSub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fr-FR" sz="1200" dirty="0">
                    <a:effectLst/>
                    <a:latin typeface="Times New Roman" pitchFamily="18" charset="0"/>
                    <a:ea typeface="Times New Roman"/>
                    <a:cs typeface="Times New Roman" pitchFamily="18" charset="0"/>
                  </a:rPr>
                  <a:t>                                   </a:t>
                </a:r>
                <a:r>
                  <a:rPr lang="fr-FR" sz="1200" dirty="0" smtClean="0">
                    <a:effectLst/>
                    <a:latin typeface="Times New Roman" pitchFamily="18" charset="0"/>
                    <a:ea typeface="Times New Roman"/>
                    <a:cs typeface="Times New Roman" pitchFamily="18" charset="0"/>
                  </a:rPr>
                  <a:t>                                    </a:t>
                </a:r>
                <a:endParaRPr lang="en-US" sz="1200" dirty="0" smtClean="0">
                  <a:effectLst/>
                  <a:latin typeface="Times New Roman" pitchFamily="18" charset="0"/>
                  <a:ea typeface="Calibri"/>
                  <a:cs typeface="Times New Roman" pitchFamily="18" charset="0"/>
                </a:endParaRPr>
              </a:p>
              <a:p>
                <a:pPr algn="l">
                  <a:lnSpc>
                    <a:spcPct val="115000"/>
                  </a:lnSpc>
                  <a:spcAft>
                    <a:spcPts val="1000"/>
                  </a:spcAft>
                  <a:tabLst>
                    <a:tab pos="2066925" algn="l"/>
                  </a:tabLst>
                </a:pPr>
                <a:r>
                  <a:rPr lang="fr-FR" sz="1200" b="1" dirty="0">
                    <a:effectLst/>
                    <a:latin typeface="Times New Roman" pitchFamily="18" charset="0"/>
                    <a:ea typeface="Calibri"/>
                    <a:cs typeface="Times New Roman" pitchFamily="18" charset="0"/>
                  </a:rPr>
                  <a:t>Equations de flux :</a:t>
                </a:r>
                <a:endParaRPr lang="en-US" sz="1200" dirty="0">
                  <a:effectLst/>
                  <a:latin typeface="Times New Roman" pitchFamily="18" charset="0"/>
                  <a:ea typeface="Calibri"/>
                  <a:cs typeface="Times New Roman" pitchFamily="18" charset="0"/>
                </a:endParaRPr>
              </a:p>
              <a:p>
                <a:pPr algn="l"/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200" i="1">
                            <a:effectLst/>
                            <a:latin typeface="Cambria Math"/>
                            <a:cs typeface="Times New Roman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200" i="1">
                                <a:effectLst/>
                                <a:latin typeface="Cambria Math"/>
                                <a:cs typeface="Times New Roman"/>
                              </a:rPr>
                            </m:ctrlPr>
                          </m:eqArrPr>
                          <m:e>
                            <m:f>
                              <m:fPr>
                                <m:type m:val="noBar"/>
                                <m:ctrlPr>
                                  <a:rPr lang="en-US" sz="1200" i="1">
                                    <a:effectLst/>
                                    <a:latin typeface="Cambria Math"/>
                                    <a:cs typeface="Times New Roman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ɸ</m:t>
                                    </m:r>
                                  </m:e>
                                  <m:sub>
                                    <m:r>
                                      <a:rPr lang="fr-FR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𝑑𝑠</m:t>
                                    </m:r>
                                  </m:sub>
                                </m:sSub>
                                <m:r>
                                  <a:rPr lang="fr-FR" sz="12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L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ds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M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dr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ɸ</m:t>
                                    </m:r>
                                  </m:e>
                                  <m:sub>
                                    <m:r>
                                      <a:rPr lang="fr-FR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𝑞𝑠</m:t>
                                    </m:r>
                                  </m:sub>
                                </m:sSub>
                                <m:r>
                                  <a:rPr lang="fr-FR" sz="12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L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qs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M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qr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f>
                              <m:fPr>
                                <m:type m:val="noBar"/>
                                <m:ctrlPr>
                                  <a:rPr lang="en-US" sz="1200" i="1">
                                    <a:effectLst/>
                                    <a:latin typeface="Cambria Math"/>
                                    <a:cs typeface="Times New Roman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ɸ</m:t>
                                    </m:r>
                                  </m:e>
                                  <m:sub>
                                    <m:r>
                                      <a:rPr lang="fr-FR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𝑑𝑟</m:t>
                                    </m:r>
                                  </m:sub>
                                </m:sSub>
                                <m:r>
                                  <a:rPr lang="fr-FR" sz="12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L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r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dr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M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ds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ɸ</m:t>
                                    </m:r>
                                  </m:e>
                                  <m:sub>
                                    <m:r>
                                      <a:rPr lang="fr-FR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𝑞𝑟</m:t>
                                    </m:r>
                                  </m:sub>
                                </m:sSub>
                                <m:r>
                                  <a:rPr lang="fr-FR" sz="12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L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s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qr</m:t>
                                    </m:r>
                                  </m:sub>
                                </m:sSub>
                                <m: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1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M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I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qs</m:t>
                                    </m:r>
                                  </m:sub>
                                </m:sSub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fr-FR" sz="2000" dirty="0">
                    <a:effectLst/>
                    <a:latin typeface="Times New Roman"/>
                    <a:ea typeface="Times New Roman"/>
                  </a:rPr>
                  <a:t> </a:t>
                </a:r>
                <a:endParaRPr lang="en-US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6356" y="9205449"/>
                <a:ext cx="3192388" cy="2927661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4398" t="-4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Rectangle 15"/>
              <p:cNvSpPr/>
              <p:nvPr/>
            </p:nvSpPr>
            <p:spPr>
              <a:xfrm>
                <a:off x="6096743" y="2527298"/>
                <a:ext cx="1935145" cy="3802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1200"/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1200"/>
                          <m:t>e</m:t>
                        </m:r>
                      </m:sub>
                    </m:sSub>
                    <m:r>
                      <a:rPr lang="fr-FR" sz="1200"/>
                      <m:t>=</m:t>
                    </m:r>
                    <m:sSub>
                      <m:sSubPr>
                        <m:ctrlPr>
                          <a:rPr lang="en-US" sz="1200" i="1"/>
                        </m:ctrlPr>
                      </m:sSubPr>
                      <m:e>
                        <m:f>
                          <m:fPr>
                            <m:ctrlPr>
                              <a:rPr lang="en-US" sz="1200" i="1"/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fr-FR" sz="1200"/>
                              <m:t>PM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sz="1200" i="1"/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fr-FR" sz="1200"/>
                                  <m:t>L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FR" sz="1200"/>
                                  <m:t>r</m:t>
                                </m:r>
                              </m:sub>
                            </m:sSub>
                          </m:den>
                        </m:f>
                        <m:r>
                          <a:rPr lang="fr-FR" sz="1200"/>
                          <m:t>(ɸ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1200"/>
                          <m:t>dr</m:t>
                        </m:r>
                      </m:sub>
                    </m:sSub>
                    <m:sSub>
                      <m:sSubPr>
                        <m:ctrlPr>
                          <a:rPr lang="en-US" sz="1200" i="1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1200"/>
                          <m:t>I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1200"/>
                          <m:t>qs</m:t>
                        </m:r>
                      </m:sub>
                    </m:sSub>
                    <m:r>
                      <a:rPr lang="fr-FR" sz="1200" i="1"/>
                      <m:t>−</m:t>
                    </m:r>
                    <m:sSub>
                      <m:sSubPr>
                        <m:ctrlPr>
                          <a:rPr lang="en-US" sz="1200" i="1"/>
                        </m:ctrlPr>
                      </m:sSubPr>
                      <m:e>
                        <m:r>
                          <a:rPr lang="fr-FR" sz="1200"/>
                          <m:t>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1200"/>
                          <m:t>qr</m:t>
                        </m:r>
                      </m:sub>
                    </m:sSub>
                    <m:sSub>
                      <m:sSubPr>
                        <m:ctrlPr>
                          <a:rPr lang="en-US" sz="1200" i="1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r-FR" sz="1200"/>
                          <m:t>I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1200"/>
                          <m:t>ds</m:t>
                        </m:r>
                      </m:sub>
                    </m:sSub>
                    <m:r>
                      <a:rPr lang="fr-FR" sz="1200"/>
                      <m:t>)</m:t>
                    </m:r>
                  </m:oMath>
                </a14:m>
                <a:r>
                  <a:rPr lang="fr-FR" sz="1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743" y="2527298"/>
                <a:ext cx="1935145" cy="38023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629" r="-3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6096744" y="2157844"/>
            <a:ext cx="15985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fr-FR" sz="1200" b="1" dirty="0">
                <a:latin typeface="Times New Roman" pitchFamily="18" charset="0"/>
                <a:ea typeface="Calibri"/>
                <a:cs typeface="Times New Roman" pitchFamily="18" charset="0"/>
              </a:rPr>
              <a:t>Equations </a:t>
            </a:r>
            <a:r>
              <a:rPr lang="fr-FR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de couple: 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Image 1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76664" y="3154616"/>
            <a:ext cx="3786645" cy="272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6052389" y="2953181"/>
            <a:ext cx="17059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fr-FR" sz="1200" b="1" dirty="0">
                <a:latin typeface="Times New Roman" pitchFamily="18" charset="0"/>
                <a:ea typeface="Calibri"/>
                <a:cs typeface="Times New Roman" pitchFamily="18" charset="0"/>
              </a:rPr>
              <a:t>Schéma Blok de </a:t>
            </a:r>
            <a:r>
              <a:rPr lang="fr-FR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MAS :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0760" y="5680720"/>
            <a:ext cx="2472152" cy="291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1238250" algn="l"/>
              </a:tabLst>
            </a:pPr>
            <a:r>
              <a:rPr lang="fr-FR" sz="1200" b="1" dirty="0">
                <a:latin typeface="Times New Roman"/>
                <a:ea typeface="Calibri"/>
                <a:cs typeface="Arial"/>
              </a:rPr>
              <a:t>R</a:t>
            </a:r>
            <a:r>
              <a:rPr lang="fr-FR" sz="1200" b="1" dirty="0" smtClean="0">
                <a:latin typeface="Times New Roman"/>
                <a:ea typeface="Calibri"/>
                <a:cs typeface="Arial"/>
              </a:rPr>
              <a:t>ésultat</a:t>
            </a:r>
            <a:r>
              <a:rPr lang="fr-FR" sz="1200" b="1" dirty="0">
                <a:latin typeface="Times New Roman"/>
                <a:ea typeface="Calibri"/>
                <a:cs typeface="Arial"/>
              </a:rPr>
              <a:t> </a:t>
            </a:r>
            <a:r>
              <a:rPr lang="fr-FR" sz="1200" dirty="0"/>
              <a:t> </a:t>
            </a:r>
            <a:r>
              <a:rPr lang="fr-FR" sz="1200" b="1" dirty="0">
                <a:latin typeface="Times New Roman" pitchFamily="18" charset="0"/>
                <a:cs typeface="Times New Roman" pitchFamily="18" charset="0"/>
              </a:rPr>
              <a:t>de simulation de la MAS</a:t>
            </a:r>
            <a:r>
              <a:rPr lang="fr-FR" sz="1200" dirty="0" smtClean="0">
                <a:latin typeface="Times New Roman"/>
                <a:ea typeface="Calibri"/>
                <a:cs typeface="Arial"/>
              </a:rPr>
              <a:t>:</a:t>
            </a:r>
            <a:endParaRPr lang="en-US" sz="1200" dirty="0">
              <a:effectLst/>
              <a:latin typeface="Calibri"/>
              <a:ea typeface="Calibri"/>
              <a:cs typeface="Arial"/>
            </a:endParaRPr>
          </a:p>
        </p:txBody>
      </p:sp>
      <p:pic>
        <p:nvPicPr>
          <p:cNvPr id="1032" name="Imag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4315" y="7779905"/>
            <a:ext cx="1466850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Imag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510" y="5971762"/>
            <a:ext cx="1476375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Imag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9043" y="5971762"/>
            <a:ext cx="1552575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0"/>
            <a:ext cx="960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4371975"/>
            <a:ext cx="96012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610799" y="7347937"/>
            <a:ext cx="681597" cy="304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200" dirty="0">
                <a:latin typeface="Times New Roman" pitchFamily="18" charset="0"/>
                <a:ea typeface="Calibri"/>
                <a:cs typeface="Times New Roman" pitchFamily="18" charset="0"/>
              </a:rPr>
              <a:t>Courant</a:t>
            </a:r>
            <a:endParaRPr lang="en-US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148594" y="7347937"/>
            <a:ext cx="6303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Couple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436883" y="9211169"/>
            <a:ext cx="664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 New Roman"/>
                <a:ea typeface="Calibri"/>
              </a:rPr>
              <a:t> Vitesse</a:t>
            </a:r>
            <a:endParaRPr lang="en-US" sz="1200" dirty="0"/>
          </a:p>
        </p:txBody>
      </p:sp>
      <p:sp>
        <p:nvSpPr>
          <p:cNvPr id="29" name="Rectangle 28"/>
          <p:cNvSpPr/>
          <p:nvPr/>
        </p:nvSpPr>
        <p:spPr>
          <a:xfrm>
            <a:off x="6195764" y="9663557"/>
            <a:ext cx="2583131" cy="1998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fr-FR" sz="1200" b="1" dirty="0">
                <a:latin typeface="Times New Roman" pitchFamily="18" charset="0"/>
                <a:ea typeface="Calibri"/>
                <a:cs typeface="Times New Roman" pitchFamily="18" charset="0"/>
              </a:rPr>
              <a:t>Conclusion:</a:t>
            </a:r>
            <a:endParaRPr lang="en-US" sz="12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fr-FR" sz="1200" dirty="0">
                <a:latin typeface="Times New Roman" pitchFamily="18" charset="0"/>
                <a:ea typeface="Calibri"/>
                <a:cs typeface="Times New Roman" pitchFamily="18" charset="0"/>
              </a:rPr>
              <a:t> Nous avons pu établir un modèle mathématique de la machine asynchrone avec son alimentation.</a:t>
            </a:r>
            <a:endParaRPr lang="en-US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l"/>
            <a:r>
              <a:rPr lang="fr-FR" sz="1200" dirty="0">
                <a:latin typeface="Times New Roman" pitchFamily="18" charset="0"/>
                <a:ea typeface="Calibri"/>
                <a:cs typeface="Times New Roman" pitchFamily="18" charset="0"/>
              </a:rPr>
              <a:t>D’autre par nous avons constaté que lorsque le moteur est chargé sa vitesse de rotation chute considérablement</a:t>
            </a:r>
            <a:r>
              <a:rPr lang="fr-FR" sz="2800" dirty="0">
                <a:latin typeface="Calibri"/>
                <a:ea typeface="Calibri"/>
                <a:cs typeface="Arial"/>
              </a:rPr>
              <a:t>.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480120" y="208112"/>
            <a:ext cx="8496944" cy="1477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Contribution  à la commande MRAS de la machine </a:t>
            </a:r>
            <a:r>
              <a:rPr lang="en-US" sz="1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asynchrone</a:t>
            </a:r>
            <a:r>
              <a:rPr lang="en-U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amoria </a:t>
            </a:r>
            <a:r>
              <a:rPr lang="en-U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hicham , chaouki fouad  </a:t>
            </a:r>
            <a:br>
              <a:rPr lang="en-U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U K M  OUARGHLA  </a:t>
            </a:r>
            <a:r>
              <a:rPr lang="fr-FR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Faculté  des  Sciences  appliqué  Département  de  génie  électrique</a:t>
            </a:r>
            <a:r>
              <a:rPr lang="fr-FR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Filière : 2  master  machine  électrique  et  électronique  de  puissance </a:t>
            </a:r>
            <a:endParaRPr lang="fr-FR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7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2968" y="280120"/>
            <a:ext cx="657537" cy="556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7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136" y="280120"/>
            <a:ext cx="585529" cy="556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0732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258</TotalTime>
  <Words>189</Words>
  <Application>Microsoft Office PowerPoint</Application>
  <PresentationFormat>A3 (297 x 420 mm)</PresentationFormat>
  <Paragraphs>27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Essential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OmarSoft</dc:creator>
  <cp:lastModifiedBy>ahmed</cp:lastModifiedBy>
  <cp:revision>26</cp:revision>
  <dcterms:created xsi:type="dcterms:W3CDTF">2015-02-26T11:55:23Z</dcterms:created>
  <dcterms:modified xsi:type="dcterms:W3CDTF">2015-03-03T07:37:15Z</dcterms:modified>
</cp:coreProperties>
</file>