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4">
  <p:sldMasterIdLst>
    <p:sldMasterId id="2147483648" r:id="rId1"/>
  </p:sldMasterIdLst>
  <p:notesMasterIdLst>
    <p:notesMasterId r:id="rId3"/>
  </p:notesMasterIdLst>
  <p:sldIdLst>
    <p:sldId id="256" r:id="rId2"/>
  </p:sldIdLst>
  <p:sldSz cx="12801600" cy="9601200" type="A3"/>
  <p:notesSz cx="9144000" cy="6858000"/>
  <p:defaultTextStyle>
    <a:defPPr>
      <a:defRPr lang="ar-DZ"/>
    </a:defPPr>
    <a:lvl1pPr marL="0" algn="r" defTabSz="1278830" rtl="1" eaLnBrk="1" latinLnBrk="0" hangingPunct="1">
      <a:defRPr sz="2500" kern="1200">
        <a:solidFill>
          <a:schemeClr val="tx1"/>
        </a:solidFill>
        <a:latin typeface="+mn-lt"/>
        <a:ea typeface="+mn-ea"/>
        <a:cs typeface="+mn-cs"/>
      </a:defRPr>
    </a:lvl1pPr>
    <a:lvl2pPr marL="639415" algn="r" defTabSz="1278830" rtl="1" eaLnBrk="1" latinLnBrk="0" hangingPunct="1">
      <a:defRPr sz="2500" kern="1200">
        <a:solidFill>
          <a:schemeClr val="tx1"/>
        </a:solidFill>
        <a:latin typeface="+mn-lt"/>
        <a:ea typeface="+mn-ea"/>
        <a:cs typeface="+mn-cs"/>
      </a:defRPr>
    </a:lvl2pPr>
    <a:lvl3pPr marL="1278830" algn="r" defTabSz="1278830" rtl="1" eaLnBrk="1" latinLnBrk="0" hangingPunct="1">
      <a:defRPr sz="2500" kern="1200">
        <a:solidFill>
          <a:schemeClr val="tx1"/>
        </a:solidFill>
        <a:latin typeface="+mn-lt"/>
        <a:ea typeface="+mn-ea"/>
        <a:cs typeface="+mn-cs"/>
      </a:defRPr>
    </a:lvl3pPr>
    <a:lvl4pPr marL="1918246" algn="r" defTabSz="1278830" rtl="1" eaLnBrk="1" latinLnBrk="0" hangingPunct="1">
      <a:defRPr sz="2500" kern="1200">
        <a:solidFill>
          <a:schemeClr val="tx1"/>
        </a:solidFill>
        <a:latin typeface="+mn-lt"/>
        <a:ea typeface="+mn-ea"/>
        <a:cs typeface="+mn-cs"/>
      </a:defRPr>
    </a:lvl4pPr>
    <a:lvl5pPr marL="2557661" algn="r" defTabSz="1278830" rtl="1" eaLnBrk="1" latinLnBrk="0" hangingPunct="1">
      <a:defRPr sz="2500" kern="1200">
        <a:solidFill>
          <a:schemeClr val="tx1"/>
        </a:solidFill>
        <a:latin typeface="+mn-lt"/>
        <a:ea typeface="+mn-ea"/>
        <a:cs typeface="+mn-cs"/>
      </a:defRPr>
    </a:lvl5pPr>
    <a:lvl6pPr marL="3197075" algn="r" defTabSz="1278830" rtl="1" eaLnBrk="1" latinLnBrk="0" hangingPunct="1">
      <a:defRPr sz="2500" kern="1200">
        <a:solidFill>
          <a:schemeClr val="tx1"/>
        </a:solidFill>
        <a:latin typeface="+mn-lt"/>
        <a:ea typeface="+mn-ea"/>
        <a:cs typeface="+mn-cs"/>
      </a:defRPr>
    </a:lvl6pPr>
    <a:lvl7pPr marL="3836490" algn="r" defTabSz="1278830" rtl="1" eaLnBrk="1" latinLnBrk="0" hangingPunct="1">
      <a:defRPr sz="2500" kern="1200">
        <a:solidFill>
          <a:schemeClr val="tx1"/>
        </a:solidFill>
        <a:latin typeface="+mn-lt"/>
        <a:ea typeface="+mn-ea"/>
        <a:cs typeface="+mn-cs"/>
      </a:defRPr>
    </a:lvl7pPr>
    <a:lvl8pPr marL="4475906" algn="r" defTabSz="1278830" rtl="1" eaLnBrk="1" latinLnBrk="0" hangingPunct="1">
      <a:defRPr sz="2500" kern="1200">
        <a:solidFill>
          <a:schemeClr val="tx1"/>
        </a:solidFill>
        <a:latin typeface="+mn-lt"/>
        <a:ea typeface="+mn-ea"/>
        <a:cs typeface="+mn-cs"/>
      </a:defRPr>
    </a:lvl8pPr>
    <a:lvl9pPr marL="5115321" algn="r" defTabSz="1278830" rtl="1" eaLnBrk="1" latinLnBrk="0" hangingPunct="1">
      <a:defRPr sz="25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89876" autoAdjust="0"/>
  </p:normalViewPr>
  <p:slideViewPr>
    <p:cSldViewPr>
      <p:cViewPr>
        <p:scale>
          <a:sx n="64" d="100"/>
          <a:sy n="64" d="100"/>
        </p:scale>
        <p:origin x="-708" y="1272"/>
      </p:cViewPr>
      <p:guideLst>
        <p:guide orient="horz" pos="3024"/>
        <p:guide pos="403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5181600" y="0"/>
            <a:ext cx="3962400" cy="342900"/>
          </a:xfrm>
          <a:prstGeom prst="rect">
            <a:avLst/>
          </a:prstGeom>
        </p:spPr>
        <p:txBody>
          <a:bodyPr vert="horz" lIns="91440" tIns="45720" rIns="91440" bIns="45720" rtlCol="1"/>
          <a:lstStyle>
            <a:lvl1pPr algn="r">
              <a:defRPr sz="1200"/>
            </a:lvl1pPr>
          </a:lstStyle>
          <a:p>
            <a:endParaRPr lang="ar-DZ"/>
          </a:p>
        </p:txBody>
      </p:sp>
      <p:sp>
        <p:nvSpPr>
          <p:cNvPr id="3" name="Espace réservé de la date 2"/>
          <p:cNvSpPr>
            <a:spLocks noGrp="1"/>
          </p:cNvSpPr>
          <p:nvPr>
            <p:ph type="dt" idx="1"/>
          </p:nvPr>
        </p:nvSpPr>
        <p:spPr>
          <a:xfrm>
            <a:off x="1588" y="0"/>
            <a:ext cx="3962400" cy="342900"/>
          </a:xfrm>
          <a:prstGeom prst="rect">
            <a:avLst/>
          </a:prstGeom>
        </p:spPr>
        <p:txBody>
          <a:bodyPr vert="horz" lIns="91440" tIns="45720" rIns="91440" bIns="45720" rtlCol="1"/>
          <a:lstStyle>
            <a:lvl1pPr algn="l">
              <a:defRPr sz="1200"/>
            </a:lvl1pPr>
          </a:lstStyle>
          <a:p>
            <a:fld id="{0558C578-FDB6-4364-B95A-3FB58F7A738D}" type="datetimeFigureOut">
              <a:rPr lang="ar-DZ" smtClean="0"/>
              <a:pPr/>
              <a:t>14-05-1436</a:t>
            </a:fld>
            <a:endParaRPr lang="ar-DZ"/>
          </a:p>
        </p:txBody>
      </p:sp>
      <p:sp>
        <p:nvSpPr>
          <p:cNvPr id="4" name="Espace réservé de l'image des diapositives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1" anchor="ctr"/>
          <a:lstStyle/>
          <a:p>
            <a:endParaRPr lang="ar-DZ"/>
          </a:p>
        </p:txBody>
      </p:sp>
      <p:sp>
        <p:nvSpPr>
          <p:cNvPr id="5" name="Espace réservé des commentaires 4"/>
          <p:cNvSpPr>
            <a:spLocks noGrp="1"/>
          </p:cNvSpPr>
          <p:nvPr>
            <p:ph type="body" sz="quarter" idx="3"/>
          </p:nvPr>
        </p:nvSpPr>
        <p:spPr>
          <a:xfrm>
            <a:off x="914400" y="3257550"/>
            <a:ext cx="7315200" cy="3086100"/>
          </a:xfrm>
          <a:prstGeom prst="rect">
            <a:avLst/>
          </a:prstGeom>
        </p:spPr>
        <p:txBody>
          <a:bodyPr vert="horz" lIns="91440" tIns="45720" rIns="91440" bIns="45720" rtlCol="1"/>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6" name="Espace réservé du pied de page 5"/>
          <p:cNvSpPr>
            <a:spLocks noGrp="1"/>
          </p:cNvSpPr>
          <p:nvPr>
            <p:ph type="ftr" sz="quarter" idx="4"/>
          </p:nvPr>
        </p:nvSpPr>
        <p:spPr>
          <a:xfrm>
            <a:off x="5181600" y="6513513"/>
            <a:ext cx="3962400" cy="342900"/>
          </a:xfrm>
          <a:prstGeom prst="rect">
            <a:avLst/>
          </a:prstGeom>
        </p:spPr>
        <p:txBody>
          <a:bodyPr vert="horz" lIns="91440" tIns="45720" rIns="91440" bIns="45720" rtlCol="1" anchor="b"/>
          <a:lstStyle>
            <a:lvl1pPr algn="r">
              <a:defRPr sz="1200"/>
            </a:lvl1pPr>
          </a:lstStyle>
          <a:p>
            <a:endParaRPr lang="ar-DZ"/>
          </a:p>
        </p:txBody>
      </p:sp>
      <p:sp>
        <p:nvSpPr>
          <p:cNvPr id="7" name="Espace réservé du numéro de diapositive 6"/>
          <p:cNvSpPr>
            <a:spLocks noGrp="1"/>
          </p:cNvSpPr>
          <p:nvPr>
            <p:ph type="sldNum" sz="quarter" idx="5"/>
          </p:nvPr>
        </p:nvSpPr>
        <p:spPr>
          <a:xfrm>
            <a:off x="1588" y="6513513"/>
            <a:ext cx="3962400" cy="342900"/>
          </a:xfrm>
          <a:prstGeom prst="rect">
            <a:avLst/>
          </a:prstGeom>
        </p:spPr>
        <p:txBody>
          <a:bodyPr vert="horz" lIns="91440" tIns="45720" rIns="91440" bIns="45720" rtlCol="1" anchor="b"/>
          <a:lstStyle>
            <a:lvl1pPr algn="l">
              <a:defRPr sz="1200"/>
            </a:lvl1pPr>
          </a:lstStyle>
          <a:p>
            <a:fld id="{D0203120-5F35-476A-8CAA-C7513B26E0B1}" type="slidenum">
              <a:rPr lang="ar-DZ" smtClean="0"/>
              <a:pPr/>
              <a:t>‹N°›</a:t>
            </a:fld>
            <a:endParaRPr lang="ar-DZ"/>
          </a:p>
        </p:txBody>
      </p:sp>
    </p:spTree>
    <p:extLst>
      <p:ext uri="{BB962C8B-B14F-4D97-AF65-F5344CB8AC3E}">
        <p14:creationId xmlns:p14="http://schemas.microsoft.com/office/powerpoint/2010/main" val="1446064085"/>
      </p:ext>
    </p:extLst>
  </p:cSld>
  <p:clrMap bg1="lt1" tx1="dk1" bg2="lt2" tx2="dk2" accent1="accent1" accent2="accent2" accent3="accent3" accent4="accent4" accent5="accent5" accent6="accent6" hlink="hlink" folHlink="folHlink"/>
  <p:notesStyle>
    <a:lvl1pPr marL="0" algn="r" defTabSz="914056" rtl="1" eaLnBrk="1" latinLnBrk="0" hangingPunct="1">
      <a:defRPr sz="1300" kern="1200">
        <a:solidFill>
          <a:schemeClr val="tx1"/>
        </a:solidFill>
        <a:latin typeface="+mn-lt"/>
        <a:ea typeface="+mn-ea"/>
        <a:cs typeface="+mn-cs"/>
      </a:defRPr>
    </a:lvl1pPr>
    <a:lvl2pPr marL="457029" algn="r" defTabSz="914056" rtl="1" eaLnBrk="1" latinLnBrk="0" hangingPunct="1">
      <a:defRPr sz="1300" kern="1200">
        <a:solidFill>
          <a:schemeClr val="tx1"/>
        </a:solidFill>
        <a:latin typeface="+mn-lt"/>
        <a:ea typeface="+mn-ea"/>
        <a:cs typeface="+mn-cs"/>
      </a:defRPr>
    </a:lvl2pPr>
    <a:lvl3pPr marL="914056" algn="r" defTabSz="914056" rtl="1" eaLnBrk="1" latinLnBrk="0" hangingPunct="1">
      <a:defRPr sz="1300" kern="1200">
        <a:solidFill>
          <a:schemeClr val="tx1"/>
        </a:solidFill>
        <a:latin typeface="+mn-lt"/>
        <a:ea typeface="+mn-ea"/>
        <a:cs typeface="+mn-cs"/>
      </a:defRPr>
    </a:lvl3pPr>
    <a:lvl4pPr marL="1371083" algn="r" defTabSz="914056" rtl="1" eaLnBrk="1" latinLnBrk="0" hangingPunct="1">
      <a:defRPr sz="1300" kern="1200">
        <a:solidFill>
          <a:schemeClr val="tx1"/>
        </a:solidFill>
        <a:latin typeface="+mn-lt"/>
        <a:ea typeface="+mn-ea"/>
        <a:cs typeface="+mn-cs"/>
      </a:defRPr>
    </a:lvl4pPr>
    <a:lvl5pPr marL="1828112" algn="r" defTabSz="914056" rtl="1" eaLnBrk="1" latinLnBrk="0" hangingPunct="1">
      <a:defRPr sz="1300" kern="1200">
        <a:solidFill>
          <a:schemeClr val="tx1"/>
        </a:solidFill>
        <a:latin typeface="+mn-lt"/>
        <a:ea typeface="+mn-ea"/>
        <a:cs typeface="+mn-cs"/>
      </a:defRPr>
    </a:lvl5pPr>
    <a:lvl6pPr marL="2285139" algn="r" defTabSz="914056" rtl="1" eaLnBrk="1" latinLnBrk="0" hangingPunct="1">
      <a:defRPr sz="1300" kern="1200">
        <a:solidFill>
          <a:schemeClr val="tx1"/>
        </a:solidFill>
        <a:latin typeface="+mn-lt"/>
        <a:ea typeface="+mn-ea"/>
        <a:cs typeface="+mn-cs"/>
      </a:defRPr>
    </a:lvl6pPr>
    <a:lvl7pPr marL="2742167" algn="r" defTabSz="914056" rtl="1" eaLnBrk="1" latinLnBrk="0" hangingPunct="1">
      <a:defRPr sz="1300" kern="1200">
        <a:solidFill>
          <a:schemeClr val="tx1"/>
        </a:solidFill>
        <a:latin typeface="+mn-lt"/>
        <a:ea typeface="+mn-ea"/>
        <a:cs typeface="+mn-cs"/>
      </a:defRPr>
    </a:lvl7pPr>
    <a:lvl8pPr marL="3199196" algn="r" defTabSz="914056" rtl="1" eaLnBrk="1" latinLnBrk="0" hangingPunct="1">
      <a:defRPr sz="1300" kern="1200">
        <a:solidFill>
          <a:schemeClr val="tx1"/>
        </a:solidFill>
        <a:latin typeface="+mn-lt"/>
        <a:ea typeface="+mn-ea"/>
        <a:cs typeface="+mn-cs"/>
      </a:defRPr>
    </a:lvl8pPr>
    <a:lvl9pPr marL="3656225" algn="r" defTabSz="914056" rtl="1"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857500" y="514350"/>
            <a:ext cx="3429000" cy="2571750"/>
          </a:xfrm>
        </p:spPr>
      </p:sp>
      <p:sp>
        <p:nvSpPr>
          <p:cNvPr id="3" name="Espace réservé des commentaires 2"/>
          <p:cNvSpPr>
            <a:spLocks noGrp="1"/>
          </p:cNvSpPr>
          <p:nvPr>
            <p:ph type="body" idx="1"/>
          </p:nvPr>
        </p:nvSpPr>
        <p:spPr/>
        <p:txBody>
          <a:bodyPr/>
          <a:lstStyle/>
          <a:p>
            <a:endParaRPr lang="ar-DZ" dirty="0"/>
          </a:p>
        </p:txBody>
      </p:sp>
      <p:sp>
        <p:nvSpPr>
          <p:cNvPr id="4" name="Espace réservé du numéro de diapositive 3"/>
          <p:cNvSpPr>
            <a:spLocks noGrp="1"/>
          </p:cNvSpPr>
          <p:nvPr>
            <p:ph type="sldNum" sz="quarter" idx="10"/>
          </p:nvPr>
        </p:nvSpPr>
        <p:spPr/>
        <p:txBody>
          <a:bodyPr/>
          <a:lstStyle/>
          <a:p>
            <a:fld id="{D0203120-5F35-476A-8CAA-C7513B26E0B1}" type="slidenum">
              <a:rPr lang="ar-DZ" smtClean="0"/>
              <a:pPr/>
              <a:t>1</a:t>
            </a:fld>
            <a:endParaRPr lang="ar-DZ"/>
          </a:p>
        </p:txBody>
      </p:sp>
    </p:spTree>
    <p:extLst>
      <p:ext uri="{BB962C8B-B14F-4D97-AF65-F5344CB8AC3E}">
        <p14:creationId xmlns:p14="http://schemas.microsoft.com/office/powerpoint/2010/main" val="4129252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60120" y="2982606"/>
            <a:ext cx="10881360" cy="2058035"/>
          </a:xfrm>
        </p:spPr>
        <p:txBody>
          <a:bodyPr/>
          <a:lstStyle/>
          <a:p>
            <a:r>
              <a:rPr lang="fr-FR" smtClean="0"/>
              <a:t>Modifiez le style du titre</a:t>
            </a:r>
            <a:endParaRPr lang="ar-DZ"/>
          </a:p>
        </p:txBody>
      </p:sp>
      <p:sp>
        <p:nvSpPr>
          <p:cNvPr id="3" name="Sous-titre 2"/>
          <p:cNvSpPr>
            <a:spLocks noGrp="1"/>
          </p:cNvSpPr>
          <p:nvPr>
            <p:ph type="subTitle" idx="1"/>
          </p:nvPr>
        </p:nvSpPr>
        <p:spPr>
          <a:xfrm>
            <a:off x="1920240" y="5440680"/>
            <a:ext cx="8961120" cy="2453640"/>
          </a:xfrm>
        </p:spPr>
        <p:txBody>
          <a:bodyPr/>
          <a:lstStyle>
            <a:lvl1pPr marL="0" indent="0" algn="ctr">
              <a:buNone/>
              <a:defRPr>
                <a:solidFill>
                  <a:schemeClr val="tx1">
                    <a:tint val="75000"/>
                  </a:schemeClr>
                </a:solidFill>
              </a:defRPr>
            </a:lvl1pPr>
            <a:lvl2pPr marL="639415" indent="0" algn="ctr">
              <a:buNone/>
              <a:defRPr>
                <a:solidFill>
                  <a:schemeClr val="tx1">
                    <a:tint val="75000"/>
                  </a:schemeClr>
                </a:solidFill>
              </a:defRPr>
            </a:lvl2pPr>
            <a:lvl3pPr marL="1278830" indent="0" algn="ctr">
              <a:buNone/>
              <a:defRPr>
                <a:solidFill>
                  <a:schemeClr val="tx1">
                    <a:tint val="75000"/>
                  </a:schemeClr>
                </a:solidFill>
              </a:defRPr>
            </a:lvl3pPr>
            <a:lvl4pPr marL="1918246" indent="0" algn="ctr">
              <a:buNone/>
              <a:defRPr>
                <a:solidFill>
                  <a:schemeClr val="tx1">
                    <a:tint val="75000"/>
                  </a:schemeClr>
                </a:solidFill>
              </a:defRPr>
            </a:lvl4pPr>
            <a:lvl5pPr marL="2557661" indent="0" algn="ctr">
              <a:buNone/>
              <a:defRPr>
                <a:solidFill>
                  <a:schemeClr val="tx1">
                    <a:tint val="75000"/>
                  </a:schemeClr>
                </a:solidFill>
              </a:defRPr>
            </a:lvl5pPr>
            <a:lvl6pPr marL="3197075" indent="0" algn="ctr">
              <a:buNone/>
              <a:defRPr>
                <a:solidFill>
                  <a:schemeClr val="tx1">
                    <a:tint val="75000"/>
                  </a:schemeClr>
                </a:solidFill>
              </a:defRPr>
            </a:lvl6pPr>
            <a:lvl7pPr marL="3836490" indent="0" algn="ctr">
              <a:buNone/>
              <a:defRPr>
                <a:solidFill>
                  <a:schemeClr val="tx1">
                    <a:tint val="75000"/>
                  </a:schemeClr>
                </a:solidFill>
              </a:defRPr>
            </a:lvl7pPr>
            <a:lvl8pPr marL="4475906" indent="0" algn="ctr">
              <a:buNone/>
              <a:defRPr>
                <a:solidFill>
                  <a:schemeClr val="tx1">
                    <a:tint val="75000"/>
                  </a:schemeClr>
                </a:solidFill>
              </a:defRPr>
            </a:lvl8pPr>
            <a:lvl9pPr marL="5115321" indent="0" algn="ctr">
              <a:buNone/>
              <a:defRPr>
                <a:solidFill>
                  <a:schemeClr val="tx1">
                    <a:tint val="75000"/>
                  </a:schemeClr>
                </a:solidFill>
              </a:defRPr>
            </a:lvl9pPr>
          </a:lstStyle>
          <a:p>
            <a:r>
              <a:rPr lang="fr-FR" smtClean="0"/>
              <a:t>Modifiez le style des sous-titres du masque</a:t>
            </a:r>
            <a:endParaRPr lang="ar-DZ"/>
          </a:p>
        </p:txBody>
      </p:sp>
      <p:sp>
        <p:nvSpPr>
          <p:cNvPr id="4" name="Espace réservé de la date 3"/>
          <p:cNvSpPr>
            <a:spLocks noGrp="1"/>
          </p:cNvSpPr>
          <p:nvPr>
            <p:ph type="dt" sz="half" idx="10"/>
          </p:nvPr>
        </p:nvSpPr>
        <p:spPr/>
        <p:txBody>
          <a:bodyPr/>
          <a:lstStyle/>
          <a:p>
            <a:fld id="{9F08711C-58FF-418E-88BE-88AD528A70C2}" type="datetimeFigureOut">
              <a:rPr lang="ar-DZ" smtClean="0"/>
              <a:pPr/>
              <a:t>14-05-1436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CC92A466-8E45-4D71-9C5F-C87D636A3761}" type="slidenum">
              <a:rPr lang="ar-DZ" smtClean="0"/>
              <a:pPr/>
              <a:t>‹N°›</a:t>
            </a:fld>
            <a:endParaRPr lang="ar-DZ"/>
          </a:p>
        </p:txBody>
      </p:sp>
    </p:spTree>
    <p:extLst>
      <p:ext uri="{BB962C8B-B14F-4D97-AF65-F5344CB8AC3E}">
        <p14:creationId xmlns:p14="http://schemas.microsoft.com/office/powerpoint/2010/main" val="711637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ar-DZ"/>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e la date 3"/>
          <p:cNvSpPr>
            <a:spLocks noGrp="1"/>
          </p:cNvSpPr>
          <p:nvPr>
            <p:ph type="dt" sz="half" idx="10"/>
          </p:nvPr>
        </p:nvSpPr>
        <p:spPr/>
        <p:txBody>
          <a:bodyPr/>
          <a:lstStyle/>
          <a:p>
            <a:fld id="{9F08711C-58FF-418E-88BE-88AD528A70C2}" type="datetimeFigureOut">
              <a:rPr lang="ar-DZ" smtClean="0"/>
              <a:pPr/>
              <a:t>14-05-1436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CC92A466-8E45-4D71-9C5F-C87D636A3761}" type="slidenum">
              <a:rPr lang="ar-DZ" smtClean="0"/>
              <a:pPr/>
              <a:t>‹N°›</a:t>
            </a:fld>
            <a:endParaRPr lang="ar-DZ"/>
          </a:p>
        </p:txBody>
      </p:sp>
    </p:spTree>
    <p:extLst>
      <p:ext uri="{BB962C8B-B14F-4D97-AF65-F5344CB8AC3E}">
        <p14:creationId xmlns:p14="http://schemas.microsoft.com/office/powerpoint/2010/main" val="37382643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9281160" y="384502"/>
            <a:ext cx="2880360" cy="8192135"/>
          </a:xfrm>
        </p:spPr>
        <p:txBody>
          <a:bodyPr vert="eaVert"/>
          <a:lstStyle/>
          <a:p>
            <a:r>
              <a:rPr lang="fr-FR" smtClean="0"/>
              <a:t>Modifiez le style du titre</a:t>
            </a:r>
            <a:endParaRPr lang="ar-DZ"/>
          </a:p>
        </p:txBody>
      </p:sp>
      <p:sp>
        <p:nvSpPr>
          <p:cNvPr id="3" name="Espace réservé du texte vertical 2"/>
          <p:cNvSpPr>
            <a:spLocks noGrp="1"/>
          </p:cNvSpPr>
          <p:nvPr>
            <p:ph type="body" orient="vert" idx="1"/>
          </p:nvPr>
        </p:nvSpPr>
        <p:spPr>
          <a:xfrm>
            <a:off x="640080" y="384502"/>
            <a:ext cx="8427720" cy="819213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e la date 3"/>
          <p:cNvSpPr>
            <a:spLocks noGrp="1"/>
          </p:cNvSpPr>
          <p:nvPr>
            <p:ph type="dt" sz="half" idx="10"/>
          </p:nvPr>
        </p:nvSpPr>
        <p:spPr/>
        <p:txBody>
          <a:bodyPr/>
          <a:lstStyle/>
          <a:p>
            <a:fld id="{9F08711C-58FF-418E-88BE-88AD528A70C2}" type="datetimeFigureOut">
              <a:rPr lang="ar-DZ" smtClean="0"/>
              <a:pPr/>
              <a:t>14-05-1436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CC92A466-8E45-4D71-9C5F-C87D636A3761}" type="slidenum">
              <a:rPr lang="ar-DZ" smtClean="0"/>
              <a:pPr/>
              <a:t>‹N°›</a:t>
            </a:fld>
            <a:endParaRPr lang="ar-DZ"/>
          </a:p>
        </p:txBody>
      </p:sp>
    </p:spTree>
    <p:extLst>
      <p:ext uri="{BB962C8B-B14F-4D97-AF65-F5344CB8AC3E}">
        <p14:creationId xmlns:p14="http://schemas.microsoft.com/office/powerpoint/2010/main" val="1995344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ar-DZ"/>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e la date 3"/>
          <p:cNvSpPr>
            <a:spLocks noGrp="1"/>
          </p:cNvSpPr>
          <p:nvPr>
            <p:ph type="dt" sz="half" idx="10"/>
          </p:nvPr>
        </p:nvSpPr>
        <p:spPr/>
        <p:txBody>
          <a:bodyPr/>
          <a:lstStyle/>
          <a:p>
            <a:fld id="{9F08711C-58FF-418E-88BE-88AD528A70C2}" type="datetimeFigureOut">
              <a:rPr lang="ar-DZ" smtClean="0"/>
              <a:pPr/>
              <a:t>14-05-1436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CC92A466-8E45-4D71-9C5F-C87D636A3761}" type="slidenum">
              <a:rPr lang="ar-DZ" smtClean="0"/>
              <a:pPr/>
              <a:t>‹N°›</a:t>
            </a:fld>
            <a:endParaRPr lang="ar-DZ"/>
          </a:p>
        </p:txBody>
      </p:sp>
    </p:spTree>
    <p:extLst>
      <p:ext uri="{BB962C8B-B14F-4D97-AF65-F5344CB8AC3E}">
        <p14:creationId xmlns:p14="http://schemas.microsoft.com/office/powerpoint/2010/main" val="2700440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1011240" y="6169668"/>
            <a:ext cx="10881360" cy="1906905"/>
          </a:xfrm>
        </p:spPr>
        <p:txBody>
          <a:bodyPr anchor="t"/>
          <a:lstStyle>
            <a:lvl1pPr algn="r">
              <a:defRPr sz="5600" b="1" cap="all"/>
            </a:lvl1pPr>
          </a:lstStyle>
          <a:p>
            <a:r>
              <a:rPr lang="fr-FR" smtClean="0"/>
              <a:t>Modifiez le style du titre</a:t>
            </a:r>
            <a:endParaRPr lang="ar-DZ"/>
          </a:p>
        </p:txBody>
      </p:sp>
      <p:sp>
        <p:nvSpPr>
          <p:cNvPr id="3" name="Espace réservé du texte 2"/>
          <p:cNvSpPr>
            <a:spLocks noGrp="1"/>
          </p:cNvSpPr>
          <p:nvPr>
            <p:ph type="body" idx="1"/>
          </p:nvPr>
        </p:nvSpPr>
        <p:spPr>
          <a:xfrm>
            <a:off x="1011240" y="4069404"/>
            <a:ext cx="10881360" cy="2100262"/>
          </a:xfrm>
        </p:spPr>
        <p:txBody>
          <a:bodyPr anchor="b"/>
          <a:lstStyle>
            <a:lvl1pPr marL="0" indent="0">
              <a:buNone/>
              <a:defRPr sz="2800">
                <a:solidFill>
                  <a:schemeClr val="tx1">
                    <a:tint val="75000"/>
                  </a:schemeClr>
                </a:solidFill>
              </a:defRPr>
            </a:lvl1pPr>
            <a:lvl2pPr marL="639415" indent="0">
              <a:buNone/>
              <a:defRPr sz="2500">
                <a:solidFill>
                  <a:schemeClr val="tx1">
                    <a:tint val="75000"/>
                  </a:schemeClr>
                </a:solidFill>
              </a:defRPr>
            </a:lvl2pPr>
            <a:lvl3pPr marL="1278830" indent="0">
              <a:buNone/>
              <a:defRPr sz="2200">
                <a:solidFill>
                  <a:schemeClr val="tx1">
                    <a:tint val="75000"/>
                  </a:schemeClr>
                </a:solidFill>
              </a:defRPr>
            </a:lvl3pPr>
            <a:lvl4pPr marL="1918246" indent="0">
              <a:buNone/>
              <a:defRPr sz="2000">
                <a:solidFill>
                  <a:schemeClr val="tx1">
                    <a:tint val="75000"/>
                  </a:schemeClr>
                </a:solidFill>
              </a:defRPr>
            </a:lvl4pPr>
            <a:lvl5pPr marL="2557661" indent="0">
              <a:buNone/>
              <a:defRPr sz="2000">
                <a:solidFill>
                  <a:schemeClr val="tx1">
                    <a:tint val="75000"/>
                  </a:schemeClr>
                </a:solidFill>
              </a:defRPr>
            </a:lvl5pPr>
            <a:lvl6pPr marL="3197075" indent="0">
              <a:buNone/>
              <a:defRPr sz="2000">
                <a:solidFill>
                  <a:schemeClr val="tx1">
                    <a:tint val="75000"/>
                  </a:schemeClr>
                </a:solidFill>
              </a:defRPr>
            </a:lvl6pPr>
            <a:lvl7pPr marL="3836490" indent="0">
              <a:buNone/>
              <a:defRPr sz="2000">
                <a:solidFill>
                  <a:schemeClr val="tx1">
                    <a:tint val="75000"/>
                  </a:schemeClr>
                </a:solidFill>
              </a:defRPr>
            </a:lvl7pPr>
            <a:lvl8pPr marL="4475906" indent="0">
              <a:buNone/>
              <a:defRPr sz="2000">
                <a:solidFill>
                  <a:schemeClr val="tx1">
                    <a:tint val="75000"/>
                  </a:schemeClr>
                </a:solidFill>
              </a:defRPr>
            </a:lvl8pPr>
            <a:lvl9pPr marL="5115321" indent="0">
              <a:buNone/>
              <a:defRPr sz="20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9F08711C-58FF-418E-88BE-88AD528A70C2}" type="datetimeFigureOut">
              <a:rPr lang="ar-DZ" smtClean="0"/>
              <a:pPr/>
              <a:t>14-05-1436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CC92A466-8E45-4D71-9C5F-C87D636A3761}" type="slidenum">
              <a:rPr lang="ar-DZ" smtClean="0"/>
              <a:pPr/>
              <a:t>‹N°›</a:t>
            </a:fld>
            <a:endParaRPr lang="ar-DZ"/>
          </a:p>
        </p:txBody>
      </p:sp>
    </p:spTree>
    <p:extLst>
      <p:ext uri="{BB962C8B-B14F-4D97-AF65-F5344CB8AC3E}">
        <p14:creationId xmlns:p14="http://schemas.microsoft.com/office/powerpoint/2010/main" val="3847662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ar-DZ"/>
          </a:p>
        </p:txBody>
      </p:sp>
      <p:sp>
        <p:nvSpPr>
          <p:cNvPr id="3" name="Espace réservé du contenu 2"/>
          <p:cNvSpPr>
            <a:spLocks noGrp="1"/>
          </p:cNvSpPr>
          <p:nvPr>
            <p:ph sz="half" idx="1"/>
          </p:nvPr>
        </p:nvSpPr>
        <p:spPr>
          <a:xfrm>
            <a:off x="640080" y="2240282"/>
            <a:ext cx="5654040" cy="633634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u contenu 3"/>
          <p:cNvSpPr>
            <a:spLocks noGrp="1"/>
          </p:cNvSpPr>
          <p:nvPr>
            <p:ph sz="half" idx="2"/>
          </p:nvPr>
        </p:nvSpPr>
        <p:spPr>
          <a:xfrm>
            <a:off x="6507480" y="2240282"/>
            <a:ext cx="5654040" cy="633634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5" name="Espace réservé de la date 4"/>
          <p:cNvSpPr>
            <a:spLocks noGrp="1"/>
          </p:cNvSpPr>
          <p:nvPr>
            <p:ph type="dt" sz="half" idx="10"/>
          </p:nvPr>
        </p:nvSpPr>
        <p:spPr/>
        <p:txBody>
          <a:bodyPr/>
          <a:lstStyle/>
          <a:p>
            <a:fld id="{9F08711C-58FF-418E-88BE-88AD528A70C2}" type="datetimeFigureOut">
              <a:rPr lang="ar-DZ" smtClean="0"/>
              <a:pPr/>
              <a:t>14-05-1436</a:t>
            </a:fld>
            <a:endParaRPr lang="ar-DZ"/>
          </a:p>
        </p:txBody>
      </p:sp>
      <p:sp>
        <p:nvSpPr>
          <p:cNvPr id="6" name="Espace réservé du pied de page 5"/>
          <p:cNvSpPr>
            <a:spLocks noGrp="1"/>
          </p:cNvSpPr>
          <p:nvPr>
            <p:ph type="ftr" sz="quarter" idx="11"/>
          </p:nvPr>
        </p:nvSpPr>
        <p:spPr/>
        <p:txBody>
          <a:bodyPr/>
          <a:lstStyle/>
          <a:p>
            <a:endParaRPr lang="ar-DZ"/>
          </a:p>
        </p:txBody>
      </p:sp>
      <p:sp>
        <p:nvSpPr>
          <p:cNvPr id="7" name="Espace réservé du numéro de diapositive 6"/>
          <p:cNvSpPr>
            <a:spLocks noGrp="1"/>
          </p:cNvSpPr>
          <p:nvPr>
            <p:ph type="sldNum" sz="quarter" idx="12"/>
          </p:nvPr>
        </p:nvSpPr>
        <p:spPr/>
        <p:txBody>
          <a:bodyPr/>
          <a:lstStyle/>
          <a:p>
            <a:fld id="{CC92A466-8E45-4D71-9C5F-C87D636A3761}" type="slidenum">
              <a:rPr lang="ar-DZ" smtClean="0"/>
              <a:pPr/>
              <a:t>‹N°›</a:t>
            </a:fld>
            <a:endParaRPr lang="ar-DZ"/>
          </a:p>
        </p:txBody>
      </p:sp>
    </p:spTree>
    <p:extLst>
      <p:ext uri="{BB962C8B-B14F-4D97-AF65-F5344CB8AC3E}">
        <p14:creationId xmlns:p14="http://schemas.microsoft.com/office/powerpoint/2010/main" val="3907433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ar-DZ"/>
          </a:p>
        </p:txBody>
      </p:sp>
      <p:sp>
        <p:nvSpPr>
          <p:cNvPr id="3" name="Espace réservé du texte 2"/>
          <p:cNvSpPr>
            <a:spLocks noGrp="1"/>
          </p:cNvSpPr>
          <p:nvPr>
            <p:ph type="body" idx="1"/>
          </p:nvPr>
        </p:nvSpPr>
        <p:spPr>
          <a:xfrm>
            <a:off x="640090" y="2149165"/>
            <a:ext cx="5656263" cy="895667"/>
          </a:xfrm>
        </p:spPr>
        <p:txBody>
          <a:bodyPr anchor="b"/>
          <a:lstStyle>
            <a:lvl1pPr marL="0" indent="0">
              <a:buNone/>
              <a:defRPr sz="3400" b="1"/>
            </a:lvl1pPr>
            <a:lvl2pPr marL="639415" indent="0">
              <a:buNone/>
              <a:defRPr sz="2800" b="1"/>
            </a:lvl2pPr>
            <a:lvl3pPr marL="1278830" indent="0">
              <a:buNone/>
              <a:defRPr sz="2500" b="1"/>
            </a:lvl3pPr>
            <a:lvl4pPr marL="1918246" indent="0">
              <a:buNone/>
              <a:defRPr sz="2200" b="1"/>
            </a:lvl4pPr>
            <a:lvl5pPr marL="2557661" indent="0">
              <a:buNone/>
              <a:defRPr sz="2200" b="1"/>
            </a:lvl5pPr>
            <a:lvl6pPr marL="3197075" indent="0">
              <a:buNone/>
              <a:defRPr sz="2200" b="1"/>
            </a:lvl6pPr>
            <a:lvl7pPr marL="3836490" indent="0">
              <a:buNone/>
              <a:defRPr sz="2200" b="1"/>
            </a:lvl7pPr>
            <a:lvl8pPr marL="4475906" indent="0">
              <a:buNone/>
              <a:defRPr sz="2200" b="1"/>
            </a:lvl8pPr>
            <a:lvl9pPr marL="5115321" indent="0">
              <a:buNone/>
              <a:defRPr sz="2200" b="1"/>
            </a:lvl9pPr>
          </a:lstStyle>
          <a:p>
            <a:pPr lvl="0"/>
            <a:r>
              <a:rPr lang="fr-FR" smtClean="0"/>
              <a:t>Modifiez les styles du texte du masque</a:t>
            </a:r>
          </a:p>
        </p:txBody>
      </p:sp>
      <p:sp>
        <p:nvSpPr>
          <p:cNvPr id="4" name="Espace réservé du contenu 3"/>
          <p:cNvSpPr>
            <a:spLocks noGrp="1"/>
          </p:cNvSpPr>
          <p:nvPr>
            <p:ph sz="half" idx="2"/>
          </p:nvPr>
        </p:nvSpPr>
        <p:spPr>
          <a:xfrm>
            <a:off x="640090" y="3044832"/>
            <a:ext cx="5656263" cy="5531803"/>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5" name="Espace réservé du texte 4"/>
          <p:cNvSpPr>
            <a:spLocks noGrp="1"/>
          </p:cNvSpPr>
          <p:nvPr>
            <p:ph type="body" sz="quarter" idx="3"/>
          </p:nvPr>
        </p:nvSpPr>
        <p:spPr>
          <a:xfrm>
            <a:off x="6503046" y="2149165"/>
            <a:ext cx="5658486" cy="895667"/>
          </a:xfrm>
        </p:spPr>
        <p:txBody>
          <a:bodyPr anchor="b"/>
          <a:lstStyle>
            <a:lvl1pPr marL="0" indent="0">
              <a:buNone/>
              <a:defRPr sz="3400" b="1"/>
            </a:lvl1pPr>
            <a:lvl2pPr marL="639415" indent="0">
              <a:buNone/>
              <a:defRPr sz="2800" b="1"/>
            </a:lvl2pPr>
            <a:lvl3pPr marL="1278830" indent="0">
              <a:buNone/>
              <a:defRPr sz="2500" b="1"/>
            </a:lvl3pPr>
            <a:lvl4pPr marL="1918246" indent="0">
              <a:buNone/>
              <a:defRPr sz="2200" b="1"/>
            </a:lvl4pPr>
            <a:lvl5pPr marL="2557661" indent="0">
              <a:buNone/>
              <a:defRPr sz="2200" b="1"/>
            </a:lvl5pPr>
            <a:lvl6pPr marL="3197075" indent="0">
              <a:buNone/>
              <a:defRPr sz="2200" b="1"/>
            </a:lvl6pPr>
            <a:lvl7pPr marL="3836490" indent="0">
              <a:buNone/>
              <a:defRPr sz="2200" b="1"/>
            </a:lvl7pPr>
            <a:lvl8pPr marL="4475906" indent="0">
              <a:buNone/>
              <a:defRPr sz="2200" b="1"/>
            </a:lvl8pPr>
            <a:lvl9pPr marL="5115321" indent="0">
              <a:buNone/>
              <a:defRPr sz="2200" b="1"/>
            </a:lvl9pPr>
          </a:lstStyle>
          <a:p>
            <a:pPr lvl="0"/>
            <a:r>
              <a:rPr lang="fr-FR" smtClean="0"/>
              <a:t>Modifiez les styles du texte du masque</a:t>
            </a:r>
          </a:p>
        </p:txBody>
      </p:sp>
      <p:sp>
        <p:nvSpPr>
          <p:cNvPr id="6" name="Espace réservé du contenu 5"/>
          <p:cNvSpPr>
            <a:spLocks noGrp="1"/>
          </p:cNvSpPr>
          <p:nvPr>
            <p:ph sz="quarter" idx="4"/>
          </p:nvPr>
        </p:nvSpPr>
        <p:spPr>
          <a:xfrm>
            <a:off x="6503046" y="3044832"/>
            <a:ext cx="5658486" cy="5531803"/>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7" name="Espace réservé de la date 6"/>
          <p:cNvSpPr>
            <a:spLocks noGrp="1"/>
          </p:cNvSpPr>
          <p:nvPr>
            <p:ph type="dt" sz="half" idx="10"/>
          </p:nvPr>
        </p:nvSpPr>
        <p:spPr/>
        <p:txBody>
          <a:bodyPr/>
          <a:lstStyle/>
          <a:p>
            <a:fld id="{9F08711C-58FF-418E-88BE-88AD528A70C2}" type="datetimeFigureOut">
              <a:rPr lang="ar-DZ" smtClean="0"/>
              <a:pPr/>
              <a:t>14-05-1436</a:t>
            </a:fld>
            <a:endParaRPr lang="ar-DZ"/>
          </a:p>
        </p:txBody>
      </p:sp>
      <p:sp>
        <p:nvSpPr>
          <p:cNvPr id="8" name="Espace réservé du pied de page 7"/>
          <p:cNvSpPr>
            <a:spLocks noGrp="1"/>
          </p:cNvSpPr>
          <p:nvPr>
            <p:ph type="ftr" sz="quarter" idx="11"/>
          </p:nvPr>
        </p:nvSpPr>
        <p:spPr/>
        <p:txBody>
          <a:bodyPr/>
          <a:lstStyle/>
          <a:p>
            <a:endParaRPr lang="ar-DZ"/>
          </a:p>
        </p:txBody>
      </p:sp>
      <p:sp>
        <p:nvSpPr>
          <p:cNvPr id="9" name="Espace réservé du numéro de diapositive 8"/>
          <p:cNvSpPr>
            <a:spLocks noGrp="1"/>
          </p:cNvSpPr>
          <p:nvPr>
            <p:ph type="sldNum" sz="quarter" idx="12"/>
          </p:nvPr>
        </p:nvSpPr>
        <p:spPr/>
        <p:txBody>
          <a:bodyPr/>
          <a:lstStyle/>
          <a:p>
            <a:fld id="{CC92A466-8E45-4D71-9C5F-C87D636A3761}" type="slidenum">
              <a:rPr lang="ar-DZ" smtClean="0"/>
              <a:pPr/>
              <a:t>‹N°›</a:t>
            </a:fld>
            <a:endParaRPr lang="ar-DZ"/>
          </a:p>
        </p:txBody>
      </p:sp>
    </p:spTree>
    <p:extLst>
      <p:ext uri="{BB962C8B-B14F-4D97-AF65-F5344CB8AC3E}">
        <p14:creationId xmlns:p14="http://schemas.microsoft.com/office/powerpoint/2010/main" val="2628887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ar-DZ"/>
          </a:p>
        </p:txBody>
      </p:sp>
      <p:sp>
        <p:nvSpPr>
          <p:cNvPr id="3" name="Espace réservé de la date 2"/>
          <p:cNvSpPr>
            <a:spLocks noGrp="1"/>
          </p:cNvSpPr>
          <p:nvPr>
            <p:ph type="dt" sz="half" idx="10"/>
          </p:nvPr>
        </p:nvSpPr>
        <p:spPr/>
        <p:txBody>
          <a:bodyPr/>
          <a:lstStyle/>
          <a:p>
            <a:fld id="{9F08711C-58FF-418E-88BE-88AD528A70C2}" type="datetimeFigureOut">
              <a:rPr lang="ar-DZ" smtClean="0"/>
              <a:pPr/>
              <a:t>14-05-1436</a:t>
            </a:fld>
            <a:endParaRPr lang="ar-DZ"/>
          </a:p>
        </p:txBody>
      </p:sp>
      <p:sp>
        <p:nvSpPr>
          <p:cNvPr id="4" name="Espace réservé du pied de page 3"/>
          <p:cNvSpPr>
            <a:spLocks noGrp="1"/>
          </p:cNvSpPr>
          <p:nvPr>
            <p:ph type="ftr" sz="quarter" idx="11"/>
          </p:nvPr>
        </p:nvSpPr>
        <p:spPr/>
        <p:txBody>
          <a:bodyPr/>
          <a:lstStyle/>
          <a:p>
            <a:endParaRPr lang="ar-DZ"/>
          </a:p>
        </p:txBody>
      </p:sp>
      <p:sp>
        <p:nvSpPr>
          <p:cNvPr id="5" name="Espace réservé du numéro de diapositive 4"/>
          <p:cNvSpPr>
            <a:spLocks noGrp="1"/>
          </p:cNvSpPr>
          <p:nvPr>
            <p:ph type="sldNum" sz="quarter" idx="12"/>
          </p:nvPr>
        </p:nvSpPr>
        <p:spPr/>
        <p:txBody>
          <a:bodyPr/>
          <a:lstStyle/>
          <a:p>
            <a:fld id="{CC92A466-8E45-4D71-9C5F-C87D636A3761}" type="slidenum">
              <a:rPr lang="ar-DZ" smtClean="0"/>
              <a:pPr/>
              <a:t>‹N°›</a:t>
            </a:fld>
            <a:endParaRPr lang="ar-DZ"/>
          </a:p>
        </p:txBody>
      </p:sp>
    </p:spTree>
    <p:extLst>
      <p:ext uri="{BB962C8B-B14F-4D97-AF65-F5344CB8AC3E}">
        <p14:creationId xmlns:p14="http://schemas.microsoft.com/office/powerpoint/2010/main" val="521412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9F08711C-58FF-418E-88BE-88AD528A70C2}" type="datetimeFigureOut">
              <a:rPr lang="ar-DZ" smtClean="0"/>
              <a:pPr/>
              <a:t>14-05-1436</a:t>
            </a:fld>
            <a:endParaRPr lang="ar-DZ"/>
          </a:p>
        </p:txBody>
      </p:sp>
      <p:sp>
        <p:nvSpPr>
          <p:cNvPr id="3" name="Espace réservé du pied de page 2"/>
          <p:cNvSpPr>
            <a:spLocks noGrp="1"/>
          </p:cNvSpPr>
          <p:nvPr>
            <p:ph type="ftr" sz="quarter" idx="11"/>
          </p:nvPr>
        </p:nvSpPr>
        <p:spPr/>
        <p:txBody>
          <a:bodyPr/>
          <a:lstStyle/>
          <a:p>
            <a:endParaRPr lang="ar-DZ"/>
          </a:p>
        </p:txBody>
      </p:sp>
      <p:sp>
        <p:nvSpPr>
          <p:cNvPr id="4" name="Espace réservé du numéro de diapositive 3"/>
          <p:cNvSpPr>
            <a:spLocks noGrp="1"/>
          </p:cNvSpPr>
          <p:nvPr>
            <p:ph type="sldNum" sz="quarter" idx="12"/>
          </p:nvPr>
        </p:nvSpPr>
        <p:spPr/>
        <p:txBody>
          <a:bodyPr/>
          <a:lstStyle/>
          <a:p>
            <a:fld id="{CC92A466-8E45-4D71-9C5F-C87D636A3761}" type="slidenum">
              <a:rPr lang="ar-DZ" smtClean="0"/>
              <a:pPr/>
              <a:t>‹N°›</a:t>
            </a:fld>
            <a:endParaRPr lang="ar-DZ"/>
          </a:p>
        </p:txBody>
      </p:sp>
    </p:spTree>
    <p:extLst>
      <p:ext uri="{BB962C8B-B14F-4D97-AF65-F5344CB8AC3E}">
        <p14:creationId xmlns:p14="http://schemas.microsoft.com/office/powerpoint/2010/main" val="3328527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40090" y="382271"/>
            <a:ext cx="4211640" cy="1626870"/>
          </a:xfrm>
        </p:spPr>
        <p:txBody>
          <a:bodyPr anchor="b"/>
          <a:lstStyle>
            <a:lvl1pPr algn="r">
              <a:defRPr sz="2800" b="1"/>
            </a:lvl1pPr>
          </a:lstStyle>
          <a:p>
            <a:r>
              <a:rPr lang="fr-FR" smtClean="0"/>
              <a:t>Modifiez le style du titre</a:t>
            </a:r>
            <a:endParaRPr lang="ar-DZ"/>
          </a:p>
        </p:txBody>
      </p:sp>
      <p:sp>
        <p:nvSpPr>
          <p:cNvPr id="3" name="Espace réservé du contenu 2"/>
          <p:cNvSpPr>
            <a:spLocks noGrp="1"/>
          </p:cNvSpPr>
          <p:nvPr>
            <p:ph idx="1"/>
          </p:nvPr>
        </p:nvSpPr>
        <p:spPr>
          <a:xfrm>
            <a:off x="5005075" y="382276"/>
            <a:ext cx="7156451" cy="8194358"/>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u texte 3"/>
          <p:cNvSpPr>
            <a:spLocks noGrp="1"/>
          </p:cNvSpPr>
          <p:nvPr>
            <p:ph type="body" sz="half" idx="2"/>
          </p:nvPr>
        </p:nvSpPr>
        <p:spPr>
          <a:xfrm>
            <a:off x="640090" y="2009145"/>
            <a:ext cx="4211640" cy="6567488"/>
          </a:xfrm>
        </p:spPr>
        <p:txBody>
          <a:bodyPr/>
          <a:lstStyle>
            <a:lvl1pPr marL="0" indent="0">
              <a:buNone/>
              <a:defRPr sz="2000"/>
            </a:lvl1pPr>
            <a:lvl2pPr marL="639415" indent="0">
              <a:buNone/>
              <a:defRPr sz="1700"/>
            </a:lvl2pPr>
            <a:lvl3pPr marL="1278830" indent="0">
              <a:buNone/>
              <a:defRPr sz="1300"/>
            </a:lvl3pPr>
            <a:lvl4pPr marL="1918246" indent="0">
              <a:buNone/>
              <a:defRPr sz="1300"/>
            </a:lvl4pPr>
            <a:lvl5pPr marL="2557661" indent="0">
              <a:buNone/>
              <a:defRPr sz="1300"/>
            </a:lvl5pPr>
            <a:lvl6pPr marL="3197075" indent="0">
              <a:buNone/>
              <a:defRPr sz="1300"/>
            </a:lvl6pPr>
            <a:lvl7pPr marL="3836490" indent="0">
              <a:buNone/>
              <a:defRPr sz="1300"/>
            </a:lvl7pPr>
            <a:lvl8pPr marL="4475906" indent="0">
              <a:buNone/>
              <a:defRPr sz="1300"/>
            </a:lvl8pPr>
            <a:lvl9pPr marL="5115321" indent="0">
              <a:buNone/>
              <a:defRPr sz="13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9F08711C-58FF-418E-88BE-88AD528A70C2}" type="datetimeFigureOut">
              <a:rPr lang="ar-DZ" smtClean="0"/>
              <a:pPr/>
              <a:t>14-05-1436</a:t>
            </a:fld>
            <a:endParaRPr lang="ar-DZ"/>
          </a:p>
        </p:txBody>
      </p:sp>
      <p:sp>
        <p:nvSpPr>
          <p:cNvPr id="6" name="Espace réservé du pied de page 5"/>
          <p:cNvSpPr>
            <a:spLocks noGrp="1"/>
          </p:cNvSpPr>
          <p:nvPr>
            <p:ph type="ftr" sz="quarter" idx="11"/>
          </p:nvPr>
        </p:nvSpPr>
        <p:spPr/>
        <p:txBody>
          <a:bodyPr/>
          <a:lstStyle/>
          <a:p>
            <a:endParaRPr lang="ar-DZ"/>
          </a:p>
        </p:txBody>
      </p:sp>
      <p:sp>
        <p:nvSpPr>
          <p:cNvPr id="7" name="Espace réservé du numéro de diapositive 6"/>
          <p:cNvSpPr>
            <a:spLocks noGrp="1"/>
          </p:cNvSpPr>
          <p:nvPr>
            <p:ph type="sldNum" sz="quarter" idx="12"/>
          </p:nvPr>
        </p:nvSpPr>
        <p:spPr/>
        <p:txBody>
          <a:bodyPr/>
          <a:lstStyle/>
          <a:p>
            <a:fld id="{CC92A466-8E45-4D71-9C5F-C87D636A3761}" type="slidenum">
              <a:rPr lang="ar-DZ" smtClean="0"/>
              <a:pPr/>
              <a:t>‹N°›</a:t>
            </a:fld>
            <a:endParaRPr lang="ar-DZ"/>
          </a:p>
        </p:txBody>
      </p:sp>
    </p:spTree>
    <p:extLst>
      <p:ext uri="{BB962C8B-B14F-4D97-AF65-F5344CB8AC3E}">
        <p14:creationId xmlns:p14="http://schemas.microsoft.com/office/powerpoint/2010/main" val="233458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509203" y="6720847"/>
            <a:ext cx="7680960" cy="793433"/>
          </a:xfrm>
        </p:spPr>
        <p:txBody>
          <a:bodyPr anchor="b"/>
          <a:lstStyle>
            <a:lvl1pPr algn="r">
              <a:defRPr sz="2800" b="1"/>
            </a:lvl1pPr>
          </a:lstStyle>
          <a:p>
            <a:r>
              <a:rPr lang="fr-FR" smtClean="0"/>
              <a:t>Modifiez le style du titre</a:t>
            </a:r>
            <a:endParaRPr lang="ar-DZ"/>
          </a:p>
        </p:txBody>
      </p:sp>
      <p:sp>
        <p:nvSpPr>
          <p:cNvPr id="3" name="Espace réservé pour une image  2"/>
          <p:cNvSpPr>
            <a:spLocks noGrp="1"/>
          </p:cNvSpPr>
          <p:nvPr>
            <p:ph type="pic" idx="1"/>
          </p:nvPr>
        </p:nvSpPr>
        <p:spPr>
          <a:xfrm>
            <a:off x="2509203" y="857885"/>
            <a:ext cx="7680960" cy="5760720"/>
          </a:xfrm>
        </p:spPr>
        <p:txBody>
          <a:bodyPr/>
          <a:lstStyle>
            <a:lvl1pPr marL="0" indent="0">
              <a:buNone/>
              <a:defRPr sz="4500"/>
            </a:lvl1pPr>
            <a:lvl2pPr marL="639415" indent="0">
              <a:buNone/>
              <a:defRPr sz="3900"/>
            </a:lvl2pPr>
            <a:lvl3pPr marL="1278830" indent="0">
              <a:buNone/>
              <a:defRPr sz="3400"/>
            </a:lvl3pPr>
            <a:lvl4pPr marL="1918246" indent="0">
              <a:buNone/>
              <a:defRPr sz="2800"/>
            </a:lvl4pPr>
            <a:lvl5pPr marL="2557661" indent="0">
              <a:buNone/>
              <a:defRPr sz="2800"/>
            </a:lvl5pPr>
            <a:lvl6pPr marL="3197075" indent="0">
              <a:buNone/>
              <a:defRPr sz="2800"/>
            </a:lvl6pPr>
            <a:lvl7pPr marL="3836490" indent="0">
              <a:buNone/>
              <a:defRPr sz="2800"/>
            </a:lvl7pPr>
            <a:lvl8pPr marL="4475906" indent="0">
              <a:buNone/>
              <a:defRPr sz="2800"/>
            </a:lvl8pPr>
            <a:lvl9pPr marL="5115321" indent="0">
              <a:buNone/>
              <a:defRPr sz="2800"/>
            </a:lvl9pPr>
          </a:lstStyle>
          <a:p>
            <a:endParaRPr lang="ar-DZ"/>
          </a:p>
        </p:txBody>
      </p:sp>
      <p:sp>
        <p:nvSpPr>
          <p:cNvPr id="4" name="Espace réservé du texte 3"/>
          <p:cNvSpPr>
            <a:spLocks noGrp="1"/>
          </p:cNvSpPr>
          <p:nvPr>
            <p:ph type="body" sz="half" idx="2"/>
          </p:nvPr>
        </p:nvSpPr>
        <p:spPr>
          <a:xfrm>
            <a:off x="2509203" y="7514280"/>
            <a:ext cx="7680960" cy="1126807"/>
          </a:xfrm>
        </p:spPr>
        <p:txBody>
          <a:bodyPr/>
          <a:lstStyle>
            <a:lvl1pPr marL="0" indent="0">
              <a:buNone/>
              <a:defRPr sz="2000"/>
            </a:lvl1pPr>
            <a:lvl2pPr marL="639415" indent="0">
              <a:buNone/>
              <a:defRPr sz="1700"/>
            </a:lvl2pPr>
            <a:lvl3pPr marL="1278830" indent="0">
              <a:buNone/>
              <a:defRPr sz="1300"/>
            </a:lvl3pPr>
            <a:lvl4pPr marL="1918246" indent="0">
              <a:buNone/>
              <a:defRPr sz="1300"/>
            </a:lvl4pPr>
            <a:lvl5pPr marL="2557661" indent="0">
              <a:buNone/>
              <a:defRPr sz="1300"/>
            </a:lvl5pPr>
            <a:lvl6pPr marL="3197075" indent="0">
              <a:buNone/>
              <a:defRPr sz="1300"/>
            </a:lvl6pPr>
            <a:lvl7pPr marL="3836490" indent="0">
              <a:buNone/>
              <a:defRPr sz="1300"/>
            </a:lvl7pPr>
            <a:lvl8pPr marL="4475906" indent="0">
              <a:buNone/>
              <a:defRPr sz="1300"/>
            </a:lvl8pPr>
            <a:lvl9pPr marL="5115321" indent="0">
              <a:buNone/>
              <a:defRPr sz="13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9F08711C-58FF-418E-88BE-88AD528A70C2}" type="datetimeFigureOut">
              <a:rPr lang="ar-DZ" smtClean="0"/>
              <a:pPr/>
              <a:t>14-05-1436</a:t>
            </a:fld>
            <a:endParaRPr lang="ar-DZ"/>
          </a:p>
        </p:txBody>
      </p:sp>
      <p:sp>
        <p:nvSpPr>
          <p:cNvPr id="6" name="Espace réservé du pied de page 5"/>
          <p:cNvSpPr>
            <a:spLocks noGrp="1"/>
          </p:cNvSpPr>
          <p:nvPr>
            <p:ph type="ftr" sz="quarter" idx="11"/>
          </p:nvPr>
        </p:nvSpPr>
        <p:spPr/>
        <p:txBody>
          <a:bodyPr/>
          <a:lstStyle/>
          <a:p>
            <a:endParaRPr lang="ar-DZ"/>
          </a:p>
        </p:txBody>
      </p:sp>
      <p:sp>
        <p:nvSpPr>
          <p:cNvPr id="7" name="Espace réservé du numéro de diapositive 6"/>
          <p:cNvSpPr>
            <a:spLocks noGrp="1"/>
          </p:cNvSpPr>
          <p:nvPr>
            <p:ph type="sldNum" sz="quarter" idx="12"/>
          </p:nvPr>
        </p:nvSpPr>
        <p:spPr/>
        <p:txBody>
          <a:bodyPr/>
          <a:lstStyle/>
          <a:p>
            <a:fld id="{CC92A466-8E45-4D71-9C5F-C87D636A3761}" type="slidenum">
              <a:rPr lang="ar-DZ" smtClean="0"/>
              <a:pPr/>
              <a:t>‹N°›</a:t>
            </a:fld>
            <a:endParaRPr lang="ar-DZ"/>
          </a:p>
        </p:txBody>
      </p:sp>
    </p:spTree>
    <p:extLst>
      <p:ext uri="{BB962C8B-B14F-4D97-AF65-F5344CB8AC3E}">
        <p14:creationId xmlns:p14="http://schemas.microsoft.com/office/powerpoint/2010/main" val="140986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40080" y="384493"/>
            <a:ext cx="11521440" cy="1600200"/>
          </a:xfrm>
          <a:prstGeom prst="rect">
            <a:avLst/>
          </a:prstGeom>
        </p:spPr>
        <p:txBody>
          <a:bodyPr vert="horz" lIns="127882" tIns="63941" rIns="127882" bIns="63941" rtlCol="1" anchor="ctr">
            <a:normAutofit/>
          </a:bodyPr>
          <a:lstStyle/>
          <a:p>
            <a:r>
              <a:rPr lang="fr-FR" smtClean="0"/>
              <a:t>Modifiez le style du titre</a:t>
            </a:r>
            <a:endParaRPr lang="ar-DZ"/>
          </a:p>
        </p:txBody>
      </p:sp>
      <p:sp>
        <p:nvSpPr>
          <p:cNvPr id="3" name="Espace réservé du texte 2"/>
          <p:cNvSpPr>
            <a:spLocks noGrp="1"/>
          </p:cNvSpPr>
          <p:nvPr>
            <p:ph type="body" idx="1"/>
          </p:nvPr>
        </p:nvSpPr>
        <p:spPr>
          <a:xfrm>
            <a:off x="640080" y="2240282"/>
            <a:ext cx="11521440" cy="6336348"/>
          </a:xfrm>
          <a:prstGeom prst="rect">
            <a:avLst/>
          </a:prstGeom>
        </p:spPr>
        <p:txBody>
          <a:bodyPr vert="horz" lIns="127882" tIns="63941" rIns="127882" bIns="63941" rtlCol="1">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e la date 3"/>
          <p:cNvSpPr>
            <a:spLocks noGrp="1"/>
          </p:cNvSpPr>
          <p:nvPr>
            <p:ph type="dt" sz="half" idx="2"/>
          </p:nvPr>
        </p:nvSpPr>
        <p:spPr>
          <a:xfrm>
            <a:off x="9174480" y="8898901"/>
            <a:ext cx="2987040" cy="511175"/>
          </a:xfrm>
          <a:prstGeom prst="rect">
            <a:avLst/>
          </a:prstGeom>
        </p:spPr>
        <p:txBody>
          <a:bodyPr vert="horz" lIns="127882" tIns="63941" rIns="127882" bIns="63941" rtlCol="1" anchor="ctr"/>
          <a:lstStyle>
            <a:lvl1pPr algn="r">
              <a:defRPr sz="1700">
                <a:solidFill>
                  <a:schemeClr val="tx1">
                    <a:tint val="75000"/>
                  </a:schemeClr>
                </a:solidFill>
              </a:defRPr>
            </a:lvl1pPr>
          </a:lstStyle>
          <a:p>
            <a:fld id="{9F08711C-58FF-418E-88BE-88AD528A70C2}" type="datetimeFigureOut">
              <a:rPr lang="ar-DZ" smtClean="0"/>
              <a:pPr/>
              <a:t>14-05-1436</a:t>
            </a:fld>
            <a:endParaRPr lang="ar-DZ"/>
          </a:p>
        </p:txBody>
      </p:sp>
      <p:sp>
        <p:nvSpPr>
          <p:cNvPr id="5" name="Espace réservé du pied de page 4"/>
          <p:cNvSpPr>
            <a:spLocks noGrp="1"/>
          </p:cNvSpPr>
          <p:nvPr>
            <p:ph type="ftr" sz="quarter" idx="3"/>
          </p:nvPr>
        </p:nvSpPr>
        <p:spPr>
          <a:xfrm>
            <a:off x="4373880" y="8898901"/>
            <a:ext cx="4053840" cy="511175"/>
          </a:xfrm>
          <a:prstGeom prst="rect">
            <a:avLst/>
          </a:prstGeom>
        </p:spPr>
        <p:txBody>
          <a:bodyPr vert="horz" lIns="127882" tIns="63941" rIns="127882" bIns="63941" rtlCol="1" anchor="ctr"/>
          <a:lstStyle>
            <a:lvl1pPr algn="ctr">
              <a:defRPr sz="1700">
                <a:solidFill>
                  <a:schemeClr val="tx1">
                    <a:tint val="75000"/>
                  </a:schemeClr>
                </a:solidFill>
              </a:defRPr>
            </a:lvl1pPr>
          </a:lstStyle>
          <a:p>
            <a:endParaRPr lang="ar-DZ"/>
          </a:p>
        </p:txBody>
      </p:sp>
      <p:sp>
        <p:nvSpPr>
          <p:cNvPr id="6" name="Espace réservé du numéro de diapositive 5"/>
          <p:cNvSpPr>
            <a:spLocks noGrp="1"/>
          </p:cNvSpPr>
          <p:nvPr>
            <p:ph type="sldNum" sz="quarter" idx="4"/>
          </p:nvPr>
        </p:nvSpPr>
        <p:spPr>
          <a:xfrm>
            <a:off x="640080" y="8898901"/>
            <a:ext cx="2987040" cy="511175"/>
          </a:xfrm>
          <a:prstGeom prst="rect">
            <a:avLst/>
          </a:prstGeom>
        </p:spPr>
        <p:txBody>
          <a:bodyPr vert="horz" lIns="127882" tIns="63941" rIns="127882" bIns="63941" rtlCol="1" anchor="ctr"/>
          <a:lstStyle>
            <a:lvl1pPr algn="l">
              <a:defRPr sz="1700">
                <a:solidFill>
                  <a:schemeClr val="tx1">
                    <a:tint val="75000"/>
                  </a:schemeClr>
                </a:solidFill>
              </a:defRPr>
            </a:lvl1pPr>
          </a:lstStyle>
          <a:p>
            <a:fld id="{CC92A466-8E45-4D71-9C5F-C87D636A3761}" type="slidenum">
              <a:rPr lang="ar-DZ" smtClean="0"/>
              <a:pPr/>
              <a:t>‹N°›</a:t>
            </a:fld>
            <a:endParaRPr lang="ar-DZ"/>
          </a:p>
        </p:txBody>
      </p:sp>
    </p:spTree>
    <p:extLst>
      <p:ext uri="{BB962C8B-B14F-4D97-AF65-F5344CB8AC3E}">
        <p14:creationId xmlns:p14="http://schemas.microsoft.com/office/powerpoint/2010/main" val="6617876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78830" rtl="1" eaLnBrk="1" latinLnBrk="0" hangingPunct="1">
        <a:spcBef>
          <a:spcPct val="0"/>
        </a:spcBef>
        <a:buNone/>
        <a:defRPr sz="6200" kern="1200">
          <a:solidFill>
            <a:schemeClr val="tx1"/>
          </a:solidFill>
          <a:latin typeface="+mj-lt"/>
          <a:ea typeface="+mj-ea"/>
          <a:cs typeface="+mj-cs"/>
        </a:defRPr>
      </a:lvl1pPr>
    </p:titleStyle>
    <p:bodyStyle>
      <a:lvl1pPr marL="479562" indent="-479562" algn="r" defTabSz="1278830" rtl="1" eaLnBrk="1" latinLnBrk="0" hangingPunct="1">
        <a:spcBef>
          <a:spcPct val="20000"/>
        </a:spcBef>
        <a:buFont typeface="Arial" pitchFamily="34" charset="0"/>
        <a:buChar char="•"/>
        <a:defRPr sz="4500" kern="1200">
          <a:solidFill>
            <a:schemeClr val="tx1"/>
          </a:solidFill>
          <a:latin typeface="+mn-lt"/>
          <a:ea typeface="+mn-ea"/>
          <a:cs typeface="+mn-cs"/>
        </a:defRPr>
      </a:lvl1pPr>
      <a:lvl2pPr marL="1039051" indent="-399636" algn="r" defTabSz="1278830" rtl="1" eaLnBrk="1" latinLnBrk="0" hangingPunct="1">
        <a:spcBef>
          <a:spcPct val="20000"/>
        </a:spcBef>
        <a:buFont typeface="Arial" pitchFamily="34" charset="0"/>
        <a:buChar char="–"/>
        <a:defRPr sz="3900" kern="1200">
          <a:solidFill>
            <a:schemeClr val="tx1"/>
          </a:solidFill>
          <a:latin typeface="+mn-lt"/>
          <a:ea typeface="+mn-ea"/>
          <a:cs typeface="+mn-cs"/>
        </a:defRPr>
      </a:lvl2pPr>
      <a:lvl3pPr marL="1598538" indent="-319707" algn="r" defTabSz="1278830" rtl="1" eaLnBrk="1" latinLnBrk="0" hangingPunct="1">
        <a:spcBef>
          <a:spcPct val="20000"/>
        </a:spcBef>
        <a:buFont typeface="Arial" pitchFamily="34" charset="0"/>
        <a:buChar char="•"/>
        <a:defRPr sz="3400" kern="1200">
          <a:solidFill>
            <a:schemeClr val="tx1"/>
          </a:solidFill>
          <a:latin typeface="+mn-lt"/>
          <a:ea typeface="+mn-ea"/>
          <a:cs typeface="+mn-cs"/>
        </a:defRPr>
      </a:lvl3pPr>
      <a:lvl4pPr marL="2237952" indent="-319707" algn="r" defTabSz="1278830" rtl="1" eaLnBrk="1" latinLnBrk="0" hangingPunct="1">
        <a:spcBef>
          <a:spcPct val="20000"/>
        </a:spcBef>
        <a:buFont typeface="Arial" pitchFamily="34" charset="0"/>
        <a:buChar char="–"/>
        <a:defRPr sz="2800" kern="1200">
          <a:solidFill>
            <a:schemeClr val="tx1"/>
          </a:solidFill>
          <a:latin typeface="+mn-lt"/>
          <a:ea typeface="+mn-ea"/>
          <a:cs typeface="+mn-cs"/>
        </a:defRPr>
      </a:lvl4pPr>
      <a:lvl5pPr marL="2877368" indent="-319707" algn="r" defTabSz="1278830" rtl="1" eaLnBrk="1" latinLnBrk="0" hangingPunct="1">
        <a:spcBef>
          <a:spcPct val="20000"/>
        </a:spcBef>
        <a:buFont typeface="Arial" pitchFamily="34" charset="0"/>
        <a:buChar char="»"/>
        <a:defRPr sz="2800" kern="1200">
          <a:solidFill>
            <a:schemeClr val="tx1"/>
          </a:solidFill>
          <a:latin typeface="+mn-lt"/>
          <a:ea typeface="+mn-ea"/>
          <a:cs typeface="+mn-cs"/>
        </a:defRPr>
      </a:lvl5pPr>
      <a:lvl6pPr marL="3516783" indent="-319707" algn="r" defTabSz="1278830" rtl="1" eaLnBrk="1" latinLnBrk="0" hangingPunct="1">
        <a:spcBef>
          <a:spcPct val="20000"/>
        </a:spcBef>
        <a:buFont typeface="Arial" pitchFamily="34" charset="0"/>
        <a:buChar char="•"/>
        <a:defRPr sz="2800" kern="1200">
          <a:solidFill>
            <a:schemeClr val="tx1"/>
          </a:solidFill>
          <a:latin typeface="+mn-lt"/>
          <a:ea typeface="+mn-ea"/>
          <a:cs typeface="+mn-cs"/>
        </a:defRPr>
      </a:lvl6pPr>
      <a:lvl7pPr marL="4156198" indent="-319707" algn="r" defTabSz="1278830" rtl="1" eaLnBrk="1" latinLnBrk="0" hangingPunct="1">
        <a:spcBef>
          <a:spcPct val="20000"/>
        </a:spcBef>
        <a:buFont typeface="Arial" pitchFamily="34" charset="0"/>
        <a:buChar char="•"/>
        <a:defRPr sz="2800" kern="1200">
          <a:solidFill>
            <a:schemeClr val="tx1"/>
          </a:solidFill>
          <a:latin typeface="+mn-lt"/>
          <a:ea typeface="+mn-ea"/>
          <a:cs typeface="+mn-cs"/>
        </a:defRPr>
      </a:lvl7pPr>
      <a:lvl8pPr marL="4795613" indent="-319707" algn="r" defTabSz="1278830" rtl="1" eaLnBrk="1" latinLnBrk="0" hangingPunct="1">
        <a:spcBef>
          <a:spcPct val="20000"/>
        </a:spcBef>
        <a:buFont typeface="Arial" pitchFamily="34" charset="0"/>
        <a:buChar char="•"/>
        <a:defRPr sz="2800" kern="1200">
          <a:solidFill>
            <a:schemeClr val="tx1"/>
          </a:solidFill>
          <a:latin typeface="+mn-lt"/>
          <a:ea typeface="+mn-ea"/>
          <a:cs typeface="+mn-cs"/>
        </a:defRPr>
      </a:lvl8pPr>
      <a:lvl9pPr marL="5435028" indent="-319707" algn="r" defTabSz="1278830" rtl="1"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ar-DZ"/>
      </a:defPPr>
      <a:lvl1pPr marL="0" algn="r" defTabSz="1278830" rtl="1" eaLnBrk="1" latinLnBrk="0" hangingPunct="1">
        <a:defRPr sz="2500" kern="1200">
          <a:solidFill>
            <a:schemeClr val="tx1"/>
          </a:solidFill>
          <a:latin typeface="+mn-lt"/>
          <a:ea typeface="+mn-ea"/>
          <a:cs typeface="+mn-cs"/>
        </a:defRPr>
      </a:lvl1pPr>
      <a:lvl2pPr marL="639415" algn="r" defTabSz="1278830" rtl="1" eaLnBrk="1" latinLnBrk="0" hangingPunct="1">
        <a:defRPr sz="2500" kern="1200">
          <a:solidFill>
            <a:schemeClr val="tx1"/>
          </a:solidFill>
          <a:latin typeface="+mn-lt"/>
          <a:ea typeface="+mn-ea"/>
          <a:cs typeface="+mn-cs"/>
        </a:defRPr>
      </a:lvl2pPr>
      <a:lvl3pPr marL="1278830" algn="r" defTabSz="1278830" rtl="1" eaLnBrk="1" latinLnBrk="0" hangingPunct="1">
        <a:defRPr sz="2500" kern="1200">
          <a:solidFill>
            <a:schemeClr val="tx1"/>
          </a:solidFill>
          <a:latin typeface="+mn-lt"/>
          <a:ea typeface="+mn-ea"/>
          <a:cs typeface="+mn-cs"/>
        </a:defRPr>
      </a:lvl3pPr>
      <a:lvl4pPr marL="1918246" algn="r" defTabSz="1278830" rtl="1" eaLnBrk="1" latinLnBrk="0" hangingPunct="1">
        <a:defRPr sz="2500" kern="1200">
          <a:solidFill>
            <a:schemeClr val="tx1"/>
          </a:solidFill>
          <a:latin typeface="+mn-lt"/>
          <a:ea typeface="+mn-ea"/>
          <a:cs typeface="+mn-cs"/>
        </a:defRPr>
      </a:lvl4pPr>
      <a:lvl5pPr marL="2557661" algn="r" defTabSz="1278830" rtl="1" eaLnBrk="1" latinLnBrk="0" hangingPunct="1">
        <a:defRPr sz="2500" kern="1200">
          <a:solidFill>
            <a:schemeClr val="tx1"/>
          </a:solidFill>
          <a:latin typeface="+mn-lt"/>
          <a:ea typeface="+mn-ea"/>
          <a:cs typeface="+mn-cs"/>
        </a:defRPr>
      </a:lvl5pPr>
      <a:lvl6pPr marL="3197075" algn="r" defTabSz="1278830" rtl="1" eaLnBrk="1" latinLnBrk="0" hangingPunct="1">
        <a:defRPr sz="2500" kern="1200">
          <a:solidFill>
            <a:schemeClr val="tx1"/>
          </a:solidFill>
          <a:latin typeface="+mn-lt"/>
          <a:ea typeface="+mn-ea"/>
          <a:cs typeface="+mn-cs"/>
        </a:defRPr>
      </a:lvl6pPr>
      <a:lvl7pPr marL="3836490" algn="r" defTabSz="1278830" rtl="1" eaLnBrk="1" latinLnBrk="0" hangingPunct="1">
        <a:defRPr sz="2500" kern="1200">
          <a:solidFill>
            <a:schemeClr val="tx1"/>
          </a:solidFill>
          <a:latin typeface="+mn-lt"/>
          <a:ea typeface="+mn-ea"/>
          <a:cs typeface="+mn-cs"/>
        </a:defRPr>
      </a:lvl7pPr>
      <a:lvl8pPr marL="4475906" algn="r" defTabSz="1278830" rtl="1" eaLnBrk="1" latinLnBrk="0" hangingPunct="1">
        <a:defRPr sz="2500" kern="1200">
          <a:solidFill>
            <a:schemeClr val="tx1"/>
          </a:solidFill>
          <a:latin typeface="+mn-lt"/>
          <a:ea typeface="+mn-ea"/>
          <a:cs typeface="+mn-cs"/>
        </a:defRPr>
      </a:lvl8pPr>
      <a:lvl9pPr marL="5115321" algn="r" defTabSz="1278830" rtl="1"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emf"/><Relationship Id="rId18" Type="http://schemas.openxmlformats.org/officeDocument/2006/relationships/image" Target="../media/image14.emf"/><Relationship Id="rId3" Type="http://schemas.openxmlformats.org/officeDocument/2006/relationships/image" Target="../media/image1.emf"/><Relationship Id="rId21" Type="http://schemas.openxmlformats.org/officeDocument/2006/relationships/image" Target="../media/image17.emf"/><Relationship Id="rId7" Type="http://schemas.openxmlformats.org/officeDocument/2006/relationships/image" Target="../media/image5.jpeg"/><Relationship Id="rId12" Type="http://schemas.openxmlformats.org/officeDocument/2006/relationships/image" Target="../media/image10.png"/><Relationship Id="rId17" Type="http://schemas.openxmlformats.org/officeDocument/2006/relationships/image" Target="../media/image120.png"/><Relationship Id="rId2" Type="http://schemas.openxmlformats.org/officeDocument/2006/relationships/notesSlide" Target="../notesSlides/notesSlide1.xml"/><Relationship Id="rId16" Type="http://schemas.openxmlformats.org/officeDocument/2006/relationships/image" Target="../media/image13.png"/><Relationship Id="rId20" Type="http://schemas.openxmlformats.org/officeDocument/2006/relationships/image" Target="../media/image16.emf"/><Relationship Id="rId1" Type="http://schemas.openxmlformats.org/officeDocument/2006/relationships/slideLayout" Target="../slideLayouts/slideLayout6.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emf"/><Relationship Id="rId10" Type="http://schemas.openxmlformats.org/officeDocument/2006/relationships/image" Target="../media/image8.png"/><Relationship Id="rId19" Type="http://schemas.openxmlformats.org/officeDocument/2006/relationships/image" Target="../media/image15.emf"/><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1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7242683" y="1308462"/>
            <a:ext cx="2513544" cy="39817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DZ"/>
          </a:p>
        </p:txBody>
      </p:sp>
      <p:sp>
        <p:nvSpPr>
          <p:cNvPr id="31" name="Rectangle 30"/>
          <p:cNvSpPr/>
          <p:nvPr/>
        </p:nvSpPr>
        <p:spPr>
          <a:xfrm>
            <a:off x="9878867" y="6263234"/>
            <a:ext cx="2821140" cy="3202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1" anchor="ctr"/>
          <a:lstStyle/>
          <a:p>
            <a:pPr algn="ctr"/>
            <a:endParaRPr lang="ar-DZ"/>
          </a:p>
        </p:txBody>
      </p:sp>
      <p:sp>
        <p:nvSpPr>
          <p:cNvPr id="26" name="Rectangle 25"/>
          <p:cNvSpPr/>
          <p:nvPr/>
        </p:nvSpPr>
        <p:spPr>
          <a:xfrm>
            <a:off x="9851173" y="1311060"/>
            <a:ext cx="2809653" cy="12135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1" anchor="ctr"/>
          <a:lstStyle/>
          <a:p>
            <a:pPr algn="ctr"/>
            <a:endParaRPr lang="ar-DZ"/>
          </a:p>
        </p:txBody>
      </p:sp>
      <p:sp>
        <p:nvSpPr>
          <p:cNvPr id="61" name="Organigramme : Processus 60"/>
          <p:cNvSpPr/>
          <p:nvPr/>
        </p:nvSpPr>
        <p:spPr>
          <a:xfrm>
            <a:off x="110401" y="8390226"/>
            <a:ext cx="3369047" cy="1132153"/>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lIns="91405" tIns="45703" rIns="91405" bIns="45703" rtlCol="0" anchor="ctr"/>
          <a:lstStyle/>
          <a:p>
            <a:pPr algn="ctr"/>
            <a:endParaRPr lang="fr-FR"/>
          </a:p>
        </p:txBody>
      </p:sp>
      <p:sp>
        <p:nvSpPr>
          <p:cNvPr id="35" name="Rectangle 34"/>
          <p:cNvSpPr/>
          <p:nvPr/>
        </p:nvSpPr>
        <p:spPr>
          <a:xfrm>
            <a:off x="101096" y="6990221"/>
            <a:ext cx="3378355" cy="1314382"/>
          </a:xfrm>
          <a:prstGeom prst="rect">
            <a:avLst/>
          </a:prstGeom>
        </p:spPr>
        <p:style>
          <a:lnRef idx="0">
            <a:schemeClr val="accent1"/>
          </a:lnRef>
          <a:fillRef idx="3">
            <a:schemeClr val="accent1"/>
          </a:fillRef>
          <a:effectRef idx="3">
            <a:schemeClr val="accent1"/>
          </a:effectRef>
          <a:fontRef idx="minor">
            <a:schemeClr val="lt1"/>
          </a:fontRef>
        </p:style>
        <p:txBody>
          <a:bodyPr lIns="91405" tIns="45703" rIns="91405" bIns="45703" rtlCol="0" anchor="ctr"/>
          <a:lstStyle/>
          <a:p>
            <a:pPr algn="ctr"/>
            <a:endParaRPr lang="fr-FR"/>
          </a:p>
        </p:txBody>
      </p:sp>
      <p:sp>
        <p:nvSpPr>
          <p:cNvPr id="13" name="Rectangle 12"/>
          <p:cNvSpPr/>
          <p:nvPr/>
        </p:nvSpPr>
        <p:spPr>
          <a:xfrm>
            <a:off x="144096" y="4823320"/>
            <a:ext cx="3376385" cy="11865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05" tIns="45703" rIns="91405" bIns="45703" rtlCol="0" anchor="ctr"/>
          <a:lstStyle/>
          <a:p>
            <a:pPr algn="ctr"/>
            <a:endParaRPr lang="fr-FR"/>
          </a:p>
        </p:txBody>
      </p:sp>
      <p:sp>
        <p:nvSpPr>
          <p:cNvPr id="5" name="ZoneTexte 4"/>
          <p:cNvSpPr txBox="1"/>
          <p:nvPr/>
        </p:nvSpPr>
        <p:spPr>
          <a:xfrm>
            <a:off x="138635" y="1311058"/>
            <a:ext cx="3381846" cy="1485198"/>
          </a:xfrm>
          <a:prstGeom prst="rect">
            <a:avLst/>
          </a:prstGeom>
        </p:spPr>
        <p:style>
          <a:lnRef idx="0">
            <a:schemeClr val="accent1"/>
          </a:lnRef>
          <a:fillRef idx="3">
            <a:schemeClr val="accent1"/>
          </a:fillRef>
          <a:effectRef idx="3">
            <a:schemeClr val="accent1"/>
          </a:effectRef>
          <a:fontRef idx="minor">
            <a:schemeClr val="lt1"/>
          </a:fontRef>
        </p:style>
        <p:txBody>
          <a:bodyPr wrap="square" lIns="19982" tIns="9992" rIns="19982" bIns="9992" rtlCol="1">
            <a:spAutoFit/>
          </a:bodyPr>
          <a:lstStyle/>
          <a:p>
            <a:pPr algn="l"/>
            <a:r>
              <a:rPr lang="fr-FR" sz="1400" b="1" dirty="0">
                <a:solidFill>
                  <a:schemeClr val="tx1"/>
                </a:solidFill>
              </a:rPr>
              <a:t>I</a:t>
            </a:r>
            <a:r>
              <a:rPr lang="fr-FR" sz="1300" b="1" dirty="0">
                <a:solidFill>
                  <a:schemeClr val="tx1"/>
                </a:solidFill>
              </a:rPr>
              <a:t>ntroduction :</a:t>
            </a:r>
            <a:endParaRPr lang="en-US" sz="1300" b="1" dirty="0">
              <a:solidFill>
                <a:schemeClr val="tx1"/>
              </a:solidFill>
            </a:endParaRPr>
          </a:p>
          <a:p>
            <a:pPr algn="l"/>
            <a:r>
              <a:rPr lang="fr-FR" sz="800" b="1" dirty="0"/>
              <a:t>La représentation du modèle mathématique sous forme dynamique de la machine asynchrone permet l'observation et l'analyse des différentes évolutions de ses grandeurs électromécanique d' une part et d'autre part l'élaboration des lois de commande, et de prévoir le control nécessaire. Dans ce travail, nous présenterons la modélisation de la machine asynchrone, en utilisant la transformation de PARK, ce qui nous permet d’élaborer un modèle de la machine alimentée en tension. En suite une modélisation de la commande vectorielle direct en vue de contrôle la vitesse, ainsi que les courants et flux</a:t>
            </a:r>
            <a:r>
              <a:rPr lang="fr-FR" sz="1000" dirty="0"/>
              <a:t>.</a:t>
            </a:r>
            <a:r>
              <a:rPr lang="fr-FR" sz="1400" b="1" dirty="0"/>
              <a:t> </a:t>
            </a:r>
            <a:endParaRPr lang="ar-DZ" sz="1400" dirty="0"/>
          </a:p>
        </p:txBody>
      </p:sp>
      <p:sp>
        <p:nvSpPr>
          <p:cNvPr id="6" name="ZoneTexte 5"/>
          <p:cNvSpPr txBox="1"/>
          <p:nvPr/>
        </p:nvSpPr>
        <p:spPr>
          <a:xfrm>
            <a:off x="128069" y="2929150"/>
            <a:ext cx="3402977" cy="1743731"/>
          </a:xfrm>
          <a:prstGeom prst="rect">
            <a:avLst/>
          </a:prstGeom>
        </p:spPr>
        <p:style>
          <a:lnRef idx="0">
            <a:schemeClr val="accent1"/>
          </a:lnRef>
          <a:fillRef idx="3">
            <a:schemeClr val="accent1"/>
          </a:fillRef>
          <a:effectRef idx="3">
            <a:schemeClr val="accent1"/>
          </a:effectRef>
          <a:fontRef idx="minor">
            <a:schemeClr val="lt1"/>
          </a:fontRef>
        </p:style>
        <p:txBody>
          <a:bodyPr wrap="square" lIns="19982" tIns="9992" rIns="19982" bIns="9992" rtlCol="1">
            <a:spAutoFit/>
          </a:bodyPr>
          <a:lstStyle/>
          <a:p>
            <a:pPr algn="ctr"/>
            <a:r>
              <a:rPr lang="fr-FR" sz="1300" b="1" dirty="0"/>
              <a:t>I</a:t>
            </a:r>
            <a:r>
              <a:rPr lang="fr-FR" sz="1300" b="1" dirty="0">
                <a:solidFill>
                  <a:schemeClr val="tx1"/>
                </a:solidFill>
              </a:rPr>
              <a:t>. </a:t>
            </a:r>
            <a:r>
              <a:rPr lang="fr-FR" sz="1300" b="1" dirty="0" err="1">
                <a:solidFill>
                  <a:schemeClr val="tx1"/>
                </a:solidFill>
              </a:rPr>
              <a:t>Hypotheses</a:t>
            </a:r>
            <a:r>
              <a:rPr lang="fr-FR" sz="1300" b="1" dirty="0">
                <a:solidFill>
                  <a:schemeClr val="tx1"/>
                </a:solidFill>
              </a:rPr>
              <a:t> de travai</a:t>
            </a:r>
            <a:r>
              <a:rPr lang="fr-FR" sz="1400" b="1" dirty="0"/>
              <a:t>l</a:t>
            </a:r>
            <a:endParaRPr lang="en-US" sz="1400" dirty="0"/>
          </a:p>
          <a:p>
            <a:pPr algn="l"/>
            <a:r>
              <a:rPr lang="fr-FR" sz="800" b="1" dirty="0"/>
              <a:t>Afin de faciliter l’étude de la machine asynchrone et la mise en équation, les hypothèses</a:t>
            </a:r>
            <a:r>
              <a:rPr lang="en-US" sz="800" b="1" dirty="0"/>
              <a:t> </a:t>
            </a:r>
            <a:r>
              <a:rPr lang="fr-FR" sz="800" b="1" dirty="0"/>
              <a:t>Généralement admises sont.</a:t>
            </a:r>
            <a:r>
              <a:rPr lang="en-US" sz="800" b="1" dirty="0"/>
              <a:t> </a:t>
            </a:r>
            <a:r>
              <a:rPr lang="fr-FR" sz="800" b="1" dirty="0"/>
              <a:t>Le bobinage est réparti de manière à donner une </a:t>
            </a:r>
            <a:r>
              <a:rPr lang="fr-FR" sz="800" b="1" dirty="0" err="1"/>
              <a:t>f.m.m</a:t>
            </a:r>
            <a:r>
              <a:rPr lang="fr-FR" sz="800" b="1" dirty="0"/>
              <a:t>. sinusoïdale s’il est alimenté par</a:t>
            </a:r>
            <a:r>
              <a:rPr lang="en-US" sz="800" b="1" dirty="0"/>
              <a:t> </a:t>
            </a:r>
            <a:r>
              <a:rPr lang="fr-FR" sz="800" b="1" dirty="0"/>
              <a:t>Des courants sinusoïdaux.</a:t>
            </a:r>
            <a:r>
              <a:rPr lang="en-US" sz="800" b="1" dirty="0"/>
              <a:t> </a:t>
            </a:r>
            <a:r>
              <a:rPr lang="fr-FR" sz="800" b="1" dirty="0"/>
              <a:t>Régime non saturé, le phénomène d’hystérésis et les courants de Foucault en plus l’effet de peau sont négligés.</a:t>
            </a:r>
            <a:r>
              <a:rPr lang="en-US" sz="800" b="1" dirty="0"/>
              <a:t> </a:t>
            </a:r>
            <a:r>
              <a:rPr lang="fr-FR" sz="800" b="1" dirty="0"/>
              <a:t>Le régime homopolaire est nul.</a:t>
            </a:r>
            <a:r>
              <a:rPr lang="en-US" sz="800" b="1" dirty="0"/>
              <a:t> </a:t>
            </a:r>
            <a:r>
              <a:rPr lang="fr-FR" sz="800" b="1" dirty="0"/>
              <a:t>Dans ces conditions, si on considère que le moteur à induction est triphasé au stator et au rotor</a:t>
            </a:r>
            <a:r>
              <a:rPr lang="en-US" sz="800" b="1" dirty="0"/>
              <a:t> </a:t>
            </a:r>
            <a:r>
              <a:rPr lang="fr-FR" sz="800" b="1" dirty="0"/>
              <a:t>Les trois types d’équations traduisant le comportement du moteur sont :</a:t>
            </a:r>
            <a:endParaRPr lang="en-US" sz="800" b="1" dirty="0"/>
          </a:p>
          <a:p>
            <a:pPr algn="l"/>
            <a:r>
              <a:rPr lang="fr-FR" sz="800" b="1" dirty="0"/>
              <a:t>- Les équations électriques.</a:t>
            </a:r>
            <a:endParaRPr lang="en-US" sz="800" b="1" dirty="0"/>
          </a:p>
          <a:p>
            <a:pPr algn="l"/>
            <a:r>
              <a:rPr lang="fr-FR" sz="800" b="1" dirty="0"/>
              <a:t>- Les équations magnétiques.</a:t>
            </a:r>
            <a:endParaRPr lang="en-US" sz="800" b="1" dirty="0"/>
          </a:p>
          <a:p>
            <a:pPr algn="l"/>
            <a:r>
              <a:rPr lang="fr-FR" sz="800" b="1" dirty="0"/>
              <a:t>- L'équation mécanique</a:t>
            </a:r>
            <a:r>
              <a:rPr lang="fr-FR" sz="1400" dirty="0"/>
              <a:t>.</a:t>
            </a:r>
            <a:endParaRPr lang="en-US" sz="1400" dirty="0"/>
          </a:p>
        </p:txBody>
      </p:sp>
      <p:pic>
        <p:nvPicPr>
          <p:cNvPr id="12" name="Image 11"/>
          <p:cNvPicPr/>
          <p:nvPr/>
        </p:nvPicPr>
        <p:blipFill>
          <a:blip r:embed="rId3"/>
          <a:srcRect/>
          <a:stretch>
            <a:fillRect/>
          </a:stretch>
        </p:blipFill>
        <p:spPr bwMode="auto">
          <a:xfrm>
            <a:off x="647129" y="4918684"/>
            <a:ext cx="2172527" cy="836890"/>
          </a:xfrm>
          <a:prstGeom prst="rect">
            <a:avLst/>
          </a:prstGeom>
          <a:noFill/>
          <a:ln w="9525">
            <a:noFill/>
            <a:miter lim="800000"/>
            <a:headEnd/>
            <a:tailEnd/>
          </a:ln>
        </p:spPr>
      </p:pic>
      <p:sp>
        <p:nvSpPr>
          <p:cNvPr id="14" name="Rectangle 13"/>
          <p:cNvSpPr/>
          <p:nvPr/>
        </p:nvSpPr>
        <p:spPr>
          <a:xfrm>
            <a:off x="128069" y="5649495"/>
            <a:ext cx="3408924" cy="329287"/>
          </a:xfrm>
          <a:prstGeom prst="rect">
            <a:avLst/>
          </a:prstGeom>
        </p:spPr>
        <p:txBody>
          <a:bodyPr wrap="square" lIns="91405" tIns="45703" rIns="91405" bIns="45703">
            <a:spAutoFit/>
          </a:bodyPr>
          <a:lstStyle/>
          <a:p>
            <a:pPr algn="ctr"/>
            <a:r>
              <a:rPr lang="fr-FR" sz="800" b="1" dirty="0"/>
              <a:t>Figure (I.1) </a:t>
            </a:r>
            <a:r>
              <a:rPr lang="fr-FR" sz="800" b="1" dirty="0">
                <a:solidFill>
                  <a:schemeClr val="bg1"/>
                </a:solidFill>
              </a:rPr>
              <a:t>: Model triphasé de la machine asynchrone</a:t>
            </a:r>
            <a:r>
              <a:rPr lang="fr-FR" sz="1500" dirty="0">
                <a:solidFill>
                  <a:schemeClr val="bg1"/>
                </a:solidFill>
              </a:rPr>
              <a:t>.</a:t>
            </a:r>
          </a:p>
        </p:txBody>
      </p:sp>
      <p:sp>
        <p:nvSpPr>
          <p:cNvPr id="1027" name="Rectangle 3"/>
          <p:cNvSpPr>
            <a:spLocks noChangeArrowheads="1"/>
          </p:cNvSpPr>
          <p:nvPr/>
        </p:nvSpPr>
        <p:spPr bwMode="auto">
          <a:xfrm>
            <a:off x="126538" y="6096213"/>
            <a:ext cx="3352912" cy="824807"/>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05" tIns="45703" rIns="91405" bIns="45703" numCol="1" anchor="ctr" anchorCtr="0" compatLnSpc="1">
            <a:prstTxWarp prst="textNoShape">
              <a:avLst/>
            </a:prstTxWarp>
            <a:spAutoFit/>
          </a:bodyPr>
          <a:lstStyle/>
          <a:p>
            <a:pPr algn="l" defTabSz="914056" rtl="0" fontAlgn="base">
              <a:spcBef>
                <a:spcPct val="0"/>
              </a:spcBef>
              <a:spcAft>
                <a:spcPct val="0"/>
              </a:spcAft>
            </a:pPr>
            <a:r>
              <a:rPr lang="fr-FR" sz="1300" dirty="0">
                <a:solidFill>
                  <a:schemeClr val="tx1"/>
                </a:solidFill>
                <a:latin typeface="Times New Roman" pitchFamily="18" charset="0"/>
                <a:ea typeface="Calibri" pitchFamily="34" charset="0"/>
                <a:cs typeface="Times New Roman" pitchFamily="18" charset="0"/>
              </a:rPr>
              <a:t>. </a:t>
            </a:r>
            <a:r>
              <a:rPr lang="fr-FR" sz="1300" b="1" dirty="0">
                <a:solidFill>
                  <a:schemeClr val="tx1"/>
                </a:solidFill>
                <a:latin typeface="Times New Roman" pitchFamily="18" charset="0"/>
                <a:ea typeface="Calibri" pitchFamily="34" charset="0"/>
                <a:cs typeface="Times New Roman" pitchFamily="18" charset="0"/>
              </a:rPr>
              <a:t>Model d</a:t>
            </a:r>
            <a:r>
              <a:rPr lang="fr-FR" sz="1300" b="1" dirty="0">
                <a:solidFill>
                  <a:schemeClr val="tx1"/>
                </a:solidFill>
                <a:latin typeface="Calibri"/>
                <a:ea typeface="Calibri" pitchFamily="34" charset="0"/>
                <a:cs typeface="Times New Roman" pitchFamily="18" charset="0"/>
              </a:rPr>
              <a:t>’</a:t>
            </a:r>
            <a:r>
              <a:rPr lang="fr-FR" sz="1300" b="1" dirty="0" err="1">
                <a:solidFill>
                  <a:schemeClr val="tx1"/>
                </a:solidFill>
                <a:latin typeface="Times New Roman" pitchFamily="18" charset="0"/>
                <a:ea typeface="Calibri" pitchFamily="34" charset="0"/>
                <a:cs typeface="Times New Roman" pitchFamily="18" charset="0"/>
              </a:rPr>
              <a:t>etat</a:t>
            </a:r>
            <a:r>
              <a:rPr lang="fr-FR" sz="1300" b="1" dirty="0">
                <a:solidFill>
                  <a:schemeClr val="tx1"/>
                </a:solidFill>
                <a:latin typeface="Times New Roman" pitchFamily="18" charset="0"/>
                <a:ea typeface="Calibri" pitchFamily="34" charset="0"/>
                <a:cs typeface="Times New Roman" pitchFamily="18" charset="0"/>
              </a:rPr>
              <a:t> de la machine asynchrone</a:t>
            </a:r>
            <a:endParaRPr lang="fr-FR" sz="1300" b="1" dirty="0">
              <a:solidFill>
                <a:schemeClr val="tx1"/>
              </a:solidFill>
              <a:latin typeface="Arial" pitchFamily="34" charset="0"/>
              <a:cs typeface="Arial" pitchFamily="34" charset="0"/>
            </a:endParaRPr>
          </a:p>
          <a:p>
            <a:pPr algn="l" defTabSz="914056" rtl="0" eaLnBrk="0" fontAlgn="base" hangingPunct="0">
              <a:spcBef>
                <a:spcPct val="0"/>
              </a:spcBef>
              <a:spcAft>
                <a:spcPct val="0"/>
              </a:spcAft>
            </a:pPr>
            <a:r>
              <a:rPr lang="fr-FR" sz="1000" b="1" dirty="0">
                <a:solidFill>
                  <a:schemeClr val="tx1"/>
                </a:solidFill>
                <a:latin typeface="Times New Roman" pitchFamily="18" charset="0"/>
                <a:ea typeface="Calibri" pitchFamily="34" charset="0"/>
                <a:cs typeface="Times New Roman" pitchFamily="18" charset="0"/>
              </a:rPr>
              <a:t> </a:t>
            </a:r>
            <a:r>
              <a:rPr lang="fr-FR" sz="800" b="1" dirty="0">
                <a:solidFill>
                  <a:schemeClr val="bg1"/>
                </a:solidFill>
                <a:latin typeface="Times New Roman" pitchFamily="18" charset="0"/>
                <a:ea typeface="Calibri" pitchFamily="34" charset="0"/>
                <a:cs typeface="Times New Roman" pitchFamily="18" charset="0"/>
              </a:rPr>
              <a:t>Pour le cas du r</a:t>
            </a:r>
            <a:r>
              <a:rPr lang="fr-FR" sz="800" b="1" dirty="0">
                <a:solidFill>
                  <a:schemeClr val="bg1"/>
                </a:solidFill>
                <a:latin typeface="Calibri"/>
                <a:ea typeface="Calibri" pitchFamily="34" charset="0"/>
                <a:cs typeface="Times New Roman" pitchFamily="18" charset="0"/>
              </a:rPr>
              <a:t>é</a:t>
            </a:r>
            <a:r>
              <a:rPr lang="fr-FR" sz="800" b="1" dirty="0">
                <a:solidFill>
                  <a:schemeClr val="bg1"/>
                </a:solidFill>
                <a:latin typeface="Times New Roman" pitchFamily="18" charset="0"/>
                <a:ea typeface="Calibri" pitchFamily="34" charset="0"/>
                <a:cs typeface="Times New Roman" pitchFamily="18" charset="0"/>
              </a:rPr>
              <a:t>f</a:t>
            </a:r>
            <a:r>
              <a:rPr lang="fr-FR" sz="800" b="1" dirty="0">
                <a:solidFill>
                  <a:schemeClr val="bg1"/>
                </a:solidFill>
                <a:latin typeface="Calibri"/>
                <a:ea typeface="Calibri" pitchFamily="34" charset="0"/>
                <a:cs typeface="Times New Roman" pitchFamily="18" charset="0"/>
              </a:rPr>
              <a:t>é</a:t>
            </a:r>
            <a:r>
              <a:rPr lang="fr-FR" sz="800" b="1" dirty="0">
                <a:solidFill>
                  <a:schemeClr val="bg1"/>
                </a:solidFill>
                <a:latin typeface="Times New Roman" pitchFamily="18" charset="0"/>
                <a:ea typeface="Calibri" pitchFamily="34" charset="0"/>
                <a:cs typeface="Times New Roman" pitchFamily="18" charset="0"/>
              </a:rPr>
              <a:t>rentiel synchronisme, qui semble le plus utilis</a:t>
            </a:r>
            <a:r>
              <a:rPr lang="fr-FR" sz="800" b="1" dirty="0">
                <a:solidFill>
                  <a:schemeClr val="bg1"/>
                </a:solidFill>
                <a:latin typeface="Calibri"/>
                <a:ea typeface="Calibri" pitchFamily="34" charset="0"/>
                <a:cs typeface="Times New Roman" pitchFamily="18" charset="0"/>
              </a:rPr>
              <a:t>é</a:t>
            </a:r>
            <a:r>
              <a:rPr lang="fr-FR" sz="800" b="1" dirty="0">
                <a:solidFill>
                  <a:schemeClr val="bg1"/>
                </a:solidFill>
                <a:latin typeface="Times New Roman" pitchFamily="18" charset="0"/>
                <a:ea typeface="Calibri" pitchFamily="34" charset="0"/>
                <a:cs typeface="Times New Roman" pitchFamily="18" charset="0"/>
              </a:rPr>
              <a:t> nous avons le </a:t>
            </a:r>
            <a:r>
              <a:rPr lang="fr-FR" sz="800" b="1" dirty="0" err="1">
                <a:solidFill>
                  <a:schemeClr val="bg1"/>
                </a:solidFill>
                <a:latin typeface="Times New Roman" pitchFamily="18" charset="0"/>
                <a:ea typeface="Calibri" pitchFamily="34" charset="0"/>
                <a:cs typeface="Times New Roman" pitchFamily="18" charset="0"/>
              </a:rPr>
              <a:t>mod</a:t>
            </a:r>
            <a:r>
              <a:rPr lang="fr-FR" sz="800" b="1" dirty="0" err="1">
                <a:solidFill>
                  <a:schemeClr val="bg1"/>
                </a:solidFill>
                <a:latin typeface="Calibri"/>
                <a:ea typeface="Calibri" pitchFamily="34" charset="0"/>
                <a:cs typeface="Times New Roman" pitchFamily="18" charset="0"/>
              </a:rPr>
              <a:t>è</a:t>
            </a:r>
            <a:r>
              <a:rPr lang="fr-FR" sz="800" b="1" dirty="0" err="1">
                <a:solidFill>
                  <a:schemeClr val="bg1"/>
                </a:solidFill>
                <a:latin typeface="Times New Roman" pitchFamily="18" charset="0"/>
                <a:ea typeface="Calibri" pitchFamily="34" charset="0"/>
                <a:cs typeface="Times New Roman" pitchFamily="18" charset="0"/>
              </a:rPr>
              <a:t>lequi</a:t>
            </a:r>
            <a:r>
              <a:rPr lang="fr-FR" sz="800" b="1" dirty="0">
                <a:solidFill>
                  <a:schemeClr val="bg1"/>
                </a:solidFill>
                <a:latin typeface="Times New Roman" pitchFamily="18" charset="0"/>
                <a:ea typeface="Calibri" pitchFamily="34" charset="0"/>
                <a:cs typeface="Times New Roman" pitchFamily="18" charset="0"/>
              </a:rPr>
              <a:t> suit, apr</a:t>
            </a:r>
            <a:r>
              <a:rPr lang="fr-FR" sz="800" b="1" dirty="0">
                <a:solidFill>
                  <a:schemeClr val="bg1"/>
                </a:solidFill>
                <a:latin typeface="Calibri"/>
                <a:ea typeface="Calibri" pitchFamily="34" charset="0"/>
                <a:cs typeface="Times New Roman" pitchFamily="18" charset="0"/>
              </a:rPr>
              <a:t>è</a:t>
            </a:r>
            <a:r>
              <a:rPr lang="fr-FR" sz="800" b="1" dirty="0">
                <a:solidFill>
                  <a:schemeClr val="bg1"/>
                </a:solidFill>
                <a:latin typeface="Times New Roman" pitchFamily="18" charset="0"/>
                <a:ea typeface="Calibri" pitchFamily="34" charset="0"/>
                <a:cs typeface="Times New Roman" pitchFamily="18" charset="0"/>
              </a:rPr>
              <a:t>s s</a:t>
            </a:r>
            <a:r>
              <a:rPr lang="fr-FR" sz="800" b="1" dirty="0">
                <a:solidFill>
                  <a:schemeClr val="bg1"/>
                </a:solidFill>
                <a:latin typeface="Calibri"/>
                <a:ea typeface="Calibri" pitchFamily="34" charset="0"/>
                <a:cs typeface="Times New Roman" pitchFamily="18" charset="0"/>
              </a:rPr>
              <a:t>é</a:t>
            </a:r>
            <a:r>
              <a:rPr lang="fr-FR" sz="800" b="1" dirty="0">
                <a:solidFill>
                  <a:schemeClr val="bg1"/>
                </a:solidFill>
                <a:latin typeface="Times New Roman" pitchFamily="18" charset="0"/>
                <a:ea typeface="Calibri" pitchFamily="34" charset="0"/>
                <a:cs typeface="Times New Roman" pitchFamily="18" charset="0"/>
              </a:rPr>
              <a:t>paration des parties r</a:t>
            </a:r>
            <a:r>
              <a:rPr lang="fr-FR" sz="800" b="1" dirty="0">
                <a:solidFill>
                  <a:schemeClr val="bg1"/>
                </a:solidFill>
                <a:latin typeface="Calibri"/>
                <a:ea typeface="Calibri" pitchFamily="34" charset="0"/>
                <a:cs typeface="Times New Roman" pitchFamily="18" charset="0"/>
              </a:rPr>
              <a:t>é</a:t>
            </a:r>
            <a:r>
              <a:rPr lang="fr-FR" sz="800" b="1" dirty="0">
                <a:solidFill>
                  <a:schemeClr val="bg1"/>
                </a:solidFill>
                <a:latin typeface="Times New Roman" pitchFamily="18" charset="0"/>
                <a:ea typeface="Calibri" pitchFamily="34" charset="0"/>
                <a:cs typeface="Times New Roman" pitchFamily="18" charset="0"/>
              </a:rPr>
              <a:t>elles et imaginaires [6], avec</a:t>
            </a:r>
          </a:p>
          <a:p>
            <a:pPr algn="l" defTabSz="914056" rtl="0" eaLnBrk="0" fontAlgn="base" hangingPunct="0">
              <a:spcBef>
                <a:spcPct val="0"/>
              </a:spcBef>
              <a:spcAft>
                <a:spcPct val="0"/>
              </a:spcAft>
            </a:pPr>
            <a:r>
              <a:rPr lang="fr-FR" sz="800" b="1" dirty="0">
                <a:solidFill>
                  <a:schemeClr val="bg1"/>
                </a:solidFill>
                <a:latin typeface="Times New Roman" pitchFamily="18" charset="0"/>
                <a:ea typeface="Calibri" pitchFamily="34" charset="0"/>
                <a:cs typeface="Times New Roman" pitchFamily="18" charset="0"/>
              </a:rPr>
              <a:t> </a:t>
            </a:r>
            <a:endParaRPr lang="fr-FR" sz="800" b="1" dirty="0">
              <a:solidFill>
                <a:schemeClr val="bg1"/>
              </a:solidFill>
              <a:latin typeface="Arial" pitchFamily="34" charset="0"/>
              <a:cs typeface="Arial" pitchFamily="34" charset="0"/>
            </a:endParaRPr>
          </a:p>
        </p:txBody>
      </p:sp>
      <p:sp>
        <p:nvSpPr>
          <p:cNvPr id="1029" name="Rectangle 5"/>
          <p:cNvSpPr>
            <a:spLocks noChangeArrowheads="1"/>
          </p:cNvSpPr>
          <p:nvPr/>
        </p:nvSpPr>
        <p:spPr bwMode="auto">
          <a:xfrm>
            <a:off x="8" y="876308"/>
            <a:ext cx="184703" cy="369320"/>
          </a:xfrm>
          <a:prstGeom prst="rect">
            <a:avLst/>
          </a:prstGeom>
          <a:noFill/>
          <a:ln w="9525">
            <a:noFill/>
            <a:miter lim="800000"/>
            <a:headEnd/>
            <a:tailEnd/>
          </a:ln>
          <a:effectLst/>
        </p:spPr>
        <p:txBody>
          <a:bodyPr vert="horz" wrap="none" lIns="91405" tIns="45703" rIns="91405" bIns="45703" numCol="1" anchor="ctr" anchorCtr="0" compatLnSpc="1">
            <a:prstTxWarp prst="textNoShape">
              <a:avLst/>
            </a:prstTxWarp>
            <a:spAutoFit/>
          </a:bodyPr>
          <a:lstStyle/>
          <a:p>
            <a:pPr algn="l" defTabSz="914056" rtl="0" fontAlgn="base">
              <a:spcBef>
                <a:spcPct val="0"/>
              </a:spcBef>
              <a:spcAft>
                <a:spcPct val="0"/>
              </a:spcAft>
            </a:pPr>
            <a:endParaRPr lang="fr-FR" sz="1800" dirty="0">
              <a:latin typeface="Arial" pitchFamily="34" charset="0"/>
              <a:cs typeface="Arial" pitchFamily="34" charset="0"/>
            </a:endParaRPr>
          </a:p>
        </p:txBody>
      </p:sp>
      <p:pic>
        <p:nvPicPr>
          <p:cNvPr id="1035" name="Picture 11"/>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801298" y="6667871"/>
            <a:ext cx="773835" cy="119367"/>
          </a:xfrm>
          <a:prstGeom prst="rect">
            <a:avLst/>
          </a:prstGeom>
          <a:noFill/>
        </p:spPr>
      </p:pic>
      <p:sp>
        <p:nvSpPr>
          <p:cNvPr id="1037" name="Rectangle 13"/>
          <p:cNvSpPr>
            <a:spLocks noChangeArrowheads="1"/>
          </p:cNvSpPr>
          <p:nvPr/>
        </p:nvSpPr>
        <p:spPr bwMode="auto">
          <a:xfrm>
            <a:off x="7" y="733432"/>
            <a:ext cx="184703" cy="369320"/>
          </a:xfrm>
          <a:prstGeom prst="rect">
            <a:avLst/>
          </a:prstGeom>
          <a:noFill/>
          <a:ln w="9525">
            <a:noFill/>
            <a:miter lim="800000"/>
            <a:headEnd/>
            <a:tailEnd/>
          </a:ln>
          <a:effectLst/>
        </p:spPr>
        <p:txBody>
          <a:bodyPr vert="horz" wrap="none" lIns="91405" tIns="45703" rIns="91405" bIns="45703" numCol="1" anchor="ctr" anchorCtr="0" compatLnSpc="1">
            <a:prstTxWarp prst="textNoShape">
              <a:avLst/>
            </a:prstTxWarp>
            <a:spAutoFit/>
          </a:bodyPr>
          <a:lstStyle/>
          <a:p>
            <a:pPr algn="l" defTabSz="914056" rtl="0" fontAlgn="base">
              <a:spcBef>
                <a:spcPct val="0"/>
              </a:spcBef>
              <a:spcAft>
                <a:spcPct val="0"/>
              </a:spcAft>
            </a:pPr>
            <a:endParaRPr lang="fr-FR" sz="1800">
              <a:latin typeface="Arial" pitchFamily="34" charset="0"/>
              <a:cs typeface="Arial" pitchFamily="34" charset="0"/>
            </a:endParaRPr>
          </a:p>
        </p:txBody>
      </p:sp>
      <p:sp>
        <p:nvSpPr>
          <p:cNvPr id="1039" name="Rectangle 15"/>
          <p:cNvSpPr>
            <a:spLocks noChangeArrowheads="1"/>
          </p:cNvSpPr>
          <p:nvPr/>
        </p:nvSpPr>
        <p:spPr bwMode="auto">
          <a:xfrm>
            <a:off x="119651" y="6982534"/>
            <a:ext cx="1755559" cy="292366"/>
          </a:xfrm>
          <a:prstGeom prst="rect">
            <a:avLst/>
          </a:prstGeom>
          <a:noFill/>
          <a:ln w="9525">
            <a:noFill/>
            <a:miter lim="800000"/>
            <a:headEnd/>
            <a:tailEnd/>
          </a:ln>
          <a:effectLst/>
        </p:spPr>
        <p:txBody>
          <a:bodyPr vert="horz" wrap="none" lIns="91405" tIns="45703" rIns="91405" bIns="45703" numCol="1" anchor="ctr" anchorCtr="0" compatLnSpc="1">
            <a:prstTxWarp prst="textNoShape">
              <a:avLst/>
            </a:prstTxWarp>
            <a:spAutoFit/>
          </a:bodyPr>
          <a:lstStyle/>
          <a:p>
            <a:pPr algn="l" defTabSz="914056" rtl="0" fontAlgn="base">
              <a:spcBef>
                <a:spcPct val="0"/>
              </a:spcBef>
              <a:spcAft>
                <a:spcPct val="0"/>
              </a:spcAft>
              <a:tabLst>
                <a:tab pos="2066147" algn="l"/>
              </a:tabLst>
            </a:pPr>
            <a:r>
              <a:rPr lang="fr-FR" sz="1300" b="1" dirty="0">
                <a:latin typeface="Times New Roman" pitchFamily="18" charset="0"/>
                <a:ea typeface="Calibri" pitchFamily="34" charset="0"/>
                <a:cs typeface="Times New Roman" pitchFamily="18" charset="0"/>
              </a:rPr>
              <a:t>Equations de tension </a:t>
            </a:r>
            <a:r>
              <a:rPr lang="fr-FR" sz="1300" dirty="0">
                <a:latin typeface="Times New Roman" pitchFamily="18" charset="0"/>
                <a:ea typeface="Calibri" pitchFamily="34" charset="0"/>
                <a:cs typeface="Times New Roman" pitchFamily="18" charset="0"/>
              </a:rPr>
              <a:t>:</a:t>
            </a:r>
            <a:endParaRPr lang="fr-FR" sz="1300" dirty="0">
              <a:latin typeface="Arial" pitchFamily="34" charset="0"/>
              <a:cs typeface="Arial" pitchFamily="34" charset="0"/>
            </a:endParaRPr>
          </a:p>
        </p:txBody>
      </p:sp>
      <p:pic>
        <p:nvPicPr>
          <p:cNvPr id="1038" name="Picture 14"/>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66760" y="7218504"/>
            <a:ext cx="1537928" cy="1059561"/>
          </a:xfrm>
          <a:prstGeom prst="rect">
            <a:avLst/>
          </a:prstGeom>
        </p:spPr>
        <p:style>
          <a:lnRef idx="2">
            <a:schemeClr val="accent1"/>
          </a:lnRef>
          <a:fillRef idx="1">
            <a:schemeClr val="lt1"/>
          </a:fillRef>
          <a:effectRef idx="0">
            <a:schemeClr val="accent1"/>
          </a:effectRef>
          <a:fontRef idx="minor">
            <a:schemeClr val="dk1"/>
          </a:fontRef>
        </p:style>
      </p:pic>
      <p:sp>
        <p:nvSpPr>
          <p:cNvPr id="1041" name="Rectangle 17"/>
          <p:cNvSpPr>
            <a:spLocks noChangeArrowheads="1"/>
          </p:cNvSpPr>
          <p:nvPr/>
        </p:nvSpPr>
        <p:spPr bwMode="auto">
          <a:xfrm>
            <a:off x="2052484" y="7020574"/>
            <a:ext cx="1534345" cy="292366"/>
          </a:xfrm>
          <a:prstGeom prst="rect">
            <a:avLst/>
          </a:prstGeom>
          <a:noFill/>
          <a:ln w="9525">
            <a:noFill/>
            <a:miter lim="800000"/>
            <a:headEnd/>
            <a:tailEnd/>
          </a:ln>
          <a:effectLst/>
        </p:spPr>
        <p:txBody>
          <a:bodyPr vert="horz" wrap="none" lIns="91405" tIns="45703" rIns="91405" bIns="45703" numCol="1" anchor="ctr" anchorCtr="0" compatLnSpc="1">
            <a:prstTxWarp prst="textNoShape">
              <a:avLst/>
            </a:prstTxWarp>
            <a:spAutoFit/>
          </a:bodyPr>
          <a:lstStyle/>
          <a:p>
            <a:pPr algn="l" defTabSz="914056" rtl="0" fontAlgn="base">
              <a:spcBef>
                <a:spcPct val="0"/>
              </a:spcBef>
              <a:spcAft>
                <a:spcPct val="0"/>
              </a:spcAft>
              <a:tabLst>
                <a:tab pos="2066147" algn="l"/>
              </a:tabLst>
            </a:pPr>
            <a:r>
              <a:rPr lang="fr-FR" sz="1300" b="1" dirty="0">
                <a:latin typeface="Times New Roman" pitchFamily="18" charset="0"/>
                <a:ea typeface="Calibri" pitchFamily="34" charset="0"/>
                <a:cs typeface="Times New Roman" pitchFamily="18" charset="0"/>
              </a:rPr>
              <a:t>Equations de flux :</a:t>
            </a:r>
            <a:endParaRPr lang="fr-FR" sz="1300" dirty="0">
              <a:latin typeface="Arial" pitchFamily="34" charset="0"/>
              <a:cs typeface="Arial" pitchFamily="34" charset="0"/>
            </a:endParaRPr>
          </a:p>
        </p:txBody>
      </p:sp>
      <p:pic>
        <p:nvPicPr>
          <p:cNvPr id="1040" name="Picture 16"/>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955818" y="7291033"/>
            <a:ext cx="1426967" cy="987028"/>
          </a:xfrm>
          <a:prstGeom prst="rect">
            <a:avLst/>
          </a:prstGeom>
        </p:spPr>
        <p:style>
          <a:lnRef idx="2">
            <a:schemeClr val="accent1"/>
          </a:lnRef>
          <a:fillRef idx="1">
            <a:schemeClr val="lt1"/>
          </a:fillRef>
          <a:effectRef idx="0">
            <a:schemeClr val="accent1"/>
          </a:effectRef>
          <a:fontRef idx="minor">
            <a:schemeClr val="dk1"/>
          </a:fontRef>
        </p:style>
      </p:pic>
      <p:sp>
        <p:nvSpPr>
          <p:cNvPr id="1046" name="Rectangle 22"/>
          <p:cNvSpPr>
            <a:spLocks noChangeArrowheads="1"/>
          </p:cNvSpPr>
          <p:nvPr/>
        </p:nvSpPr>
        <p:spPr bwMode="auto">
          <a:xfrm>
            <a:off x="136652" y="8479048"/>
            <a:ext cx="1695879" cy="954073"/>
          </a:xfrm>
          <a:prstGeom prst="rect">
            <a:avLst/>
          </a:prstGeom>
          <a:noFill/>
          <a:ln w="9525">
            <a:noFill/>
            <a:miter lim="800000"/>
            <a:headEnd/>
            <a:tailEnd/>
          </a:ln>
          <a:effectLst/>
        </p:spPr>
        <p:txBody>
          <a:bodyPr vert="horz" wrap="square" lIns="91405" tIns="45703" rIns="91405" bIns="45703" numCol="1" anchor="ctr" anchorCtr="0" compatLnSpc="1">
            <a:prstTxWarp prst="textNoShape">
              <a:avLst/>
            </a:prstTxWarp>
            <a:spAutoFit/>
          </a:bodyPr>
          <a:lstStyle/>
          <a:p>
            <a:pPr algn="l" defTabSz="914056" rtl="0" fontAlgn="base">
              <a:spcBef>
                <a:spcPct val="0"/>
              </a:spcBef>
              <a:spcAft>
                <a:spcPct val="0"/>
              </a:spcAft>
            </a:pPr>
            <a:r>
              <a:rPr lang="fr-FR" sz="800" b="1" dirty="0">
                <a:solidFill>
                  <a:schemeClr val="bg1"/>
                </a:solidFill>
                <a:latin typeface="Times New Roman" pitchFamily="18" charset="0"/>
                <a:ea typeface="Calibri" pitchFamily="34" charset="0"/>
                <a:cs typeface="Times New Roman" pitchFamily="18" charset="0"/>
              </a:rPr>
              <a:t>Le couple </a:t>
            </a:r>
            <a:r>
              <a:rPr lang="fr-FR" sz="800" b="1" dirty="0">
                <a:solidFill>
                  <a:schemeClr val="bg1"/>
                </a:solidFill>
                <a:latin typeface="Calibri"/>
                <a:ea typeface="Calibri" pitchFamily="34" charset="0"/>
                <a:cs typeface="Times New Roman" pitchFamily="18" charset="0"/>
              </a:rPr>
              <a:t>é</a:t>
            </a:r>
            <a:r>
              <a:rPr lang="fr-FR" sz="800" b="1" dirty="0">
                <a:solidFill>
                  <a:schemeClr val="bg1"/>
                </a:solidFill>
                <a:latin typeface="Times New Roman" pitchFamily="18" charset="0"/>
                <a:ea typeface="Calibri" pitchFamily="34" charset="0"/>
                <a:cs typeface="Times New Roman" pitchFamily="18" charset="0"/>
              </a:rPr>
              <a:t>lectromagn</a:t>
            </a:r>
            <a:r>
              <a:rPr lang="fr-FR" sz="800" b="1" dirty="0">
                <a:solidFill>
                  <a:schemeClr val="bg1"/>
                </a:solidFill>
                <a:latin typeface="Calibri"/>
                <a:ea typeface="Calibri" pitchFamily="34" charset="0"/>
                <a:cs typeface="Times New Roman" pitchFamily="18" charset="0"/>
              </a:rPr>
              <a:t>é</a:t>
            </a:r>
            <a:r>
              <a:rPr lang="fr-FR" sz="800" b="1" dirty="0">
                <a:solidFill>
                  <a:schemeClr val="bg1"/>
                </a:solidFill>
                <a:latin typeface="Times New Roman" pitchFamily="18" charset="0"/>
                <a:ea typeface="Calibri" pitchFamily="34" charset="0"/>
                <a:cs typeface="Times New Roman" pitchFamily="18" charset="0"/>
              </a:rPr>
              <a:t>tique peut être d</a:t>
            </a:r>
            <a:r>
              <a:rPr lang="fr-FR" sz="800" b="1" dirty="0">
                <a:solidFill>
                  <a:schemeClr val="bg1"/>
                </a:solidFill>
                <a:latin typeface="Calibri"/>
                <a:ea typeface="Calibri" pitchFamily="34" charset="0"/>
                <a:cs typeface="Times New Roman" pitchFamily="18" charset="0"/>
              </a:rPr>
              <a:t>é</a:t>
            </a:r>
            <a:r>
              <a:rPr lang="fr-FR" sz="800" b="1" dirty="0">
                <a:solidFill>
                  <a:schemeClr val="bg1"/>
                </a:solidFill>
                <a:latin typeface="Times New Roman" pitchFamily="18" charset="0"/>
                <a:ea typeface="Calibri" pitchFamily="34" charset="0"/>
                <a:cs typeface="Times New Roman" pitchFamily="18" charset="0"/>
              </a:rPr>
              <a:t>riv</a:t>
            </a:r>
            <a:r>
              <a:rPr lang="fr-FR" sz="800" b="1" dirty="0">
                <a:solidFill>
                  <a:schemeClr val="bg1"/>
                </a:solidFill>
                <a:latin typeface="Calibri"/>
                <a:ea typeface="Calibri" pitchFamily="34" charset="0"/>
                <a:cs typeface="Times New Roman" pitchFamily="18" charset="0"/>
              </a:rPr>
              <a:t>é</a:t>
            </a:r>
            <a:r>
              <a:rPr lang="fr-FR" sz="800" b="1" dirty="0">
                <a:solidFill>
                  <a:schemeClr val="bg1"/>
                </a:solidFill>
                <a:latin typeface="Times New Roman" pitchFamily="18" charset="0"/>
                <a:ea typeface="Calibri" pitchFamily="34" charset="0"/>
                <a:cs typeface="Times New Roman" pitchFamily="18" charset="0"/>
              </a:rPr>
              <a:t> de l</a:t>
            </a:r>
            <a:r>
              <a:rPr lang="fr-FR" sz="800" b="1" dirty="0">
                <a:solidFill>
                  <a:schemeClr val="bg1"/>
                </a:solidFill>
                <a:latin typeface="Calibri"/>
                <a:ea typeface="Calibri" pitchFamily="34" charset="0"/>
                <a:cs typeface="Times New Roman" pitchFamily="18" charset="0"/>
              </a:rPr>
              <a:t>’</a:t>
            </a:r>
            <a:r>
              <a:rPr lang="fr-FR" sz="800" b="1" dirty="0">
                <a:solidFill>
                  <a:schemeClr val="bg1"/>
                </a:solidFill>
                <a:latin typeface="Times New Roman" pitchFamily="18" charset="0"/>
                <a:ea typeface="Calibri" pitchFamily="34" charset="0"/>
                <a:cs typeface="Times New Roman" pitchFamily="18" charset="0"/>
              </a:rPr>
              <a:t>expression de la Co-</a:t>
            </a:r>
            <a:r>
              <a:rPr lang="fr-FR" sz="800" b="1" dirty="0">
                <a:solidFill>
                  <a:schemeClr val="bg1"/>
                </a:solidFill>
                <a:latin typeface="Calibri"/>
                <a:ea typeface="Calibri" pitchFamily="34" charset="0"/>
                <a:cs typeface="Times New Roman" pitchFamily="18" charset="0"/>
              </a:rPr>
              <a:t>é</a:t>
            </a:r>
            <a:r>
              <a:rPr lang="fr-FR" sz="800" b="1" dirty="0">
                <a:solidFill>
                  <a:schemeClr val="bg1"/>
                </a:solidFill>
                <a:latin typeface="Times New Roman" pitchFamily="18" charset="0"/>
                <a:ea typeface="Calibri" pitchFamily="34" charset="0"/>
                <a:cs typeface="Times New Roman" pitchFamily="18" charset="0"/>
              </a:rPr>
              <a:t>nergie ou obtenu </a:t>
            </a:r>
            <a:r>
              <a:rPr lang="fr-FR" sz="800" b="1" dirty="0" err="1">
                <a:solidFill>
                  <a:schemeClr val="bg1"/>
                </a:solidFill>
                <a:latin typeface="Calibri"/>
                <a:ea typeface="Calibri" pitchFamily="34" charset="0"/>
                <a:cs typeface="Times New Roman" pitchFamily="18" charset="0"/>
              </a:rPr>
              <a:t>à</a:t>
            </a:r>
            <a:r>
              <a:rPr lang="fr-FR" sz="800" b="1" dirty="0" err="1">
                <a:solidFill>
                  <a:schemeClr val="bg1"/>
                </a:solidFill>
                <a:latin typeface="Times New Roman" pitchFamily="18" charset="0"/>
                <a:ea typeface="Calibri" pitchFamily="34" charset="0"/>
                <a:cs typeface="Times New Roman" pitchFamily="18" charset="0"/>
              </a:rPr>
              <a:t>l</a:t>
            </a:r>
            <a:r>
              <a:rPr lang="fr-FR" sz="800" b="1" dirty="0" err="1">
                <a:solidFill>
                  <a:schemeClr val="bg1"/>
                </a:solidFill>
                <a:latin typeface="Calibri"/>
                <a:ea typeface="Calibri" pitchFamily="34" charset="0"/>
                <a:cs typeface="Times New Roman" pitchFamily="18" charset="0"/>
              </a:rPr>
              <a:t>’</a:t>
            </a:r>
            <a:r>
              <a:rPr lang="fr-FR" sz="800" b="1" dirty="0" err="1">
                <a:solidFill>
                  <a:schemeClr val="bg1"/>
                </a:solidFill>
                <a:latin typeface="Times New Roman" pitchFamily="18" charset="0"/>
                <a:ea typeface="Calibri" pitchFamily="34" charset="0"/>
                <a:cs typeface="Times New Roman" pitchFamily="18" charset="0"/>
              </a:rPr>
              <a:t>aide</a:t>
            </a:r>
            <a:r>
              <a:rPr lang="fr-FR" sz="800" b="1" dirty="0">
                <a:solidFill>
                  <a:schemeClr val="bg1"/>
                </a:solidFill>
                <a:latin typeface="Times New Roman" pitchFamily="18" charset="0"/>
                <a:ea typeface="Calibri" pitchFamily="34" charset="0"/>
                <a:cs typeface="Times New Roman" pitchFamily="18" charset="0"/>
              </a:rPr>
              <a:t> d</a:t>
            </a:r>
            <a:r>
              <a:rPr lang="fr-FR" sz="800" b="1" dirty="0">
                <a:solidFill>
                  <a:schemeClr val="bg1"/>
                </a:solidFill>
                <a:latin typeface="Calibri"/>
                <a:ea typeface="Calibri" pitchFamily="34" charset="0"/>
                <a:cs typeface="Times New Roman" pitchFamily="18" charset="0"/>
              </a:rPr>
              <a:t>’</a:t>
            </a:r>
            <a:r>
              <a:rPr lang="fr-FR" sz="800" b="1" dirty="0">
                <a:solidFill>
                  <a:schemeClr val="bg1"/>
                </a:solidFill>
                <a:latin typeface="Times New Roman" pitchFamily="18" charset="0"/>
                <a:ea typeface="Calibri" pitchFamily="34" charset="0"/>
                <a:cs typeface="Times New Roman" pitchFamily="18" charset="0"/>
              </a:rPr>
              <a:t>un bilan de puissance. Il en r</a:t>
            </a:r>
            <a:r>
              <a:rPr lang="fr-FR" sz="800" b="1" dirty="0">
                <a:solidFill>
                  <a:schemeClr val="bg1"/>
                </a:solidFill>
                <a:latin typeface="Calibri"/>
                <a:ea typeface="Calibri" pitchFamily="34" charset="0"/>
                <a:cs typeface="Times New Roman" pitchFamily="18" charset="0"/>
              </a:rPr>
              <a:t>é</a:t>
            </a:r>
            <a:r>
              <a:rPr lang="fr-FR" sz="800" b="1" dirty="0">
                <a:solidFill>
                  <a:schemeClr val="bg1"/>
                </a:solidFill>
                <a:latin typeface="Times New Roman" pitchFamily="18" charset="0"/>
                <a:ea typeface="Calibri" pitchFamily="34" charset="0"/>
                <a:cs typeface="Times New Roman" pitchFamily="18" charset="0"/>
              </a:rPr>
              <a:t>sulte plusieurs expressions toutes </a:t>
            </a:r>
            <a:r>
              <a:rPr lang="fr-FR" sz="800" b="1" dirty="0">
                <a:solidFill>
                  <a:schemeClr val="bg1"/>
                </a:solidFill>
                <a:latin typeface="Calibri"/>
                <a:ea typeface="Calibri" pitchFamily="34" charset="0"/>
                <a:cs typeface="Times New Roman" pitchFamily="18" charset="0"/>
              </a:rPr>
              <a:t>é</a:t>
            </a:r>
            <a:r>
              <a:rPr lang="fr-FR" sz="800" b="1" dirty="0">
                <a:solidFill>
                  <a:schemeClr val="bg1"/>
                </a:solidFill>
                <a:latin typeface="Times New Roman" pitchFamily="18" charset="0"/>
                <a:ea typeface="Calibri" pitchFamily="34" charset="0"/>
                <a:cs typeface="Times New Roman" pitchFamily="18" charset="0"/>
              </a:rPr>
              <a:t>gales :</a:t>
            </a:r>
            <a:endParaRPr lang="fr-FR" sz="800" b="1" dirty="0">
              <a:solidFill>
                <a:schemeClr val="bg1"/>
              </a:solidFill>
              <a:latin typeface="Arial" pitchFamily="34" charset="0"/>
              <a:cs typeface="Arial" pitchFamily="34" charset="0"/>
            </a:endParaRPr>
          </a:p>
          <a:p>
            <a:pPr algn="l" defTabSz="914056" rtl="0" eaLnBrk="0" fontAlgn="base" hangingPunct="0">
              <a:spcBef>
                <a:spcPct val="0"/>
              </a:spcBef>
              <a:spcAft>
                <a:spcPct val="0"/>
              </a:spcAft>
            </a:pPr>
            <a:endParaRPr lang="fr-FR" sz="800" b="1" dirty="0">
              <a:latin typeface="Arial" pitchFamily="34" charset="0"/>
              <a:cs typeface="Arial" pitchFamily="34" charset="0"/>
            </a:endParaRPr>
          </a:p>
        </p:txBody>
      </p:sp>
      <p:sp>
        <p:nvSpPr>
          <p:cNvPr id="1048" name="Rectangle 24"/>
          <p:cNvSpPr>
            <a:spLocks noChangeArrowheads="1"/>
          </p:cNvSpPr>
          <p:nvPr/>
        </p:nvSpPr>
        <p:spPr bwMode="auto">
          <a:xfrm>
            <a:off x="5" y="911342"/>
            <a:ext cx="184708" cy="544741"/>
          </a:xfrm>
          <a:prstGeom prst="rect">
            <a:avLst/>
          </a:prstGeom>
          <a:noFill/>
          <a:ln w="9525">
            <a:noFill/>
            <a:miter lim="800000"/>
            <a:headEnd/>
            <a:tailEnd/>
          </a:ln>
          <a:effectLst/>
        </p:spPr>
        <p:txBody>
          <a:bodyPr vert="horz" wrap="none" lIns="91405" tIns="45703" rIns="91405" bIns="45703" numCol="1" anchor="ctr" anchorCtr="0" compatLnSpc="1">
            <a:prstTxWarp prst="textNoShape">
              <a:avLst/>
            </a:prstTxWarp>
            <a:spAutoFit/>
          </a:bodyPr>
          <a:lstStyle/>
          <a:p>
            <a:pPr algn="l" defTabSz="914056" rtl="0" fontAlgn="base">
              <a:spcBef>
                <a:spcPct val="0"/>
              </a:spcBef>
              <a:spcAft>
                <a:spcPct val="0"/>
              </a:spcAft>
              <a:tabLst>
                <a:tab pos="2066147" algn="l"/>
              </a:tabLst>
            </a:pPr>
            <a:endParaRPr lang="fr-FR" sz="1100" dirty="0">
              <a:latin typeface="Arial" pitchFamily="34" charset="0"/>
              <a:cs typeface="Arial" pitchFamily="34" charset="0"/>
            </a:endParaRPr>
          </a:p>
          <a:p>
            <a:pPr algn="l" defTabSz="914056" rtl="0" eaLnBrk="0" fontAlgn="base" hangingPunct="0">
              <a:spcBef>
                <a:spcPct val="0"/>
              </a:spcBef>
              <a:spcAft>
                <a:spcPct val="0"/>
              </a:spcAft>
              <a:tabLst>
                <a:tab pos="2066147" algn="l"/>
              </a:tabLst>
            </a:pPr>
            <a:endParaRPr lang="fr-FR" sz="1800" dirty="0">
              <a:latin typeface="Arial" pitchFamily="34" charset="0"/>
              <a:cs typeface="Arial" pitchFamily="34" charset="0"/>
            </a:endParaRPr>
          </a:p>
        </p:txBody>
      </p:sp>
      <p:sp>
        <p:nvSpPr>
          <p:cNvPr id="1059" name="Rectangle 35"/>
          <p:cNvSpPr>
            <a:spLocks noChangeArrowheads="1"/>
          </p:cNvSpPr>
          <p:nvPr/>
        </p:nvSpPr>
        <p:spPr bwMode="auto">
          <a:xfrm>
            <a:off x="12616903" y="8"/>
            <a:ext cx="184703" cy="477042"/>
          </a:xfrm>
          <a:prstGeom prst="rect">
            <a:avLst/>
          </a:prstGeom>
          <a:noFill/>
          <a:ln w="9525">
            <a:noFill/>
            <a:miter lim="800000"/>
            <a:headEnd/>
            <a:tailEnd/>
          </a:ln>
          <a:effectLst/>
        </p:spPr>
        <p:txBody>
          <a:bodyPr vert="horz" wrap="none" lIns="91405" tIns="45703" rIns="91405" bIns="45703" numCol="1" anchor="ctr" anchorCtr="0" compatLnSpc="1">
            <a:prstTxWarp prst="textNoShape">
              <a:avLst/>
            </a:prstTxWarp>
            <a:spAutoFit/>
          </a:bodyPr>
          <a:lstStyle/>
          <a:p>
            <a:endParaRPr lang="fr-FR"/>
          </a:p>
        </p:txBody>
      </p:sp>
      <p:sp>
        <p:nvSpPr>
          <p:cNvPr id="1060" name="Rectangle 36"/>
          <p:cNvSpPr>
            <a:spLocks noChangeArrowheads="1"/>
          </p:cNvSpPr>
          <p:nvPr/>
        </p:nvSpPr>
        <p:spPr bwMode="auto">
          <a:xfrm>
            <a:off x="2" y="227075"/>
            <a:ext cx="225012" cy="264664"/>
          </a:xfrm>
          <a:prstGeom prst="rect">
            <a:avLst/>
          </a:prstGeom>
          <a:noFill/>
          <a:ln w="9525">
            <a:noFill/>
            <a:miter lim="800000"/>
            <a:headEnd/>
            <a:tailEnd/>
          </a:ln>
          <a:effectLst/>
        </p:spPr>
        <p:txBody>
          <a:bodyPr vert="horz" wrap="none" lIns="91405" tIns="45703" rIns="91405" bIns="45703" numCol="1" anchor="ctr" anchorCtr="0" compatLnSpc="1">
            <a:prstTxWarp prst="textNoShape">
              <a:avLst/>
            </a:prstTxWarp>
            <a:spAutoFit/>
          </a:bodyPr>
          <a:lstStyle/>
          <a:p>
            <a:pPr algn="l" defTabSz="914056" rtl="0" fontAlgn="base">
              <a:spcBef>
                <a:spcPct val="0"/>
              </a:spcBef>
              <a:spcAft>
                <a:spcPct val="0"/>
              </a:spcAft>
            </a:pPr>
            <a:r>
              <a:rPr lang="fr-FR" sz="1100" dirty="0">
                <a:latin typeface="Arial" pitchFamily="34" charset="0"/>
                <a:cs typeface="Arial" pitchFamily="34" charset="0"/>
              </a:rPr>
              <a:t> </a:t>
            </a:r>
            <a:endParaRPr lang="fr-FR" sz="1800" dirty="0">
              <a:latin typeface="Arial" pitchFamily="34" charset="0"/>
              <a:cs typeface="Arial" pitchFamily="34" charset="0"/>
            </a:endParaRPr>
          </a:p>
        </p:txBody>
      </p:sp>
      <p:sp>
        <p:nvSpPr>
          <p:cNvPr id="1062" name="Rectangle 38"/>
          <p:cNvSpPr>
            <a:spLocks noChangeArrowheads="1"/>
          </p:cNvSpPr>
          <p:nvPr/>
        </p:nvSpPr>
        <p:spPr bwMode="auto">
          <a:xfrm>
            <a:off x="12616903" y="8"/>
            <a:ext cx="184703" cy="477042"/>
          </a:xfrm>
          <a:prstGeom prst="rect">
            <a:avLst/>
          </a:prstGeom>
          <a:noFill/>
          <a:ln w="9525">
            <a:noFill/>
            <a:miter lim="800000"/>
            <a:headEnd/>
            <a:tailEnd/>
          </a:ln>
          <a:effectLst/>
        </p:spPr>
        <p:txBody>
          <a:bodyPr vert="horz" wrap="none" lIns="91405" tIns="45703" rIns="91405" bIns="45703" numCol="1" anchor="ctr" anchorCtr="0" compatLnSpc="1">
            <a:prstTxWarp prst="textNoShape">
              <a:avLst/>
            </a:prstTxWarp>
            <a:spAutoFit/>
          </a:bodyPr>
          <a:lstStyle/>
          <a:p>
            <a:endParaRPr lang="fr-FR"/>
          </a:p>
        </p:txBody>
      </p:sp>
      <p:sp>
        <p:nvSpPr>
          <p:cNvPr id="1064" name="Rectangle 40"/>
          <p:cNvSpPr>
            <a:spLocks noChangeArrowheads="1"/>
          </p:cNvSpPr>
          <p:nvPr/>
        </p:nvSpPr>
        <p:spPr bwMode="auto">
          <a:xfrm>
            <a:off x="12616903" y="8"/>
            <a:ext cx="184703" cy="477042"/>
          </a:xfrm>
          <a:prstGeom prst="rect">
            <a:avLst/>
          </a:prstGeom>
          <a:noFill/>
          <a:ln w="9525">
            <a:noFill/>
            <a:miter lim="800000"/>
            <a:headEnd/>
            <a:tailEnd/>
          </a:ln>
          <a:effectLst/>
        </p:spPr>
        <p:txBody>
          <a:bodyPr vert="horz" wrap="none" lIns="91405" tIns="45703" rIns="91405" bIns="45703" numCol="1" anchor="ctr" anchorCtr="0" compatLnSpc="1">
            <a:prstTxWarp prst="textNoShape">
              <a:avLst/>
            </a:prstTxWarp>
            <a:spAutoFit/>
          </a:bodyPr>
          <a:lstStyle/>
          <a:p>
            <a:endParaRPr lang="fr-FR"/>
          </a:p>
        </p:txBody>
      </p:sp>
      <p:sp>
        <p:nvSpPr>
          <p:cNvPr id="1066" name="Rectangle 42"/>
          <p:cNvSpPr>
            <a:spLocks noChangeArrowheads="1"/>
          </p:cNvSpPr>
          <p:nvPr/>
        </p:nvSpPr>
        <p:spPr bwMode="auto">
          <a:xfrm>
            <a:off x="12616903" y="8"/>
            <a:ext cx="184703" cy="477042"/>
          </a:xfrm>
          <a:prstGeom prst="rect">
            <a:avLst/>
          </a:prstGeom>
          <a:noFill/>
          <a:ln w="9525">
            <a:noFill/>
            <a:miter lim="800000"/>
            <a:headEnd/>
            <a:tailEnd/>
          </a:ln>
          <a:effectLst/>
        </p:spPr>
        <p:txBody>
          <a:bodyPr vert="horz" wrap="none" lIns="91405" tIns="45703" rIns="91405" bIns="45703" numCol="1" anchor="ctr" anchorCtr="0" compatLnSpc="1">
            <a:prstTxWarp prst="textNoShape">
              <a:avLst/>
            </a:prstTxWarp>
            <a:spAutoFit/>
          </a:bodyPr>
          <a:lstStyle/>
          <a:p>
            <a:endParaRPr lang="fr-FR"/>
          </a:p>
        </p:txBody>
      </p:sp>
      <p:sp>
        <p:nvSpPr>
          <p:cNvPr id="1082" name="Rectangle 58"/>
          <p:cNvSpPr>
            <a:spLocks noChangeArrowheads="1"/>
          </p:cNvSpPr>
          <p:nvPr/>
        </p:nvSpPr>
        <p:spPr bwMode="auto">
          <a:xfrm>
            <a:off x="12616902" y="-238521"/>
            <a:ext cx="184703" cy="477042"/>
          </a:xfrm>
          <a:prstGeom prst="rect">
            <a:avLst/>
          </a:prstGeom>
          <a:noFill/>
          <a:ln w="9525">
            <a:noFill/>
            <a:miter lim="800000"/>
            <a:headEnd/>
            <a:tailEnd/>
          </a:ln>
          <a:effectLst/>
        </p:spPr>
        <p:txBody>
          <a:bodyPr vert="horz" wrap="none" lIns="91405" tIns="45703" rIns="91405" bIns="45703" numCol="1" anchor="ctr" anchorCtr="0" compatLnSpc="1">
            <a:prstTxWarp prst="textNoShape">
              <a:avLst/>
            </a:prstTxWarp>
            <a:spAutoFit/>
          </a:bodyPr>
          <a:lstStyle/>
          <a:p>
            <a:endParaRPr lang="fr-FR"/>
          </a:p>
        </p:txBody>
      </p:sp>
      <mc:AlternateContent xmlns:mc="http://schemas.openxmlformats.org/markup-compatibility/2006">
        <mc:Choice xmlns:a14="http://schemas.microsoft.com/office/drawing/2010/main" Requires="a14">
          <p:sp>
            <p:nvSpPr>
              <p:cNvPr id="2" name="Titre 1"/>
              <p:cNvSpPr>
                <a:spLocks noGrp="1"/>
              </p:cNvSpPr>
              <p:nvPr>
                <p:ph type="title"/>
              </p:nvPr>
            </p:nvSpPr>
            <p:spPr>
              <a:xfrm>
                <a:off x="269552" y="59636"/>
                <a:ext cx="12311025" cy="1139834"/>
              </a:xfrm>
              <a:blipFill>
                <a:blip r:embed="rId7"/>
                <a:tile tx="0" ty="0" sx="100000" sy="100000" flip="none" algn="tl"/>
              </a:blipFill>
            </p:spPr>
            <p:txBody>
              <a:bodyPr>
                <a:normAutofit fontScale="90000"/>
              </a:bodyPr>
              <a:lstStyle/>
              <a:p>
                <a:pPr rtl="0">
                  <a:tabLst>
                    <a:tab pos="2781300" algn="l"/>
                    <a:tab pos="4124325" algn="l"/>
                    <a:tab pos="5829300" algn="l"/>
                    <a:tab pos="8432800" algn="l"/>
                  </a:tabLst>
                </a:pPr>
                <a:r>
                  <a:rPr lang="fr-FR" sz="2900" b="1" dirty="0"/>
                  <a:t>Contribution à la commande robuste de la MAS(avec régulateur </a:t>
                </a:r>
                <a:r>
                  <a:rPr lang="fr-FR" sz="2900" b="1" dirty="0" smtClean="0"/>
                  <a:t>LQG)</a:t>
                </a:r>
                <a:r>
                  <a:rPr lang="fr-FR" sz="2900" dirty="0" smtClean="0"/>
                  <a:t> </a:t>
                </a:r>
                <a:br>
                  <a:rPr lang="fr-FR" sz="2900" dirty="0" smtClean="0"/>
                </a:br>
                <a:r>
                  <a:rPr lang="fr-FR" sz="1600" dirty="0" err="1" smtClean="0"/>
                  <a:t>Cherade</a:t>
                </a:r>
                <a:r>
                  <a:rPr lang="fr-FR" sz="1600" dirty="0" smtClean="0"/>
                  <a:t> </a:t>
                </a:r>
                <a:r>
                  <a:rPr lang="fr-FR" sz="1600" dirty="0" err="1" smtClean="0"/>
                  <a:t>Keltoum</a:t>
                </a:r>
                <a:r>
                  <a:rPr lang="fr-FR" sz="1600" dirty="0" smtClean="0"/>
                  <a:t>*</a:t>
                </a:r>
                <a:r>
                  <a:rPr lang="fr-FR" sz="1600" dirty="0" err="1" smtClean="0"/>
                  <a:t>Aiachi</a:t>
                </a:r>
                <a:r>
                  <a:rPr lang="fr-FR" sz="1600" dirty="0" smtClean="0"/>
                  <a:t> </a:t>
                </a:r>
                <a:r>
                  <a:rPr lang="fr-FR" sz="1600" dirty="0"/>
                  <a:t>Mouloud </a:t>
                </a:r>
                <a:r>
                  <a:rPr lang="fr-FR" sz="1600" dirty="0" smtClean="0"/>
                  <a:t>   </a:t>
                </a:r>
                <a:r>
                  <a:rPr lang="fr-FR" sz="1300" dirty="0" smtClean="0"/>
                  <a:t>, </a:t>
                </a:r>
                <a:r>
                  <a:rPr lang="fr-FR" sz="1600" dirty="0" smtClean="0"/>
                  <a:t>Dr</a:t>
                </a:r>
                <a:r>
                  <a:rPr lang="fr-FR" sz="1300" dirty="0" smtClean="0"/>
                  <a:t>.    </a:t>
                </a:r>
                <a:r>
                  <a:rPr lang="fr-FR" sz="1600" dirty="0" err="1" smtClean="0"/>
                  <a:t>Khettache</a:t>
                </a:r>
                <a:r>
                  <a:rPr lang="fr-FR" sz="1600" dirty="0" smtClean="0"/>
                  <a:t> Laid</a:t>
                </a:r>
                <a:r>
                  <a:rPr lang="fr-FR" sz="1300" dirty="0" smtClean="0"/>
                  <a:t>,</a:t>
                </a:r>
                <a:br>
                  <a:rPr lang="fr-FR" sz="1300" dirty="0" smtClean="0"/>
                </a:br>
                <a:r>
                  <a:rPr lang="fr-FR" sz="1300" dirty="0" smtClean="0"/>
                  <a:t>     </a:t>
                </a:r>
                <a:r>
                  <a:rPr lang="fr-FR" sz="2000" b="1" dirty="0" smtClean="0"/>
                  <a:t>U </a:t>
                </a:r>
                <a:r>
                  <a:rPr lang="fr-FR" sz="2000" b="1" dirty="0"/>
                  <a:t>K M Ouargla </a:t>
                </a:r>
                <a:r>
                  <a:rPr lang="fr-FR" sz="2000" b="1" dirty="0" err="1"/>
                  <a:t>Faculte</a:t>
                </a:r>
                <a:r>
                  <a:rPr lang="fr-FR" sz="2000" b="1" dirty="0"/>
                  <a:t> des sciences appliquées  </a:t>
                </a:r>
                <a:r>
                  <a:rPr lang="fr-FR" sz="1300" dirty="0"/>
                  <a:t/>
                </a:r>
                <a:br>
                  <a:rPr lang="fr-FR" sz="1300" dirty="0"/>
                </a:br>
                <a:r>
                  <a:rPr lang="fr-FR" sz="2000" b="1" dirty="0"/>
                  <a:t>Département de génie électrique </a:t>
                </a:r>
                <a14:m>
                  <m:oMath xmlns:m="http://schemas.openxmlformats.org/officeDocument/2006/math">
                    <m:sSup>
                      <m:sSupPr>
                        <m:ctrlPr>
                          <a:rPr lang="fr-FR" sz="2000" b="1" i="1">
                            <a:latin typeface="Cambria Math"/>
                          </a:rPr>
                        </m:ctrlPr>
                      </m:sSupPr>
                      <m:e>
                        <m:r>
                          <a:rPr lang="fr-FR" sz="2000" b="1" i="1">
                            <a:latin typeface="Cambria Math"/>
                          </a:rPr>
                          <m:t>𝟐</m:t>
                        </m:r>
                      </m:e>
                      <m:sup>
                        <m:r>
                          <a:rPr lang="fr-FR" sz="2000" b="1" i="1">
                            <a:latin typeface="Cambria Math"/>
                          </a:rPr>
                          <m:t>𝒆𝒎𝒆</m:t>
                        </m:r>
                      </m:sup>
                    </m:sSup>
                  </m:oMath>
                </a14:m>
                <a:r>
                  <a:rPr lang="fr-FR" sz="2000" b="1" dirty="0"/>
                  <a:t>Master: Machines et EP année:2014/2015</a:t>
                </a:r>
                <a:endParaRPr lang="ar-DZ" sz="2000" b="1" dirty="0"/>
              </a:p>
            </p:txBody>
          </p:sp>
        </mc:Choice>
        <mc:Fallback>
          <p:sp>
            <p:nvSpPr>
              <p:cNvPr id="2" name="Titre 1"/>
              <p:cNvSpPr>
                <a:spLocks noGrp="1" noRot="1" noChangeAspect="1" noMove="1" noResize="1" noEditPoints="1" noAdjustHandles="1" noChangeArrowheads="1" noChangeShapeType="1" noTextEdit="1"/>
              </p:cNvSpPr>
              <p:nvPr>
                <p:ph type="title"/>
              </p:nvPr>
            </p:nvSpPr>
            <p:spPr>
              <a:xfrm>
                <a:off x="269552" y="59636"/>
                <a:ext cx="12311025" cy="1139834"/>
              </a:xfrm>
              <a:blipFill rotWithShape="1">
                <a:blip r:embed="rId8"/>
                <a:stretch>
                  <a:fillRect t="-9091" b="-13369"/>
                </a:stretch>
              </a:blipFill>
            </p:spPr>
            <p:txBody>
              <a:bodyPr/>
              <a:lstStyle/>
              <a:p>
                <a:r>
                  <a:rPr lang="ar-DZ">
                    <a:noFill/>
                  </a:rPr>
                  <a:t> </a:t>
                </a:r>
              </a:p>
            </p:txBody>
          </p:sp>
        </mc:Fallback>
      </mc:AlternateContent>
      <p:pic>
        <p:nvPicPr>
          <p:cNvPr id="33" name="Picture 7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7344" y="177686"/>
            <a:ext cx="873561" cy="91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7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223709" y="120082"/>
            <a:ext cx="896297" cy="94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9" name="Rectangle 8"/>
              <p:cNvSpPr/>
              <p:nvPr/>
            </p:nvSpPr>
            <p:spPr>
              <a:xfrm>
                <a:off x="3597075" y="1311058"/>
                <a:ext cx="3589226" cy="20738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91405" tIns="45703" rIns="91405" bIns="45703">
                <a:spAutoFit/>
              </a:bodyPr>
              <a:lstStyle/>
              <a:p>
                <a:pPr algn="l" rtl="0">
                  <a:lnSpc>
                    <a:spcPct val="115000"/>
                  </a:lnSpc>
                </a:pPr>
                <a:r>
                  <a:rPr lang="fr-FR" sz="1300" b="1" dirty="0">
                    <a:solidFill>
                      <a:schemeClr val="tx1"/>
                    </a:solidFill>
                    <a:latin typeface="Times New Roman"/>
                    <a:ea typeface="Calibri"/>
                    <a:cs typeface="Arial"/>
                  </a:rPr>
                  <a:t>Model d’</a:t>
                </a:r>
                <a:r>
                  <a:rPr lang="fr-FR" sz="1300" b="1" dirty="0" err="1">
                    <a:solidFill>
                      <a:schemeClr val="tx1"/>
                    </a:solidFill>
                    <a:latin typeface="Times New Roman"/>
                    <a:ea typeface="Calibri"/>
                    <a:cs typeface="Arial"/>
                  </a:rPr>
                  <a:t>etat</a:t>
                </a:r>
                <a:endParaRPr lang="en-US" sz="800" dirty="0">
                  <a:solidFill>
                    <a:schemeClr val="tx1"/>
                  </a:solidFill>
                  <a:ea typeface="Calibri"/>
                  <a:cs typeface="Arial"/>
                </a:endParaRPr>
              </a:p>
              <a:p>
                <a:pPr algn="l" rtl="0">
                  <a:lnSpc>
                    <a:spcPct val="115000"/>
                  </a:lnSpc>
                </a:pPr>
                <a:r>
                  <a:rPr lang="fr-FR" sz="800" b="1" dirty="0">
                    <a:latin typeface="Times New Roman"/>
                    <a:ea typeface="Calibri"/>
                    <a:cs typeface="Arial"/>
                  </a:rPr>
                  <a:t>choisissons de fixer le repère (</a:t>
                </a:r>
                <a:r>
                  <a:rPr lang="fr-FR" sz="800" b="1" dirty="0" err="1">
                    <a:latin typeface="Times New Roman"/>
                    <a:ea typeface="Calibri"/>
                    <a:cs typeface="Arial"/>
                  </a:rPr>
                  <a:t>dq</a:t>
                </a:r>
                <a:r>
                  <a:rPr lang="fr-FR" sz="800" b="1" dirty="0">
                    <a:latin typeface="Times New Roman"/>
                    <a:ea typeface="Calibri"/>
                    <a:cs typeface="Arial"/>
                  </a:rPr>
                  <a:t>) au champ tournant</a:t>
                </a:r>
                <a:r>
                  <a:rPr lang="fr-FR" sz="1000" b="1" dirty="0">
                    <a:latin typeface="Times New Roman"/>
                    <a:ea typeface="Calibri"/>
                    <a:cs typeface="Arial"/>
                  </a:rPr>
                  <a:t>.</a:t>
                </a:r>
                <a:endParaRPr lang="en-US" sz="800" b="1" dirty="0">
                  <a:ea typeface="Calibri"/>
                  <a:cs typeface="Arial"/>
                </a:endParaRPr>
              </a:p>
              <a:p>
                <a:pPr algn="l" rtl="0">
                  <a:lnSpc>
                    <a:spcPct val="115000"/>
                  </a:lnSpc>
                </a:pPr>
                <a:r>
                  <a:rPr lang="fr-FR" sz="800" b="1" dirty="0">
                    <a:latin typeface="Times New Roman"/>
                    <a:ea typeface="Calibri"/>
                    <a:cs typeface="Arial"/>
                  </a:rPr>
                  <a:t>l’avantage d’utiliser ce référentiel, est d’avoir des grandeurs constantes en régime permanant.</a:t>
                </a:r>
                <a:endParaRPr lang="en-US" sz="800" b="1" dirty="0">
                  <a:ea typeface="Calibri"/>
                  <a:cs typeface="Arial"/>
                </a:endParaRPr>
              </a:p>
              <a:p>
                <a:pPr algn="l" rtl="0">
                  <a:lnSpc>
                    <a:spcPct val="115000"/>
                  </a:lnSpc>
                </a:pPr>
                <a:r>
                  <a:rPr lang="fr-FR" sz="800" b="1" dirty="0">
                    <a:latin typeface="Times New Roman"/>
                    <a:ea typeface="Calibri"/>
                    <a:cs typeface="Arial"/>
                  </a:rPr>
                  <a:t>il est alors aisé d’en faire la régulation </a:t>
                </a:r>
                <a:r>
                  <a:rPr lang="fr-FR" sz="800" b="1" dirty="0" smtClean="0">
                    <a:latin typeface="Times New Roman"/>
                    <a:ea typeface="Calibri"/>
                    <a:cs typeface="Arial"/>
                  </a:rPr>
                  <a:t>,</a:t>
                </a:r>
                <a:r>
                  <a:rPr lang="en-US" sz="800" b="1" dirty="0">
                    <a:ea typeface="Calibri"/>
                    <a:cs typeface="Arial"/>
                  </a:rPr>
                  <a:t> </a:t>
                </a:r>
                <a:r>
                  <a:rPr lang="fr-FR" sz="800" b="1" dirty="0" smtClean="0">
                    <a:latin typeface="Times New Roman"/>
                    <a:ea typeface="Calibri"/>
                    <a:cs typeface="Arial"/>
                  </a:rPr>
                  <a:t>le </a:t>
                </a:r>
                <a:r>
                  <a:rPr lang="fr-FR" sz="800" b="1" dirty="0">
                    <a:latin typeface="Times New Roman"/>
                    <a:ea typeface="Calibri"/>
                    <a:cs typeface="Arial"/>
                  </a:rPr>
                  <a:t>système d’équation différentielle d’ordre 4 et le système d’équation des flux décrivent d’unemanière générale le fonctionnement de la </a:t>
                </a:r>
                <a:r>
                  <a:rPr lang="fr-FR" sz="800" b="1" dirty="0" smtClean="0">
                    <a:latin typeface="Times New Roman"/>
                    <a:ea typeface="Calibri"/>
                    <a:cs typeface="Arial"/>
                  </a:rPr>
                  <a:t>machine, </a:t>
                </a:r>
                <a:r>
                  <a:rPr lang="fr-FR" sz="800" b="1" dirty="0">
                    <a:latin typeface="Times New Roman"/>
                    <a:ea typeface="Calibri"/>
                    <a:cs typeface="Arial"/>
                  </a:rPr>
                  <a:t>il permet de concevoir unereprésentation d’état pour le processus de contrôle en choisissant deux variables d’état parmiquatre (is, ir,</a:t>
                </a:r>
                <a14:m>
                  <m:oMath xmlns:m="http://schemas.openxmlformats.org/officeDocument/2006/math">
                    <m:r>
                      <a:rPr lang="fr-FR" sz="800" b="1" i="1">
                        <a:latin typeface="Cambria Math"/>
                        <a:ea typeface="Calibri"/>
                        <a:cs typeface="Times New Roman"/>
                      </a:rPr>
                      <m:t> </m:t>
                    </m:r>
                    <m:sSub>
                      <m:sSubPr>
                        <m:ctrlPr>
                          <a:rPr lang="en-US" sz="800" b="1" i="1">
                            <a:latin typeface="Cambria Math"/>
                            <a:ea typeface="Times New Roman"/>
                            <a:cs typeface="Times New Roman"/>
                          </a:rPr>
                        </m:ctrlPr>
                      </m:sSubPr>
                      <m:e>
                        <m:r>
                          <a:rPr lang="fr-FR" sz="800" b="1">
                            <a:latin typeface="Cambria Math"/>
                            <a:ea typeface="Times New Roman"/>
                            <a:cs typeface="Times New Roman"/>
                          </a:rPr>
                          <m:t>ɸ</m:t>
                        </m:r>
                      </m:e>
                      <m:sub>
                        <m:r>
                          <a:rPr lang="fr-FR" sz="800" b="1" i="1">
                            <a:latin typeface="Cambria Math"/>
                            <a:ea typeface="Times New Roman"/>
                            <a:cs typeface="Times New Roman"/>
                          </a:rPr>
                          <m:t>𝒔</m:t>
                        </m:r>
                      </m:sub>
                    </m:sSub>
                  </m:oMath>
                </a14:m>
                <a:r>
                  <a:rPr lang="fr-FR" sz="800" b="1" dirty="0">
                    <a:latin typeface="Times New Roman"/>
                    <a:ea typeface="Calibri"/>
                    <a:cs typeface="Arial"/>
                  </a:rPr>
                  <a:t>,</a:t>
                </a:r>
                <a14:m>
                  <m:oMath xmlns:m="http://schemas.openxmlformats.org/officeDocument/2006/math">
                    <m:sSub>
                      <m:sSubPr>
                        <m:ctrlPr>
                          <a:rPr lang="en-US" sz="800" b="1" i="1">
                            <a:latin typeface="Cambria Math"/>
                            <a:ea typeface="Times New Roman"/>
                            <a:cs typeface="Times New Roman"/>
                          </a:rPr>
                        </m:ctrlPr>
                      </m:sSubPr>
                      <m:e>
                        <m:r>
                          <a:rPr lang="fr-FR" sz="800" b="1">
                            <a:latin typeface="Cambria Math"/>
                            <a:ea typeface="Times New Roman"/>
                            <a:cs typeface="Times New Roman"/>
                          </a:rPr>
                          <m:t>ɸ</m:t>
                        </m:r>
                      </m:e>
                      <m:sub>
                        <m:r>
                          <a:rPr lang="fr-FR" sz="800" b="1" i="1">
                            <a:latin typeface="Cambria Math"/>
                            <a:ea typeface="Times New Roman"/>
                            <a:cs typeface="Times New Roman"/>
                          </a:rPr>
                          <m:t>𝒓</m:t>
                        </m:r>
                      </m:sub>
                    </m:sSub>
                  </m:oMath>
                </a14:m>
                <a:r>
                  <a:rPr lang="fr-FR" sz="800" b="1" dirty="0">
                    <a:latin typeface="Times New Roman"/>
                    <a:ea typeface="Calibri"/>
                    <a:cs typeface="Arial"/>
                  </a:rPr>
                  <a:t>). les états utilisés sont ceux données au moins par une mesure d’état (is) tel que (is, ir), (is,</a:t>
                </a:r>
                <a14:m>
                  <m:oMath xmlns:m="http://schemas.openxmlformats.org/officeDocument/2006/math">
                    <m:r>
                      <a:rPr lang="fr-FR" sz="800" b="1" i="1">
                        <a:latin typeface="Cambria Math"/>
                        <a:ea typeface="Calibri"/>
                        <a:cs typeface="Times New Roman"/>
                      </a:rPr>
                      <m:t> </m:t>
                    </m:r>
                    <m:sSub>
                      <m:sSubPr>
                        <m:ctrlPr>
                          <a:rPr lang="en-US" sz="800" b="1" i="1">
                            <a:latin typeface="Cambria Math"/>
                            <a:ea typeface="Times New Roman"/>
                            <a:cs typeface="Times New Roman"/>
                          </a:rPr>
                        </m:ctrlPr>
                      </m:sSubPr>
                      <m:e>
                        <m:r>
                          <a:rPr lang="fr-FR" sz="800" b="1">
                            <a:latin typeface="Cambria Math"/>
                            <a:ea typeface="Times New Roman"/>
                            <a:cs typeface="Times New Roman"/>
                          </a:rPr>
                          <m:t>ɸ</m:t>
                        </m:r>
                      </m:e>
                      <m:sub>
                        <m:r>
                          <a:rPr lang="fr-FR" sz="800" b="1" i="1">
                            <a:latin typeface="Cambria Math"/>
                            <a:ea typeface="Times New Roman"/>
                            <a:cs typeface="Times New Roman"/>
                          </a:rPr>
                          <m:t>𝒔</m:t>
                        </m:r>
                      </m:sub>
                    </m:sSub>
                  </m:oMath>
                </a14:m>
                <a:r>
                  <a:rPr lang="fr-FR" sz="800" b="1" dirty="0">
                    <a:latin typeface="Times New Roman"/>
                    <a:ea typeface="Calibri"/>
                    <a:cs typeface="Arial"/>
                  </a:rPr>
                  <a:t>) et (is,</a:t>
                </a:r>
                <a14:m>
                  <m:oMath xmlns:m="http://schemas.openxmlformats.org/officeDocument/2006/math">
                    <m:r>
                      <a:rPr lang="fr-FR" sz="800" b="1" i="1">
                        <a:latin typeface="Cambria Math"/>
                        <a:ea typeface="Calibri"/>
                        <a:cs typeface="Times New Roman"/>
                      </a:rPr>
                      <m:t> </m:t>
                    </m:r>
                    <m:sSub>
                      <m:sSubPr>
                        <m:ctrlPr>
                          <a:rPr lang="en-US" sz="800" b="1" i="1">
                            <a:latin typeface="Cambria Math"/>
                            <a:ea typeface="Times New Roman"/>
                            <a:cs typeface="Times New Roman"/>
                          </a:rPr>
                        </m:ctrlPr>
                      </m:sSubPr>
                      <m:e>
                        <m:r>
                          <a:rPr lang="fr-FR" sz="800" b="1">
                            <a:latin typeface="Cambria Math"/>
                            <a:ea typeface="Times New Roman"/>
                            <a:cs typeface="Times New Roman"/>
                          </a:rPr>
                          <m:t>ɸ</m:t>
                        </m:r>
                      </m:e>
                      <m:sub>
                        <m:r>
                          <a:rPr lang="fr-FR" sz="800" b="1" i="1">
                            <a:latin typeface="Cambria Math"/>
                            <a:ea typeface="Times New Roman"/>
                            <a:cs typeface="Times New Roman"/>
                          </a:rPr>
                          <m:t>𝒓</m:t>
                        </m:r>
                      </m:sub>
                    </m:sSub>
                  </m:oMath>
                </a14:m>
                <a:r>
                  <a:rPr lang="fr-FR" sz="800" b="1" dirty="0">
                    <a:latin typeface="Times New Roman"/>
                    <a:ea typeface="Calibri"/>
                    <a:cs typeface="Arial"/>
                  </a:rPr>
                  <a:t>).</a:t>
                </a:r>
                <a:endParaRPr lang="en-US" sz="800" b="1" dirty="0">
                  <a:ea typeface="Calibri"/>
                  <a:cs typeface="Arial"/>
                </a:endParaRPr>
              </a:p>
              <a:p>
                <a:pPr algn="l" rtl="0">
                  <a:lnSpc>
                    <a:spcPct val="115000"/>
                  </a:lnSpc>
                </a:pPr>
                <a:r>
                  <a:rPr lang="fr-FR" sz="800" b="1" dirty="0">
                    <a:latin typeface="Times New Roman"/>
                    <a:ea typeface="Calibri"/>
                    <a:cs typeface="Arial"/>
                  </a:rPr>
                  <a:t>le modèle de la machine dans le repère (</a:t>
                </a:r>
                <a:r>
                  <a:rPr lang="fr-FR" sz="800" b="1" dirty="0" err="1">
                    <a:latin typeface="Times New Roman"/>
                    <a:ea typeface="Calibri"/>
                    <a:cs typeface="Arial"/>
                  </a:rPr>
                  <a:t>dq</a:t>
                </a:r>
                <a:r>
                  <a:rPr lang="fr-FR" sz="800" b="1" dirty="0">
                    <a:latin typeface="Times New Roman"/>
                    <a:ea typeface="Calibri"/>
                    <a:cs typeface="Arial"/>
                  </a:rPr>
                  <a:t>) lié au champ tournant pour un vecteur d’état[x]= [</a:t>
                </a:r>
                <a14:m>
                  <m:oMath xmlns:m="http://schemas.openxmlformats.org/officeDocument/2006/math">
                    <m:sSub>
                      <m:sSubPr>
                        <m:ctrlPr>
                          <a:rPr lang="en-US" sz="800" b="1" i="1">
                            <a:latin typeface="Cambria Math"/>
                            <a:ea typeface="Times New Roman"/>
                            <a:cs typeface="Times New Roman"/>
                          </a:rPr>
                        </m:ctrlPr>
                      </m:sSubPr>
                      <m:e>
                        <m:r>
                          <a:rPr lang="fr-FR" sz="800" b="1" i="1">
                            <a:latin typeface="Cambria Math"/>
                            <a:ea typeface="Times New Roman"/>
                            <a:cs typeface="Times New Roman"/>
                          </a:rPr>
                          <m:t>𝑰</m:t>
                        </m:r>
                      </m:e>
                      <m:sub>
                        <m:r>
                          <a:rPr lang="fr-FR" sz="800" b="1" i="1">
                            <a:latin typeface="Cambria Math"/>
                            <a:ea typeface="Times New Roman"/>
                            <a:cs typeface="Times New Roman"/>
                          </a:rPr>
                          <m:t>𝒅𝒔</m:t>
                        </m:r>
                      </m:sub>
                    </m:sSub>
                    <m:sSub>
                      <m:sSubPr>
                        <m:ctrlPr>
                          <a:rPr lang="en-US" sz="800" b="1" i="1">
                            <a:latin typeface="Cambria Math"/>
                            <a:ea typeface="Times New Roman"/>
                            <a:cs typeface="Times New Roman"/>
                          </a:rPr>
                        </m:ctrlPr>
                      </m:sSubPr>
                      <m:e>
                        <m:r>
                          <a:rPr lang="fr-FR" sz="800" b="1" i="1">
                            <a:latin typeface="Cambria Math"/>
                            <a:ea typeface="Times New Roman"/>
                            <a:cs typeface="Times New Roman"/>
                          </a:rPr>
                          <m:t>𝑰</m:t>
                        </m:r>
                      </m:e>
                      <m:sub>
                        <m:r>
                          <a:rPr lang="fr-FR" sz="800" b="1" i="1">
                            <a:latin typeface="Cambria Math"/>
                            <a:ea typeface="Times New Roman"/>
                            <a:cs typeface="Times New Roman"/>
                          </a:rPr>
                          <m:t>𝒒𝒔</m:t>
                        </m:r>
                      </m:sub>
                    </m:sSub>
                    <m:r>
                      <a:rPr lang="fr-FR" sz="800" b="1" i="1">
                        <a:latin typeface="Cambria Math"/>
                        <a:ea typeface="Calibri"/>
                        <a:cs typeface="Times New Roman"/>
                      </a:rPr>
                      <m:t> </m:t>
                    </m:r>
                    <m:sSub>
                      <m:sSubPr>
                        <m:ctrlPr>
                          <a:rPr lang="en-US" sz="800" b="1" i="1">
                            <a:latin typeface="Cambria Math"/>
                            <a:ea typeface="Times New Roman"/>
                            <a:cs typeface="Times New Roman"/>
                          </a:rPr>
                        </m:ctrlPr>
                      </m:sSubPr>
                      <m:e>
                        <m:r>
                          <a:rPr lang="fr-FR" sz="800" b="1">
                            <a:latin typeface="Cambria Math"/>
                            <a:ea typeface="Times New Roman"/>
                            <a:cs typeface="Times New Roman"/>
                          </a:rPr>
                          <m:t>ɸ</m:t>
                        </m:r>
                      </m:e>
                      <m:sub>
                        <m:r>
                          <a:rPr lang="fr-FR" sz="800" b="1" i="1">
                            <a:latin typeface="Cambria Math"/>
                            <a:ea typeface="Times New Roman"/>
                            <a:cs typeface="Times New Roman"/>
                          </a:rPr>
                          <m:t>𝒅𝒓</m:t>
                        </m:r>
                      </m:sub>
                    </m:sSub>
                    <m:sSub>
                      <m:sSubPr>
                        <m:ctrlPr>
                          <a:rPr lang="en-US" sz="800" b="1" i="1">
                            <a:latin typeface="Cambria Math"/>
                            <a:ea typeface="Times New Roman"/>
                            <a:cs typeface="Times New Roman"/>
                          </a:rPr>
                        </m:ctrlPr>
                      </m:sSubPr>
                      <m:e>
                        <m:r>
                          <a:rPr lang="fr-FR" sz="800" b="1">
                            <a:latin typeface="Cambria Math"/>
                            <a:ea typeface="Times New Roman"/>
                            <a:cs typeface="Times New Roman"/>
                          </a:rPr>
                          <m:t>ɸ</m:t>
                        </m:r>
                      </m:e>
                      <m:sub>
                        <m:r>
                          <a:rPr lang="fr-FR" sz="800" b="1" i="1">
                            <a:latin typeface="Cambria Math"/>
                            <a:ea typeface="Times New Roman"/>
                            <a:cs typeface="Times New Roman"/>
                          </a:rPr>
                          <m:t>𝒒𝒓</m:t>
                        </m:r>
                      </m:sub>
                    </m:sSub>
                  </m:oMath>
                </a14:m>
                <a:r>
                  <a:rPr lang="fr-FR" sz="800" b="1" dirty="0">
                    <a:latin typeface="Times New Roman"/>
                    <a:ea typeface="Times New Roman"/>
                    <a:cs typeface="Arial"/>
                  </a:rPr>
                  <a:t>]</a:t>
                </a:r>
                <a:r>
                  <a:rPr lang="fr-FR" sz="800" b="1" dirty="0">
                    <a:latin typeface="Times New Roman"/>
                    <a:ea typeface="Calibri"/>
                    <a:cs typeface="Arial"/>
                  </a:rPr>
                  <a:t> t de tension de commande [v]= [vds </a:t>
                </a:r>
                <a:r>
                  <a:rPr lang="fr-FR" sz="800" b="1" dirty="0" err="1">
                    <a:latin typeface="Times New Roman"/>
                    <a:ea typeface="Calibri"/>
                    <a:cs typeface="Arial"/>
                  </a:rPr>
                  <a:t>vqs</a:t>
                </a:r>
                <a:r>
                  <a:rPr lang="fr-FR" sz="800" b="1" dirty="0">
                    <a:latin typeface="Times New Roman"/>
                    <a:ea typeface="Calibri"/>
                    <a:cs typeface="Arial"/>
                  </a:rPr>
                  <a:t>] est donné sous forme condensé tel que :[</a:t>
                </a:r>
                <a14:m>
                  <m:oMath xmlns:m="http://schemas.openxmlformats.org/officeDocument/2006/math">
                    <m:acc>
                      <m:accPr>
                        <m:chr m:val="̇"/>
                        <m:ctrlPr>
                          <a:rPr lang="en-US" sz="800" b="1" i="1">
                            <a:latin typeface="Cambria Math"/>
                            <a:ea typeface="Calibri"/>
                            <a:cs typeface="Times New Roman"/>
                          </a:rPr>
                        </m:ctrlPr>
                      </m:accPr>
                      <m:e>
                        <m:r>
                          <a:rPr lang="fr-FR" sz="800" b="1" i="1">
                            <a:latin typeface="Cambria Math"/>
                            <a:ea typeface="Calibri"/>
                            <a:cs typeface="Times New Roman"/>
                          </a:rPr>
                          <m:t>𝑿</m:t>
                        </m:r>
                      </m:e>
                    </m:acc>
                  </m:oMath>
                </a14:m>
                <a:r>
                  <a:rPr lang="fr-FR" sz="800" b="1" dirty="0">
                    <a:latin typeface="Times New Roman"/>
                    <a:ea typeface="Calibri"/>
                    <a:cs typeface="Arial"/>
                  </a:rPr>
                  <a:t>]=a. [x]+b. [u]</a:t>
                </a:r>
                <a:endParaRPr lang="en-US" sz="800" b="1" dirty="0">
                  <a:ea typeface="Calibri"/>
                  <a:cs typeface="Arial"/>
                </a:endParaRPr>
              </a:p>
            </p:txBody>
          </p:sp>
        </mc:Choice>
        <mc:Fallback xmlns="">
          <p:sp>
            <p:nvSpPr>
              <p:cNvPr id="9" name="Rectangle 8"/>
              <p:cNvSpPr>
                <a:spLocks noRot="1" noChangeAspect="1" noMove="1" noResize="1" noEditPoints="1" noAdjustHandles="1" noChangeArrowheads="1" noChangeShapeType="1" noTextEdit="1"/>
              </p:cNvSpPr>
              <p:nvPr/>
            </p:nvSpPr>
            <p:spPr>
              <a:xfrm>
                <a:off x="3597075" y="1311058"/>
                <a:ext cx="3589226" cy="2073867"/>
              </a:xfrm>
              <a:prstGeom prst="rect">
                <a:avLst/>
              </a:prstGeom>
              <a:blipFill rotWithShape="1">
                <a:blip r:embed="rId11"/>
                <a:stretch>
                  <a:fillRect/>
                </a:stretch>
              </a:blipFill>
            </p:spPr>
            <p:txBody>
              <a:bodyPr/>
              <a:lstStyle/>
              <a:p>
                <a:r>
                  <a:rPr lang="ar-DZ">
                    <a:noFill/>
                  </a:rPr>
                  <a:t> </a:t>
                </a:r>
              </a:p>
            </p:txBody>
          </p:sp>
        </mc:Fallback>
      </mc:AlternateContent>
      <mc:AlternateContent xmlns:mc="http://schemas.openxmlformats.org/markup-compatibility/2006">
        <mc:Choice xmlns:a14="http://schemas.microsoft.com/office/drawing/2010/main" Requires="a14">
          <p:sp>
            <p:nvSpPr>
              <p:cNvPr id="4" name="Rectangle 3"/>
              <p:cNvSpPr/>
              <p:nvPr/>
            </p:nvSpPr>
            <p:spPr>
              <a:xfrm>
                <a:off x="3586185" y="3587227"/>
                <a:ext cx="3581569" cy="1057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91405" tIns="45703" rIns="91405" bIns="45703">
                <a:spAutoFit/>
              </a:bodyPr>
              <a:lstStyle/>
              <a:p>
                <a:pPr algn="l" rtl="0"/>
                <a14:m>
                  <m:oMathPara xmlns:m="http://schemas.openxmlformats.org/officeDocument/2006/math">
                    <m:oMathParaPr>
                      <m:jc m:val="left"/>
                    </m:oMathParaPr>
                    <m:oMath xmlns:m="http://schemas.openxmlformats.org/officeDocument/2006/math">
                      <m:d>
                        <m:dPr>
                          <m:begChr m:val="{"/>
                          <m:endChr m:val=""/>
                          <m:ctrlPr>
                            <a:rPr lang="en-US" sz="800" i="1">
                              <a:latin typeface="Cambria Math"/>
                              <a:cs typeface="Times New Roman"/>
                            </a:rPr>
                          </m:ctrlPr>
                        </m:dPr>
                        <m:e>
                          <m:eqArr>
                            <m:eqArrPr>
                              <m:ctrlPr>
                                <a:rPr lang="en-US" sz="800" i="1">
                                  <a:latin typeface="Cambria Math"/>
                                  <a:cs typeface="Times New Roman"/>
                                </a:rPr>
                              </m:ctrlPr>
                            </m:eqArrPr>
                            <m:e>
                              <m:f>
                                <m:fPr>
                                  <m:type m:val="noBar"/>
                                  <m:ctrlPr>
                                    <a:rPr lang="en-US" sz="800" i="1">
                                      <a:latin typeface="Cambria Math"/>
                                      <a:cs typeface="Times New Roman"/>
                                    </a:rPr>
                                  </m:ctrlPr>
                                </m:fPr>
                                <m:num>
                                  <m:f>
                                    <m:fPr>
                                      <m:ctrlPr>
                                        <a:rPr lang="en-US" sz="800" i="1">
                                          <a:latin typeface="Cambria Math"/>
                                          <a:cs typeface="Times New Roman"/>
                                        </a:rPr>
                                      </m:ctrlPr>
                                    </m:fPr>
                                    <m:num>
                                      <m:r>
                                        <a:rPr lang="fr-FR" sz="800" i="1">
                                          <a:latin typeface="Cambria Math"/>
                                          <a:ea typeface="Calibri"/>
                                          <a:cs typeface="Times New Roman"/>
                                        </a:rPr>
                                        <m:t>𝑑</m:t>
                                      </m:r>
                                      <m:sSub>
                                        <m:sSubPr>
                                          <m:ctrlPr>
                                            <a:rPr lang="en-US" sz="800" i="1">
                                              <a:latin typeface="Cambria Math"/>
                                              <a:cs typeface="Times New Roman"/>
                                            </a:rPr>
                                          </m:ctrlPr>
                                        </m:sSubPr>
                                        <m:e>
                                          <m:r>
                                            <a:rPr lang="fr-FR" sz="800" i="1">
                                              <a:latin typeface="Cambria Math"/>
                                              <a:ea typeface="Calibri"/>
                                              <a:cs typeface="Times New Roman"/>
                                            </a:rPr>
                                            <m:t>𝐼</m:t>
                                          </m:r>
                                        </m:e>
                                        <m:sub>
                                          <m:r>
                                            <a:rPr lang="fr-FR" sz="800" i="1">
                                              <a:latin typeface="Cambria Math"/>
                                              <a:ea typeface="Calibri"/>
                                              <a:cs typeface="Times New Roman"/>
                                            </a:rPr>
                                            <m:t>𝑑𝑠</m:t>
                                          </m:r>
                                        </m:sub>
                                      </m:sSub>
                                    </m:num>
                                    <m:den>
                                      <m:r>
                                        <a:rPr lang="fr-FR" sz="800" i="1">
                                          <a:latin typeface="Cambria Math"/>
                                          <a:ea typeface="Calibri"/>
                                          <a:cs typeface="Times New Roman"/>
                                        </a:rPr>
                                        <m:t>𝑑𝑡</m:t>
                                      </m:r>
                                    </m:den>
                                  </m:f>
                                  <m:r>
                                    <a:rPr lang="fr-FR" sz="800">
                                      <a:latin typeface="Cambria Math"/>
                                      <a:ea typeface="Calibri"/>
                                      <a:cs typeface="Times New Roman"/>
                                    </a:rPr>
                                    <m:t>=</m:t>
                                  </m:r>
                                  <m:r>
                                    <a:rPr lang="fr-FR" sz="800" i="1">
                                      <a:latin typeface="Cambria Math"/>
                                      <a:ea typeface="Calibri"/>
                                    </a:rPr>
                                    <m:t>−</m:t>
                                  </m:r>
                                  <m:d>
                                    <m:dPr>
                                      <m:ctrlPr>
                                        <a:rPr lang="en-US" sz="800" i="1">
                                          <a:latin typeface="Cambria Math"/>
                                          <a:cs typeface="Times New Roman"/>
                                        </a:rPr>
                                      </m:ctrlPr>
                                    </m:dPr>
                                    <m:e>
                                      <m:f>
                                        <m:fPr>
                                          <m:ctrlPr>
                                            <a:rPr lang="en-US" sz="800" i="1">
                                              <a:latin typeface="Cambria Math"/>
                                              <a:cs typeface="Times New Roman"/>
                                            </a:rPr>
                                          </m:ctrlPr>
                                        </m:fPr>
                                        <m:num>
                                          <m:r>
                                            <a:rPr lang="fr-FR" sz="800" i="1">
                                              <a:latin typeface="Cambria Math"/>
                                              <a:ea typeface="Calibri"/>
                                              <a:cs typeface="Times New Roman"/>
                                            </a:rPr>
                                            <m:t>1</m:t>
                                          </m:r>
                                        </m:num>
                                        <m:den>
                                          <m:r>
                                            <a:rPr lang="fr-FR" sz="800" i="1">
                                              <a:latin typeface="Cambria Math"/>
                                              <a:ea typeface="Calibri"/>
                                            </a:rPr>
                                            <m:t>𝜎</m:t>
                                          </m:r>
                                          <m:sSub>
                                            <m:sSubPr>
                                              <m:ctrlPr>
                                                <a:rPr lang="en-US" sz="800" i="1">
                                                  <a:latin typeface="Cambria Math"/>
                                                  <a:cs typeface="Times New Roman"/>
                                                </a:rPr>
                                              </m:ctrlPr>
                                            </m:sSubPr>
                                            <m:e>
                                              <m:r>
                                                <a:rPr lang="fr-FR" sz="800" i="1">
                                                  <a:latin typeface="Cambria Math"/>
                                                  <a:ea typeface="Calibri"/>
                                                  <a:cs typeface="Times New Roman"/>
                                                </a:rPr>
                                                <m:t>𝑇</m:t>
                                              </m:r>
                                            </m:e>
                                            <m:sub>
                                              <m:r>
                                                <a:rPr lang="fr-FR" sz="800" i="1">
                                                  <a:latin typeface="Cambria Math"/>
                                                  <a:ea typeface="Calibri"/>
                                                  <a:cs typeface="Times New Roman"/>
                                                </a:rPr>
                                                <m:t>𝑠</m:t>
                                              </m:r>
                                            </m:sub>
                                          </m:sSub>
                                        </m:den>
                                      </m:f>
                                      <m:r>
                                        <a:rPr lang="fr-FR" sz="800">
                                          <a:latin typeface="Cambria Math"/>
                                          <a:ea typeface="Calibri"/>
                                          <a:cs typeface="Times New Roman"/>
                                        </a:rPr>
                                        <m:t>+</m:t>
                                      </m:r>
                                      <m:f>
                                        <m:fPr>
                                          <m:ctrlPr>
                                            <a:rPr lang="en-US" sz="800" i="1">
                                              <a:latin typeface="Cambria Math"/>
                                              <a:cs typeface="Times New Roman"/>
                                            </a:rPr>
                                          </m:ctrlPr>
                                        </m:fPr>
                                        <m:num>
                                          <m:r>
                                            <a:rPr lang="fr-FR" sz="800" i="1">
                                              <a:latin typeface="Cambria Math"/>
                                              <a:ea typeface="Calibri"/>
                                              <a:cs typeface="Times New Roman"/>
                                            </a:rPr>
                                            <m:t>1</m:t>
                                          </m:r>
                                          <m:r>
                                            <a:rPr lang="fr-FR" sz="800" i="1">
                                              <a:latin typeface="Cambria Math"/>
                                              <a:ea typeface="Calibri"/>
                                            </a:rPr>
                                            <m:t>−</m:t>
                                          </m:r>
                                          <m:r>
                                            <a:rPr lang="fr-FR" sz="800" i="1">
                                              <a:latin typeface="Cambria Math"/>
                                              <a:ea typeface="Calibri"/>
                                            </a:rPr>
                                            <m:t>𝜎</m:t>
                                          </m:r>
                                        </m:num>
                                        <m:den>
                                          <m:r>
                                            <a:rPr lang="fr-FR" sz="800" i="1">
                                              <a:latin typeface="Cambria Math"/>
                                              <a:ea typeface="Calibri"/>
                                            </a:rPr>
                                            <m:t>𝜎</m:t>
                                          </m:r>
                                          <m:sSub>
                                            <m:sSubPr>
                                              <m:ctrlPr>
                                                <a:rPr lang="en-US" sz="800" i="1">
                                                  <a:latin typeface="Cambria Math"/>
                                                  <a:cs typeface="Times New Roman"/>
                                                </a:rPr>
                                              </m:ctrlPr>
                                            </m:sSubPr>
                                            <m:e>
                                              <m:r>
                                                <a:rPr lang="fr-FR" sz="800" i="1">
                                                  <a:latin typeface="Cambria Math"/>
                                                  <a:ea typeface="Calibri"/>
                                                  <a:cs typeface="Times New Roman"/>
                                                </a:rPr>
                                                <m:t>𝑇</m:t>
                                              </m:r>
                                            </m:e>
                                            <m:sub>
                                              <m:r>
                                                <a:rPr lang="fr-FR" sz="800" i="1">
                                                  <a:latin typeface="Cambria Math"/>
                                                  <a:ea typeface="Calibri"/>
                                                  <a:cs typeface="Times New Roman"/>
                                                </a:rPr>
                                                <m:t>𝑟</m:t>
                                              </m:r>
                                            </m:sub>
                                          </m:sSub>
                                        </m:den>
                                      </m:f>
                                    </m:e>
                                  </m:d>
                                  <m:sSub>
                                    <m:sSubPr>
                                      <m:ctrlPr>
                                        <a:rPr lang="en-US" sz="800" i="1">
                                          <a:latin typeface="Cambria Math"/>
                                          <a:cs typeface="Times New Roman"/>
                                        </a:rPr>
                                      </m:ctrlPr>
                                    </m:sSubPr>
                                    <m:e>
                                      <m:r>
                                        <a:rPr lang="fr-FR" sz="800" i="1">
                                          <a:latin typeface="Cambria Math"/>
                                          <a:ea typeface="Calibri"/>
                                          <a:cs typeface="Times New Roman"/>
                                        </a:rPr>
                                        <m:t>𝐼</m:t>
                                      </m:r>
                                    </m:e>
                                    <m:sub>
                                      <m:r>
                                        <a:rPr lang="fr-FR" sz="800" i="1">
                                          <a:latin typeface="Cambria Math"/>
                                          <a:ea typeface="Calibri"/>
                                          <a:cs typeface="Times New Roman"/>
                                        </a:rPr>
                                        <m:t>𝑑𝑠</m:t>
                                      </m:r>
                                    </m:sub>
                                  </m:sSub>
                                  <m:r>
                                    <a:rPr lang="fr-FR" sz="800">
                                      <a:latin typeface="Cambria Math"/>
                                      <a:ea typeface="Calibri"/>
                                      <a:cs typeface="Times New Roman"/>
                                    </a:rPr>
                                    <m:t>+</m:t>
                                  </m:r>
                                  <m:sSub>
                                    <m:sSubPr>
                                      <m:ctrlPr>
                                        <a:rPr lang="en-US" sz="800" i="1">
                                          <a:latin typeface="Cambria Math"/>
                                          <a:ea typeface="Times New Roman"/>
                                          <a:cs typeface="Times New Roman"/>
                                        </a:rPr>
                                      </m:ctrlPr>
                                    </m:sSubPr>
                                    <m:e>
                                      <m:r>
                                        <a:rPr lang="fr-FR" sz="800">
                                          <a:latin typeface="Cambria Math"/>
                                          <a:ea typeface="Times New Roman"/>
                                        </a:rPr>
                                        <m:t>ѡ</m:t>
                                      </m:r>
                                    </m:e>
                                    <m:sub>
                                      <m:r>
                                        <a:rPr lang="fr-FR" sz="800" i="1">
                                          <a:latin typeface="Cambria Math"/>
                                          <a:ea typeface="Times New Roman"/>
                                          <a:cs typeface="Times New Roman"/>
                                        </a:rPr>
                                        <m:t>𝑠</m:t>
                                      </m:r>
                                    </m:sub>
                                  </m:sSub>
                                  <m:sSub>
                                    <m:sSubPr>
                                      <m:ctrlPr>
                                        <a:rPr lang="en-US" sz="800" i="1">
                                          <a:latin typeface="Cambria Math"/>
                                          <a:cs typeface="Times New Roman"/>
                                        </a:rPr>
                                      </m:ctrlPr>
                                    </m:sSubPr>
                                    <m:e>
                                      <m:r>
                                        <a:rPr lang="fr-FR" sz="800" i="1">
                                          <a:latin typeface="Cambria Math"/>
                                          <a:ea typeface="Calibri"/>
                                          <a:cs typeface="Times New Roman"/>
                                        </a:rPr>
                                        <m:t>𝐼</m:t>
                                      </m:r>
                                    </m:e>
                                    <m:sub>
                                      <m:r>
                                        <a:rPr lang="fr-FR" sz="800" i="1">
                                          <a:latin typeface="Cambria Math"/>
                                          <a:ea typeface="Calibri"/>
                                          <a:cs typeface="Times New Roman"/>
                                        </a:rPr>
                                        <m:t>𝑞𝑠</m:t>
                                      </m:r>
                                    </m:sub>
                                  </m:sSub>
                                  <m:r>
                                    <a:rPr lang="fr-FR" sz="800">
                                      <a:latin typeface="Cambria Math"/>
                                      <a:ea typeface="Calibri"/>
                                      <a:cs typeface="Times New Roman"/>
                                    </a:rPr>
                                    <m:t>+</m:t>
                                  </m:r>
                                  <m:f>
                                    <m:fPr>
                                      <m:ctrlPr>
                                        <a:rPr lang="en-US" sz="800" i="1">
                                          <a:latin typeface="Cambria Math"/>
                                          <a:cs typeface="Times New Roman"/>
                                        </a:rPr>
                                      </m:ctrlPr>
                                    </m:fPr>
                                    <m:num>
                                      <m:r>
                                        <a:rPr lang="fr-FR" sz="800" i="1">
                                          <a:latin typeface="Cambria Math"/>
                                          <a:ea typeface="Calibri"/>
                                          <a:cs typeface="Times New Roman"/>
                                        </a:rPr>
                                        <m:t>1</m:t>
                                      </m:r>
                                      <m:r>
                                        <a:rPr lang="fr-FR" sz="800" i="1">
                                          <a:latin typeface="Cambria Math"/>
                                          <a:ea typeface="Calibri"/>
                                        </a:rPr>
                                        <m:t>−</m:t>
                                      </m:r>
                                      <m:r>
                                        <a:rPr lang="fr-FR" sz="800" i="1">
                                          <a:latin typeface="Cambria Math"/>
                                          <a:ea typeface="Calibri"/>
                                        </a:rPr>
                                        <m:t>𝜎</m:t>
                                      </m:r>
                                    </m:num>
                                    <m:den>
                                      <m:r>
                                        <a:rPr lang="fr-FR" sz="800" i="1">
                                          <a:latin typeface="Cambria Math"/>
                                          <a:ea typeface="Calibri"/>
                                        </a:rPr>
                                        <m:t>𝜎</m:t>
                                      </m:r>
                                      <m:r>
                                        <a:rPr lang="fr-FR" sz="800" i="1">
                                          <a:latin typeface="Cambria Math"/>
                                          <a:ea typeface="Calibri"/>
                                          <a:cs typeface="Times New Roman"/>
                                        </a:rPr>
                                        <m:t>𝑀</m:t>
                                      </m:r>
                                      <m:sSub>
                                        <m:sSubPr>
                                          <m:ctrlPr>
                                            <a:rPr lang="en-US" sz="800" i="1">
                                              <a:latin typeface="Cambria Math"/>
                                              <a:cs typeface="Times New Roman"/>
                                            </a:rPr>
                                          </m:ctrlPr>
                                        </m:sSubPr>
                                        <m:e>
                                          <m:r>
                                            <a:rPr lang="fr-FR" sz="800" i="1">
                                              <a:latin typeface="Cambria Math"/>
                                              <a:ea typeface="Calibri"/>
                                              <a:cs typeface="Times New Roman"/>
                                            </a:rPr>
                                            <m:t>𝑇</m:t>
                                          </m:r>
                                        </m:e>
                                        <m:sub>
                                          <m:r>
                                            <a:rPr lang="fr-FR" sz="800" i="1">
                                              <a:latin typeface="Cambria Math"/>
                                              <a:ea typeface="Calibri"/>
                                              <a:cs typeface="Times New Roman"/>
                                            </a:rPr>
                                            <m:t>𝑟</m:t>
                                          </m:r>
                                        </m:sub>
                                      </m:sSub>
                                    </m:den>
                                  </m:f>
                                  <m:sSub>
                                    <m:sSubPr>
                                      <m:ctrlPr>
                                        <a:rPr lang="en-US" sz="800" i="1">
                                          <a:latin typeface="Cambria Math"/>
                                          <a:cs typeface="Times New Roman"/>
                                        </a:rPr>
                                      </m:ctrlPr>
                                    </m:sSubPr>
                                    <m:e>
                                      <m:r>
                                        <a:rPr lang="fr-FR" sz="800">
                                          <a:latin typeface="Cambria Math"/>
                                          <a:ea typeface="Calibri"/>
                                        </a:rPr>
                                        <m:t>ɸ</m:t>
                                      </m:r>
                                    </m:e>
                                    <m:sub>
                                      <m:r>
                                        <a:rPr lang="fr-FR" sz="800" i="1">
                                          <a:latin typeface="Cambria Math"/>
                                          <a:ea typeface="Calibri"/>
                                          <a:cs typeface="Times New Roman"/>
                                        </a:rPr>
                                        <m:t>𝑑𝑟</m:t>
                                      </m:r>
                                    </m:sub>
                                  </m:sSub>
                                  <m:r>
                                    <a:rPr lang="fr-FR" sz="800">
                                      <a:latin typeface="Cambria Math"/>
                                      <a:ea typeface="Calibri"/>
                                      <a:cs typeface="Times New Roman"/>
                                    </a:rPr>
                                    <m:t>+</m:t>
                                  </m:r>
                                  <m:f>
                                    <m:fPr>
                                      <m:ctrlPr>
                                        <a:rPr lang="en-US" sz="800" i="1">
                                          <a:latin typeface="Cambria Math"/>
                                          <a:cs typeface="Times New Roman"/>
                                        </a:rPr>
                                      </m:ctrlPr>
                                    </m:fPr>
                                    <m:num>
                                      <m:r>
                                        <a:rPr lang="fr-FR" sz="800" i="1">
                                          <a:latin typeface="Cambria Math"/>
                                          <a:ea typeface="Calibri"/>
                                          <a:cs typeface="Times New Roman"/>
                                        </a:rPr>
                                        <m:t>1</m:t>
                                      </m:r>
                                      <m:r>
                                        <a:rPr lang="fr-FR" sz="800" i="1">
                                          <a:latin typeface="Cambria Math"/>
                                          <a:ea typeface="Calibri"/>
                                        </a:rPr>
                                        <m:t>−</m:t>
                                      </m:r>
                                      <m:r>
                                        <a:rPr lang="fr-FR" sz="800" i="1">
                                          <a:latin typeface="Cambria Math"/>
                                          <a:ea typeface="Calibri"/>
                                        </a:rPr>
                                        <m:t>𝜎</m:t>
                                      </m:r>
                                    </m:num>
                                    <m:den>
                                      <m:r>
                                        <a:rPr lang="fr-FR" sz="800" i="1">
                                          <a:latin typeface="Cambria Math"/>
                                          <a:ea typeface="Calibri"/>
                                        </a:rPr>
                                        <m:t>𝜎</m:t>
                                      </m:r>
                                      <m:r>
                                        <a:rPr lang="fr-FR" sz="800" i="1">
                                          <a:latin typeface="Cambria Math"/>
                                          <a:ea typeface="Calibri"/>
                                          <a:cs typeface="Times New Roman"/>
                                        </a:rPr>
                                        <m:t>𝑀</m:t>
                                      </m:r>
                                    </m:den>
                                  </m:f>
                                  <m:r>
                                    <a:rPr lang="fr-FR" sz="800" i="1">
                                      <a:latin typeface="Cambria Math"/>
                                      <a:ea typeface="Calibri"/>
                                      <a:cs typeface="Times New Roman"/>
                                    </a:rPr>
                                    <m:t>𝑃</m:t>
                                  </m:r>
                                  <m:r>
                                    <a:rPr lang="fr-FR" sz="800">
                                      <a:latin typeface="Cambria Math"/>
                                      <a:ea typeface="Calibri"/>
                                    </a:rPr>
                                    <m:t>Ω</m:t>
                                  </m:r>
                                  <m:sSub>
                                    <m:sSubPr>
                                      <m:ctrlPr>
                                        <a:rPr lang="en-US" sz="800" i="1">
                                          <a:latin typeface="Cambria Math"/>
                                          <a:cs typeface="Times New Roman"/>
                                        </a:rPr>
                                      </m:ctrlPr>
                                    </m:sSubPr>
                                    <m:e>
                                      <m:r>
                                        <a:rPr lang="fr-FR" sz="800">
                                          <a:latin typeface="Cambria Math"/>
                                          <a:ea typeface="Calibri"/>
                                        </a:rPr>
                                        <m:t>ɸ</m:t>
                                      </m:r>
                                    </m:e>
                                    <m:sub>
                                      <m:r>
                                        <a:rPr lang="fr-FR" sz="800" i="1">
                                          <a:latin typeface="Cambria Math"/>
                                          <a:ea typeface="Calibri"/>
                                          <a:cs typeface="Times New Roman"/>
                                        </a:rPr>
                                        <m:t>𝑞𝑟</m:t>
                                      </m:r>
                                    </m:sub>
                                  </m:sSub>
                                  <m:r>
                                    <a:rPr lang="fr-FR" sz="800">
                                      <a:latin typeface="Cambria Math"/>
                                      <a:ea typeface="Calibri"/>
                                      <a:cs typeface="Times New Roman"/>
                                    </a:rPr>
                                    <m:t>+</m:t>
                                  </m:r>
                                  <m:f>
                                    <m:fPr>
                                      <m:ctrlPr>
                                        <a:rPr lang="en-US" sz="800" i="1">
                                          <a:latin typeface="Cambria Math"/>
                                          <a:cs typeface="Times New Roman"/>
                                        </a:rPr>
                                      </m:ctrlPr>
                                    </m:fPr>
                                    <m:num>
                                      <m:r>
                                        <a:rPr lang="fr-FR" sz="800" i="1">
                                          <a:latin typeface="Cambria Math"/>
                                          <a:ea typeface="Calibri"/>
                                          <a:cs typeface="Times New Roman"/>
                                        </a:rPr>
                                        <m:t>1</m:t>
                                      </m:r>
                                    </m:num>
                                    <m:den>
                                      <m:r>
                                        <a:rPr lang="fr-FR" sz="800" i="1">
                                          <a:latin typeface="Cambria Math"/>
                                          <a:ea typeface="Calibri"/>
                                        </a:rPr>
                                        <m:t>𝜎</m:t>
                                      </m:r>
                                      <m:sSub>
                                        <m:sSubPr>
                                          <m:ctrlPr>
                                            <a:rPr lang="en-US" sz="800" i="1">
                                              <a:latin typeface="Cambria Math"/>
                                              <a:cs typeface="Times New Roman"/>
                                            </a:rPr>
                                          </m:ctrlPr>
                                        </m:sSubPr>
                                        <m:e>
                                          <m:r>
                                            <a:rPr lang="fr-FR" sz="800" i="1">
                                              <a:latin typeface="Cambria Math"/>
                                              <a:ea typeface="Calibri"/>
                                              <a:cs typeface="Times New Roman"/>
                                            </a:rPr>
                                            <m:t>𝐿</m:t>
                                          </m:r>
                                        </m:e>
                                        <m:sub>
                                          <m:r>
                                            <a:rPr lang="fr-FR" sz="800" i="1">
                                              <a:latin typeface="Cambria Math"/>
                                              <a:ea typeface="Calibri"/>
                                              <a:cs typeface="Times New Roman"/>
                                            </a:rPr>
                                            <m:t>𝑠</m:t>
                                          </m:r>
                                        </m:sub>
                                      </m:sSub>
                                    </m:den>
                                  </m:f>
                                  <m:sSub>
                                    <m:sSubPr>
                                      <m:ctrlPr>
                                        <a:rPr lang="en-US" sz="800" i="1">
                                          <a:latin typeface="Cambria Math"/>
                                          <a:cs typeface="Times New Roman"/>
                                        </a:rPr>
                                      </m:ctrlPr>
                                    </m:sSubPr>
                                    <m:e>
                                      <m:r>
                                        <a:rPr lang="fr-FR" sz="800" i="1">
                                          <a:latin typeface="Cambria Math"/>
                                          <a:ea typeface="Calibri"/>
                                          <a:cs typeface="Times New Roman"/>
                                        </a:rPr>
                                        <m:t>𝑉</m:t>
                                      </m:r>
                                    </m:e>
                                    <m:sub>
                                      <m:r>
                                        <a:rPr lang="fr-FR" sz="800" i="1">
                                          <a:latin typeface="Cambria Math"/>
                                          <a:ea typeface="Calibri"/>
                                          <a:cs typeface="Times New Roman"/>
                                        </a:rPr>
                                        <m:t>𝑑𝑠</m:t>
                                      </m:r>
                                    </m:sub>
                                  </m:sSub>
                                </m:num>
                                <m:den>
                                  <m:f>
                                    <m:fPr>
                                      <m:ctrlPr>
                                        <a:rPr lang="en-US" sz="800" i="1">
                                          <a:latin typeface="Cambria Math"/>
                                          <a:cs typeface="Times New Roman"/>
                                        </a:rPr>
                                      </m:ctrlPr>
                                    </m:fPr>
                                    <m:num>
                                      <m:r>
                                        <a:rPr lang="fr-FR" sz="800" i="1">
                                          <a:latin typeface="Cambria Math"/>
                                          <a:ea typeface="Calibri"/>
                                          <a:cs typeface="Times New Roman"/>
                                        </a:rPr>
                                        <m:t>𝑑</m:t>
                                      </m:r>
                                      <m:sSub>
                                        <m:sSubPr>
                                          <m:ctrlPr>
                                            <a:rPr lang="en-US" sz="800" i="1">
                                              <a:latin typeface="Cambria Math"/>
                                              <a:cs typeface="Times New Roman"/>
                                            </a:rPr>
                                          </m:ctrlPr>
                                        </m:sSubPr>
                                        <m:e>
                                          <m:r>
                                            <a:rPr lang="fr-FR" sz="800" i="1">
                                              <a:latin typeface="Cambria Math"/>
                                              <a:ea typeface="Calibri"/>
                                              <a:cs typeface="Times New Roman"/>
                                            </a:rPr>
                                            <m:t>𝐼</m:t>
                                          </m:r>
                                        </m:e>
                                        <m:sub>
                                          <m:r>
                                            <a:rPr lang="fr-FR" sz="800" i="1">
                                              <a:latin typeface="Cambria Math"/>
                                              <a:ea typeface="Calibri"/>
                                              <a:cs typeface="Times New Roman"/>
                                            </a:rPr>
                                            <m:t>𝑞𝑠</m:t>
                                          </m:r>
                                        </m:sub>
                                      </m:sSub>
                                    </m:num>
                                    <m:den>
                                      <m:r>
                                        <a:rPr lang="fr-FR" sz="800" i="1">
                                          <a:latin typeface="Cambria Math"/>
                                          <a:ea typeface="Calibri"/>
                                          <a:cs typeface="Times New Roman"/>
                                        </a:rPr>
                                        <m:t>𝑑𝑡</m:t>
                                      </m:r>
                                    </m:den>
                                  </m:f>
                                  <m:r>
                                    <a:rPr lang="fr-FR" sz="800">
                                      <a:latin typeface="Cambria Math"/>
                                      <a:ea typeface="Calibri"/>
                                      <a:cs typeface="Times New Roman"/>
                                    </a:rPr>
                                    <m:t>=</m:t>
                                  </m:r>
                                  <m:r>
                                    <a:rPr lang="fr-FR" sz="800" i="1">
                                      <a:latin typeface="Cambria Math"/>
                                      <a:ea typeface="Calibri"/>
                                    </a:rPr>
                                    <m:t>−</m:t>
                                  </m:r>
                                  <m:d>
                                    <m:dPr>
                                      <m:ctrlPr>
                                        <a:rPr lang="en-US" sz="800" i="1">
                                          <a:latin typeface="Cambria Math"/>
                                          <a:cs typeface="Times New Roman"/>
                                        </a:rPr>
                                      </m:ctrlPr>
                                    </m:dPr>
                                    <m:e>
                                      <m:f>
                                        <m:fPr>
                                          <m:ctrlPr>
                                            <a:rPr lang="en-US" sz="800" i="1">
                                              <a:latin typeface="Cambria Math"/>
                                              <a:cs typeface="Times New Roman"/>
                                            </a:rPr>
                                          </m:ctrlPr>
                                        </m:fPr>
                                        <m:num>
                                          <m:r>
                                            <a:rPr lang="fr-FR" sz="800" i="1">
                                              <a:latin typeface="Cambria Math"/>
                                              <a:ea typeface="Calibri"/>
                                              <a:cs typeface="Times New Roman"/>
                                            </a:rPr>
                                            <m:t>1</m:t>
                                          </m:r>
                                        </m:num>
                                        <m:den>
                                          <m:r>
                                            <a:rPr lang="fr-FR" sz="800" i="1">
                                              <a:latin typeface="Cambria Math"/>
                                              <a:ea typeface="Calibri"/>
                                            </a:rPr>
                                            <m:t>𝜎</m:t>
                                          </m:r>
                                          <m:sSub>
                                            <m:sSubPr>
                                              <m:ctrlPr>
                                                <a:rPr lang="en-US" sz="800" i="1">
                                                  <a:latin typeface="Cambria Math"/>
                                                  <a:cs typeface="Times New Roman"/>
                                                </a:rPr>
                                              </m:ctrlPr>
                                            </m:sSubPr>
                                            <m:e>
                                              <m:r>
                                                <a:rPr lang="fr-FR" sz="800" i="1">
                                                  <a:latin typeface="Cambria Math"/>
                                                  <a:ea typeface="Calibri"/>
                                                  <a:cs typeface="Times New Roman"/>
                                                </a:rPr>
                                                <m:t>𝑇</m:t>
                                              </m:r>
                                            </m:e>
                                            <m:sub>
                                              <m:r>
                                                <a:rPr lang="fr-FR" sz="800" i="1">
                                                  <a:latin typeface="Cambria Math"/>
                                                  <a:ea typeface="Calibri"/>
                                                  <a:cs typeface="Times New Roman"/>
                                                </a:rPr>
                                                <m:t>𝑠</m:t>
                                              </m:r>
                                            </m:sub>
                                          </m:sSub>
                                        </m:den>
                                      </m:f>
                                      <m:r>
                                        <a:rPr lang="fr-FR" sz="800">
                                          <a:latin typeface="Cambria Math"/>
                                          <a:ea typeface="Calibri"/>
                                          <a:cs typeface="Times New Roman"/>
                                        </a:rPr>
                                        <m:t>+</m:t>
                                      </m:r>
                                      <m:f>
                                        <m:fPr>
                                          <m:ctrlPr>
                                            <a:rPr lang="en-US" sz="800" i="1">
                                              <a:latin typeface="Cambria Math"/>
                                              <a:cs typeface="Times New Roman"/>
                                            </a:rPr>
                                          </m:ctrlPr>
                                        </m:fPr>
                                        <m:num>
                                          <m:r>
                                            <a:rPr lang="fr-FR" sz="800" i="1">
                                              <a:latin typeface="Cambria Math"/>
                                              <a:ea typeface="Calibri"/>
                                              <a:cs typeface="Times New Roman"/>
                                            </a:rPr>
                                            <m:t>1</m:t>
                                          </m:r>
                                          <m:r>
                                            <a:rPr lang="fr-FR" sz="800" i="1">
                                              <a:latin typeface="Cambria Math"/>
                                              <a:ea typeface="Calibri"/>
                                            </a:rPr>
                                            <m:t>−</m:t>
                                          </m:r>
                                          <m:r>
                                            <a:rPr lang="fr-FR" sz="800" i="1">
                                              <a:latin typeface="Cambria Math"/>
                                              <a:ea typeface="Calibri"/>
                                            </a:rPr>
                                            <m:t>𝜎</m:t>
                                          </m:r>
                                        </m:num>
                                        <m:den>
                                          <m:r>
                                            <a:rPr lang="fr-FR" sz="800" i="1">
                                              <a:latin typeface="Cambria Math"/>
                                              <a:ea typeface="Calibri"/>
                                            </a:rPr>
                                            <m:t>𝜎</m:t>
                                          </m:r>
                                          <m:sSub>
                                            <m:sSubPr>
                                              <m:ctrlPr>
                                                <a:rPr lang="en-US" sz="800" i="1">
                                                  <a:latin typeface="Cambria Math"/>
                                                  <a:cs typeface="Times New Roman"/>
                                                </a:rPr>
                                              </m:ctrlPr>
                                            </m:sSubPr>
                                            <m:e>
                                              <m:r>
                                                <a:rPr lang="fr-FR" sz="800" i="1">
                                                  <a:latin typeface="Cambria Math"/>
                                                  <a:ea typeface="Calibri"/>
                                                  <a:cs typeface="Times New Roman"/>
                                                </a:rPr>
                                                <m:t>𝑇</m:t>
                                              </m:r>
                                            </m:e>
                                            <m:sub>
                                              <m:r>
                                                <a:rPr lang="fr-FR" sz="800" i="1">
                                                  <a:latin typeface="Cambria Math"/>
                                                  <a:ea typeface="Calibri"/>
                                                  <a:cs typeface="Times New Roman"/>
                                                </a:rPr>
                                                <m:t>𝑟</m:t>
                                              </m:r>
                                            </m:sub>
                                          </m:sSub>
                                        </m:den>
                                      </m:f>
                                    </m:e>
                                  </m:d>
                                  <m:sSub>
                                    <m:sSubPr>
                                      <m:ctrlPr>
                                        <a:rPr lang="en-US" sz="800" i="1">
                                          <a:latin typeface="Cambria Math"/>
                                          <a:cs typeface="Times New Roman"/>
                                        </a:rPr>
                                      </m:ctrlPr>
                                    </m:sSubPr>
                                    <m:e>
                                      <m:r>
                                        <a:rPr lang="fr-FR" sz="800" i="1">
                                          <a:latin typeface="Cambria Math"/>
                                          <a:ea typeface="Calibri"/>
                                          <a:cs typeface="Times New Roman"/>
                                        </a:rPr>
                                        <m:t>𝐼</m:t>
                                      </m:r>
                                    </m:e>
                                    <m:sub>
                                      <m:r>
                                        <a:rPr lang="fr-FR" sz="800" i="1">
                                          <a:latin typeface="Cambria Math"/>
                                          <a:ea typeface="Calibri"/>
                                          <a:cs typeface="Times New Roman"/>
                                        </a:rPr>
                                        <m:t>𝑞𝑠</m:t>
                                      </m:r>
                                    </m:sub>
                                  </m:sSub>
                                  <m:r>
                                    <a:rPr lang="fr-FR" sz="800" i="1">
                                      <a:latin typeface="Cambria Math"/>
                                      <a:ea typeface="Calibri"/>
                                    </a:rPr>
                                    <m:t>−</m:t>
                                  </m:r>
                                  <m:sSub>
                                    <m:sSubPr>
                                      <m:ctrlPr>
                                        <a:rPr lang="en-US" sz="800" i="1">
                                          <a:latin typeface="Cambria Math"/>
                                          <a:ea typeface="Times New Roman"/>
                                          <a:cs typeface="Times New Roman"/>
                                        </a:rPr>
                                      </m:ctrlPr>
                                    </m:sSubPr>
                                    <m:e>
                                      <m:r>
                                        <a:rPr lang="fr-FR" sz="800">
                                          <a:latin typeface="Cambria Math"/>
                                          <a:ea typeface="Times New Roman"/>
                                        </a:rPr>
                                        <m:t>ѡ</m:t>
                                      </m:r>
                                    </m:e>
                                    <m:sub>
                                      <m:r>
                                        <a:rPr lang="fr-FR" sz="800" i="1">
                                          <a:latin typeface="Cambria Math"/>
                                          <a:ea typeface="Times New Roman"/>
                                          <a:cs typeface="Times New Roman"/>
                                        </a:rPr>
                                        <m:t>𝑠</m:t>
                                      </m:r>
                                    </m:sub>
                                  </m:sSub>
                                  <m:sSub>
                                    <m:sSubPr>
                                      <m:ctrlPr>
                                        <a:rPr lang="en-US" sz="800" i="1">
                                          <a:latin typeface="Cambria Math"/>
                                          <a:cs typeface="Times New Roman"/>
                                        </a:rPr>
                                      </m:ctrlPr>
                                    </m:sSubPr>
                                    <m:e>
                                      <m:r>
                                        <a:rPr lang="fr-FR" sz="800" i="1">
                                          <a:latin typeface="Cambria Math"/>
                                          <a:ea typeface="Calibri"/>
                                          <a:cs typeface="Times New Roman"/>
                                        </a:rPr>
                                        <m:t>𝐼</m:t>
                                      </m:r>
                                    </m:e>
                                    <m:sub>
                                      <m:r>
                                        <a:rPr lang="fr-FR" sz="800" i="1">
                                          <a:latin typeface="Cambria Math"/>
                                          <a:ea typeface="Calibri"/>
                                          <a:cs typeface="Times New Roman"/>
                                        </a:rPr>
                                        <m:t>𝑑𝑠</m:t>
                                      </m:r>
                                    </m:sub>
                                  </m:sSub>
                                  <m:r>
                                    <a:rPr lang="fr-FR" sz="800">
                                      <a:latin typeface="Cambria Math"/>
                                      <a:ea typeface="Calibri"/>
                                      <a:cs typeface="Times New Roman"/>
                                    </a:rPr>
                                    <m:t>+</m:t>
                                  </m:r>
                                  <m:f>
                                    <m:fPr>
                                      <m:ctrlPr>
                                        <a:rPr lang="en-US" sz="800" i="1">
                                          <a:latin typeface="Cambria Math"/>
                                          <a:cs typeface="Times New Roman"/>
                                        </a:rPr>
                                      </m:ctrlPr>
                                    </m:fPr>
                                    <m:num>
                                      <m:r>
                                        <a:rPr lang="fr-FR" sz="800" i="1">
                                          <a:latin typeface="Cambria Math"/>
                                          <a:ea typeface="Calibri"/>
                                          <a:cs typeface="Times New Roman"/>
                                        </a:rPr>
                                        <m:t>1</m:t>
                                      </m:r>
                                      <m:r>
                                        <a:rPr lang="fr-FR" sz="800" i="1">
                                          <a:latin typeface="Cambria Math"/>
                                          <a:ea typeface="Calibri"/>
                                        </a:rPr>
                                        <m:t>−</m:t>
                                      </m:r>
                                      <m:r>
                                        <a:rPr lang="fr-FR" sz="800" i="1">
                                          <a:latin typeface="Cambria Math"/>
                                          <a:ea typeface="Calibri"/>
                                        </a:rPr>
                                        <m:t>𝜎</m:t>
                                      </m:r>
                                    </m:num>
                                    <m:den>
                                      <m:r>
                                        <a:rPr lang="fr-FR" sz="800" i="1">
                                          <a:latin typeface="Cambria Math"/>
                                          <a:ea typeface="Calibri"/>
                                        </a:rPr>
                                        <m:t>𝜎</m:t>
                                      </m:r>
                                      <m:r>
                                        <a:rPr lang="fr-FR" sz="800" i="1">
                                          <a:latin typeface="Cambria Math"/>
                                          <a:ea typeface="Calibri"/>
                                          <a:cs typeface="Times New Roman"/>
                                        </a:rPr>
                                        <m:t>𝑀</m:t>
                                      </m:r>
                                      <m:sSub>
                                        <m:sSubPr>
                                          <m:ctrlPr>
                                            <a:rPr lang="en-US" sz="800" i="1">
                                              <a:latin typeface="Cambria Math"/>
                                              <a:cs typeface="Times New Roman"/>
                                            </a:rPr>
                                          </m:ctrlPr>
                                        </m:sSubPr>
                                        <m:e>
                                          <m:r>
                                            <a:rPr lang="fr-FR" sz="800" i="1">
                                              <a:latin typeface="Cambria Math"/>
                                              <a:ea typeface="Calibri"/>
                                              <a:cs typeface="Times New Roman"/>
                                            </a:rPr>
                                            <m:t>𝑇</m:t>
                                          </m:r>
                                        </m:e>
                                        <m:sub>
                                          <m:r>
                                            <a:rPr lang="fr-FR" sz="800" i="1">
                                              <a:latin typeface="Cambria Math"/>
                                              <a:ea typeface="Calibri"/>
                                              <a:cs typeface="Times New Roman"/>
                                            </a:rPr>
                                            <m:t>𝑟</m:t>
                                          </m:r>
                                        </m:sub>
                                      </m:sSub>
                                    </m:den>
                                  </m:f>
                                  <m:sSub>
                                    <m:sSubPr>
                                      <m:ctrlPr>
                                        <a:rPr lang="en-US" sz="800" i="1">
                                          <a:latin typeface="Cambria Math"/>
                                          <a:cs typeface="Times New Roman"/>
                                        </a:rPr>
                                      </m:ctrlPr>
                                    </m:sSubPr>
                                    <m:e>
                                      <m:r>
                                        <a:rPr lang="fr-FR" sz="800">
                                          <a:latin typeface="Cambria Math"/>
                                          <a:ea typeface="Calibri"/>
                                        </a:rPr>
                                        <m:t>ɸ</m:t>
                                      </m:r>
                                    </m:e>
                                    <m:sub>
                                      <m:r>
                                        <a:rPr lang="fr-FR" sz="800" i="1">
                                          <a:latin typeface="Cambria Math"/>
                                          <a:ea typeface="Calibri"/>
                                          <a:cs typeface="Times New Roman"/>
                                        </a:rPr>
                                        <m:t>𝑞𝑟</m:t>
                                      </m:r>
                                    </m:sub>
                                  </m:sSub>
                                  <m:r>
                                    <a:rPr lang="fr-FR" sz="800" i="1">
                                      <a:latin typeface="Cambria Math"/>
                                      <a:ea typeface="Calibri"/>
                                    </a:rPr>
                                    <m:t>−</m:t>
                                  </m:r>
                                  <m:f>
                                    <m:fPr>
                                      <m:ctrlPr>
                                        <a:rPr lang="en-US" sz="800" i="1">
                                          <a:latin typeface="Cambria Math"/>
                                          <a:cs typeface="Times New Roman"/>
                                        </a:rPr>
                                      </m:ctrlPr>
                                    </m:fPr>
                                    <m:num>
                                      <m:r>
                                        <a:rPr lang="fr-FR" sz="800" i="1">
                                          <a:latin typeface="Cambria Math"/>
                                          <a:ea typeface="Calibri"/>
                                          <a:cs typeface="Times New Roman"/>
                                        </a:rPr>
                                        <m:t>1</m:t>
                                      </m:r>
                                      <m:r>
                                        <a:rPr lang="fr-FR" sz="800" i="1">
                                          <a:latin typeface="Cambria Math"/>
                                          <a:ea typeface="Calibri"/>
                                        </a:rPr>
                                        <m:t>−</m:t>
                                      </m:r>
                                      <m:r>
                                        <a:rPr lang="fr-FR" sz="800" i="1">
                                          <a:latin typeface="Cambria Math"/>
                                          <a:ea typeface="Calibri"/>
                                        </a:rPr>
                                        <m:t>𝜎</m:t>
                                      </m:r>
                                    </m:num>
                                    <m:den>
                                      <m:r>
                                        <a:rPr lang="fr-FR" sz="800" i="1">
                                          <a:latin typeface="Cambria Math"/>
                                          <a:ea typeface="Calibri"/>
                                        </a:rPr>
                                        <m:t>𝜎</m:t>
                                      </m:r>
                                      <m:r>
                                        <a:rPr lang="fr-FR" sz="800" i="1">
                                          <a:latin typeface="Cambria Math"/>
                                          <a:ea typeface="Calibri"/>
                                          <a:cs typeface="Times New Roman"/>
                                        </a:rPr>
                                        <m:t>𝑀</m:t>
                                      </m:r>
                                    </m:den>
                                  </m:f>
                                  <m:r>
                                    <a:rPr lang="fr-FR" sz="800" i="1">
                                      <a:latin typeface="Cambria Math"/>
                                      <a:ea typeface="Calibri"/>
                                      <a:cs typeface="Times New Roman"/>
                                    </a:rPr>
                                    <m:t>𝑃</m:t>
                                  </m:r>
                                  <m:r>
                                    <a:rPr lang="fr-FR" sz="800">
                                      <a:latin typeface="Cambria Math"/>
                                      <a:ea typeface="Calibri"/>
                                    </a:rPr>
                                    <m:t>Ω</m:t>
                                  </m:r>
                                  <m:sSub>
                                    <m:sSubPr>
                                      <m:ctrlPr>
                                        <a:rPr lang="en-US" sz="800" i="1">
                                          <a:latin typeface="Cambria Math"/>
                                          <a:cs typeface="Times New Roman"/>
                                        </a:rPr>
                                      </m:ctrlPr>
                                    </m:sSubPr>
                                    <m:e>
                                      <m:r>
                                        <a:rPr lang="fr-FR" sz="800">
                                          <a:latin typeface="Cambria Math"/>
                                          <a:ea typeface="Calibri"/>
                                        </a:rPr>
                                        <m:t>ɸ</m:t>
                                      </m:r>
                                    </m:e>
                                    <m:sub>
                                      <m:r>
                                        <a:rPr lang="fr-FR" sz="800" i="1">
                                          <a:latin typeface="Cambria Math"/>
                                          <a:ea typeface="Calibri"/>
                                          <a:cs typeface="Times New Roman"/>
                                        </a:rPr>
                                        <m:t>𝑑𝑟</m:t>
                                      </m:r>
                                    </m:sub>
                                  </m:sSub>
                                  <m:r>
                                    <a:rPr lang="fr-FR" sz="800">
                                      <a:latin typeface="Cambria Math"/>
                                      <a:ea typeface="Calibri"/>
                                      <a:cs typeface="Times New Roman"/>
                                    </a:rPr>
                                    <m:t>+</m:t>
                                  </m:r>
                                  <m:f>
                                    <m:fPr>
                                      <m:ctrlPr>
                                        <a:rPr lang="en-US" sz="800" i="1">
                                          <a:latin typeface="Cambria Math"/>
                                          <a:cs typeface="Times New Roman"/>
                                        </a:rPr>
                                      </m:ctrlPr>
                                    </m:fPr>
                                    <m:num>
                                      <m:r>
                                        <a:rPr lang="fr-FR" sz="800" i="1">
                                          <a:latin typeface="Cambria Math"/>
                                          <a:ea typeface="Calibri"/>
                                          <a:cs typeface="Times New Roman"/>
                                        </a:rPr>
                                        <m:t>1</m:t>
                                      </m:r>
                                    </m:num>
                                    <m:den>
                                      <m:r>
                                        <a:rPr lang="fr-FR" sz="800" i="1">
                                          <a:latin typeface="Cambria Math"/>
                                          <a:ea typeface="Calibri"/>
                                        </a:rPr>
                                        <m:t>𝜎</m:t>
                                      </m:r>
                                      <m:sSub>
                                        <m:sSubPr>
                                          <m:ctrlPr>
                                            <a:rPr lang="en-US" sz="800" i="1">
                                              <a:latin typeface="Cambria Math"/>
                                              <a:cs typeface="Times New Roman"/>
                                            </a:rPr>
                                          </m:ctrlPr>
                                        </m:sSubPr>
                                        <m:e>
                                          <m:r>
                                            <a:rPr lang="fr-FR" sz="800" i="1">
                                              <a:latin typeface="Cambria Math"/>
                                              <a:ea typeface="Calibri"/>
                                              <a:cs typeface="Times New Roman"/>
                                            </a:rPr>
                                            <m:t>𝐿</m:t>
                                          </m:r>
                                        </m:e>
                                        <m:sub>
                                          <m:r>
                                            <a:rPr lang="fr-FR" sz="800" i="1">
                                              <a:latin typeface="Cambria Math"/>
                                              <a:ea typeface="Calibri"/>
                                              <a:cs typeface="Times New Roman"/>
                                            </a:rPr>
                                            <m:t>𝑠</m:t>
                                          </m:r>
                                        </m:sub>
                                      </m:sSub>
                                    </m:den>
                                  </m:f>
                                  <m:sSub>
                                    <m:sSubPr>
                                      <m:ctrlPr>
                                        <a:rPr lang="en-US" sz="800" i="1">
                                          <a:latin typeface="Cambria Math"/>
                                          <a:cs typeface="Times New Roman"/>
                                        </a:rPr>
                                      </m:ctrlPr>
                                    </m:sSubPr>
                                    <m:e>
                                      <m:r>
                                        <a:rPr lang="fr-FR" sz="800" i="1">
                                          <a:latin typeface="Cambria Math"/>
                                          <a:ea typeface="Calibri"/>
                                          <a:cs typeface="Times New Roman"/>
                                        </a:rPr>
                                        <m:t>𝑉</m:t>
                                      </m:r>
                                    </m:e>
                                    <m:sub>
                                      <m:r>
                                        <a:rPr lang="fr-FR" sz="800" i="1">
                                          <a:latin typeface="Cambria Math"/>
                                          <a:ea typeface="Calibri"/>
                                          <a:cs typeface="Times New Roman"/>
                                        </a:rPr>
                                        <m:t>𝑞𝑠</m:t>
                                      </m:r>
                                    </m:sub>
                                  </m:sSub>
                                </m:den>
                              </m:f>
                            </m:e>
                            <m:e>
                              <m:f>
                                <m:fPr>
                                  <m:type m:val="noBar"/>
                                  <m:ctrlPr>
                                    <a:rPr lang="en-US" sz="800" i="1">
                                      <a:latin typeface="Cambria Math"/>
                                      <a:cs typeface="Times New Roman"/>
                                    </a:rPr>
                                  </m:ctrlPr>
                                </m:fPr>
                                <m:num>
                                  <m:f>
                                    <m:fPr>
                                      <m:ctrlPr>
                                        <a:rPr lang="en-US" sz="800" i="1">
                                          <a:latin typeface="Cambria Math"/>
                                          <a:cs typeface="Times New Roman"/>
                                        </a:rPr>
                                      </m:ctrlPr>
                                    </m:fPr>
                                    <m:num>
                                      <m:r>
                                        <a:rPr lang="fr-FR" sz="800" i="1">
                                          <a:latin typeface="Cambria Math"/>
                                          <a:ea typeface="Calibri"/>
                                          <a:cs typeface="Times New Roman"/>
                                        </a:rPr>
                                        <m:t>𝑑</m:t>
                                      </m:r>
                                      <m:sSub>
                                        <m:sSubPr>
                                          <m:ctrlPr>
                                            <a:rPr lang="en-US" sz="800" i="1">
                                              <a:latin typeface="Cambria Math"/>
                                              <a:cs typeface="Times New Roman"/>
                                            </a:rPr>
                                          </m:ctrlPr>
                                        </m:sSubPr>
                                        <m:e>
                                          <m:r>
                                            <a:rPr lang="fr-FR" sz="800">
                                              <a:latin typeface="Cambria Math"/>
                                              <a:ea typeface="Calibri"/>
                                            </a:rPr>
                                            <m:t>ɸ</m:t>
                                          </m:r>
                                        </m:e>
                                        <m:sub>
                                          <m:r>
                                            <a:rPr lang="fr-FR" sz="800" i="1">
                                              <a:latin typeface="Cambria Math"/>
                                              <a:ea typeface="Calibri"/>
                                              <a:cs typeface="Times New Roman"/>
                                            </a:rPr>
                                            <m:t>𝑑𝑟</m:t>
                                          </m:r>
                                        </m:sub>
                                      </m:sSub>
                                    </m:num>
                                    <m:den>
                                      <m:r>
                                        <a:rPr lang="fr-FR" sz="800" i="1">
                                          <a:latin typeface="Cambria Math"/>
                                          <a:ea typeface="Calibri"/>
                                          <a:cs typeface="Times New Roman"/>
                                        </a:rPr>
                                        <m:t>𝑑𝑡</m:t>
                                      </m:r>
                                    </m:den>
                                  </m:f>
                                  <m:r>
                                    <a:rPr lang="fr-FR" sz="800">
                                      <a:latin typeface="Cambria Math"/>
                                      <a:ea typeface="Calibri"/>
                                      <a:cs typeface="Times New Roman"/>
                                    </a:rPr>
                                    <m:t>=</m:t>
                                  </m:r>
                                  <m:f>
                                    <m:fPr>
                                      <m:ctrlPr>
                                        <a:rPr lang="en-US" sz="800" i="1">
                                          <a:latin typeface="Cambria Math"/>
                                          <a:cs typeface="Times New Roman"/>
                                        </a:rPr>
                                      </m:ctrlPr>
                                    </m:fPr>
                                    <m:num>
                                      <m:r>
                                        <a:rPr lang="fr-FR" sz="800" i="1">
                                          <a:latin typeface="Cambria Math"/>
                                          <a:ea typeface="Calibri"/>
                                          <a:cs typeface="Times New Roman"/>
                                        </a:rPr>
                                        <m:t>𝑀</m:t>
                                      </m:r>
                                    </m:num>
                                    <m:den>
                                      <m:sSub>
                                        <m:sSubPr>
                                          <m:ctrlPr>
                                            <a:rPr lang="en-US" sz="800" i="1">
                                              <a:latin typeface="Cambria Math"/>
                                              <a:cs typeface="Times New Roman"/>
                                            </a:rPr>
                                          </m:ctrlPr>
                                        </m:sSubPr>
                                        <m:e>
                                          <m:r>
                                            <a:rPr lang="fr-FR" sz="800" i="1">
                                              <a:latin typeface="Cambria Math"/>
                                              <a:ea typeface="Calibri"/>
                                              <a:cs typeface="Times New Roman"/>
                                            </a:rPr>
                                            <m:t>𝑇</m:t>
                                          </m:r>
                                        </m:e>
                                        <m:sub>
                                          <m:r>
                                            <a:rPr lang="fr-FR" sz="800" i="1">
                                              <a:latin typeface="Cambria Math"/>
                                              <a:ea typeface="Calibri"/>
                                              <a:cs typeface="Times New Roman"/>
                                            </a:rPr>
                                            <m:t>𝑟</m:t>
                                          </m:r>
                                        </m:sub>
                                      </m:sSub>
                                    </m:den>
                                  </m:f>
                                  <m:sSub>
                                    <m:sSubPr>
                                      <m:ctrlPr>
                                        <a:rPr lang="en-US" sz="800" i="1">
                                          <a:latin typeface="Cambria Math"/>
                                          <a:cs typeface="Times New Roman"/>
                                        </a:rPr>
                                      </m:ctrlPr>
                                    </m:sSubPr>
                                    <m:e>
                                      <m:r>
                                        <a:rPr lang="fr-FR" sz="800" i="1">
                                          <a:latin typeface="Cambria Math"/>
                                          <a:ea typeface="Calibri"/>
                                          <a:cs typeface="Times New Roman"/>
                                        </a:rPr>
                                        <m:t>𝐼</m:t>
                                      </m:r>
                                    </m:e>
                                    <m:sub>
                                      <m:r>
                                        <a:rPr lang="fr-FR" sz="800" i="1">
                                          <a:latin typeface="Cambria Math"/>
                                          <a:ea typeface="Calibri"/>
                                          <a:cs typeface="Times New Roman"/>
                                        </a:rPr>
                                        <m:t>𝑑𝑠</m:t>
                                      </m:r>
                                    </m:sub>
                                  </m:sSub>
                                  <m:r>
                                    <a:rPr lang="fr-FR" sz="800" i="1">
                                      <a:latin typeface="Cambria Math"/>
                                      <a:ea typeface="Calibri"/>
                                    </a:rPr>
                                    <m:t>−</m:t>
                                  </m:r>
                                  <m:f>
                                    <m:fPr>
                                      <m:ctrlPr>
                                        <a:rPr lang="en-US" sz="800" i="1">
                                          <a:latin typeface="Cambria Math"/>
                                          <a:cs typeface="Times New Roman"/>
                                        </a:rPr>
                                      </m:ctrlPr>
                                    </m:fPr>
                                    <m:num>
                                      <m:r>
                                        <a:rPr lang="fr-FR" sz="800" i="1">
                                          <a:latin typeface="Cambria Math"/>
                                          <a:ea typeface="Calibri"/>
                                          <a:cs typeface="Times New Roman"/>
                                        </a:rPr>
                                        <m:t>1</m:t>
                                      </m:r>
                                    </m:num>
                                    <m:den>
                                      <m:sSub>
                                        <m:sSubPr>
                                          <m:ctrlPr>
                                            <a:rPr lang="en-US" sz="800" i="1">
                                              <a:latin typeface="Cambria Math"/>
                                              <a:cs typeface="Times New Roman"/>
                                            </a:rPr>
                                          </m:ctrlPr>
                                        </m:sSubPr>
                                        <m:e>
                                          <m:r>
                                            <a:rPr lang="fr-FR" sz="800" i="1">
                                              <a:latin typeface="Cambria Math"/>
                                              <a:ea typeface="Calibri"/>
                                              <a:cs typeface="Times New Roman"/>
                                            </a:rPr>
                                            <m:t>𝑇</m:t>
                                          </m:r>
                                        </m:e>
                                        <m:sub>
                                          <m:r>
                                            <a:rPr lang="fr-FR" sz="800" i="1">
                                              <a:latin typeface="Cambria Math"/>
                                              <a:ea typeface="Calibri"/>
                                              <a:cs typeface="Times New Roman"/>
                                            </a:rPr>
                                            <m:t>𝑟</m:t>
                                          </m:r>
                                        </m:sub>
                                      </m:sSub>
                                    </m:den>
                                  </m:f>
                                  <m:sSub>
                                    <m:sSubPr>
                                      <m:ctrlPr>
                                        <a:rPr lang="en-US" sz="800" i="1">
                                          <a:latin typeface="Cambria Math"/>
                                          <a:cs typeface="Times New Roman"/>
                                        </a:rPr>
                                      </m:ctrlPr>
                                    </m:sSubPr>
                                    <m:e>
                                      <m:r>
                                        <a:rPr lang="fr-FR" sz="800">
                                          <a:latin typeface="Cambria Math"/>
                                          <a:ea typeface="Calibri"/>
                                        </a:rPr>
                                        <m:t>ɸ</m:t>
                                      </m:r>
                                    </m:e>
                                    <m:sub>
                                      <m:r>
                                        <a:rPr lang="fr-FR" sz="800" i="1">
                                          <a:latin typeface="Cambria Math"/>
                                          <a:ea typeface="Calibri"/>
                                          <a:cs typeface="Times New Roman"/>
                                        </a:rPr>
                                        <m:t>𝑑𝑟</m:t>
                                      </m:r>
                                    </m:sub>
                                  </m:sSub>
                                  <m:r>
                                    <a:rPr lang="fr-FR" sz="800">
                                      <a:latin typeface="Cambria Math"/>
                                      <a:ea typeface="Calibri"/>
                                      <a:cs typeface="Times New Roman"/>
                                    </a:rPr>
                                    <m:t>+(</m:t>
                                  </m:r>
                                  <m:sSub>
                                    <m:sSubPr>
                                      <m:ctrlPr>
                                        <a:rPr lang="en-US" sz="800" i="1">
                                          <a:latin typeface="Cambria Math"/>
                                          <a:ea typeface="Times New Roman"/>
                                          <a:cs typeface="Times New Roman"/>
                                        </a:rPr>
                                      </m:ctrlPr>
                                    </m:sSubPr>
                                    <m:e>
                                      <m:r>
                                        <a:rPr lang="fr-FR" sz="800">
                                          <a:latin typeface="Cambria Math"/>
                                          <a:ea typeface="Times New Roman"/>
                                        </a:rPr>
                                        <m:t>ѡ</m:t>
                                      </m:r>
                                    </m:e>
                                    <m:sub>
                                      <m:r>
                                        <a:rPr lang="fr-FR" sz="800" i="1">
                                          <a:latin typeface="Cambria Math"/>
                                          <a:ea typeface="Times New Roman"/>
                                          <a:cs typeface="Times New Roman"/>
                                        </a:rPr>
                                        <m:t>𝑠</m:t>
                                      </m:r>
                                    </m:sub>
                                  </m:sSub>
                                  <m:r>
                                    <a:rPr lang="fr-FR" sz="800" i="1">
                                      <a:latin typeface="Cambria Math"/>
                                      <a:ea typeface="Calibri"/>
                                    </a:rPr>
                                    <m:t>−</m:t>
                                  </m:r>
                                  <m:r>
                                    <a:rPr lang="fr-FR" sz="800" i="1">
                                      <a:latin typeface="Cambria Math"/>
                                      <a:ea typeface="Calibri"/>
                                      <a:cs typeface="Times New Roman"/>
                                    </a:rPr>
                                    <m:t>𝑃</m:t>
                                  </m:r>
                                  <m:r>
                                    <a:rPr lang="fr-FR" sz="800">
                                      <a:latin typeface="Cambria Math"/>
                                      <a:ea typeface="Calibri"/>
                                    </a:rPr>
                                    <m:t>Ω</m:t>
                                  </m:r>
                                  <m:r>
                                    <a:rPr lang="fr-FR" sz="800">
                                      <a:latin typeface="Cambria Math"/>
                                      <a:ea typeface="Calibri"/>
                                      <a:cs typeface="Times New Roman"/>
                                    </a:rPr>
                                    <m:t>)</m:t>
                                  </m:r>
                                  <m:sSub>
                                    <m:sSubPr>
                                      <m:ctrlPr>
                                        <a:rPr lang="en-US" sz="800" i="1">
                                          <a:latin typeface="Cambria Math"/>
                                          <a:cs typeface="Times New Roman"/>
                                        </a:rPr>
                                      </m:ctrlPr>
                                    </m:sSubPr>
                                    <m:e>
                                      <m:r>
                                        <a:rPr lang="fr-FR" sz="800">
                                          <a:latin typeface="Cambria Math"/>
                                          <a:ea typeface="Calibri"/>
                                        </a:rPr>
                                        <m:t>ɸ</m:t>
                                      </m:r>
                                    </m:e>
                                    <m:sub>
                                      <m:r>
                                        <a:rPr lang="fr-FR" sz="800" i="1">
                                          <a:latin typeface="Cambria Math"/>
                                          <a:ea typeface="Calibri"/>
                                          <a:cs typeface="Times New Roman"/>
                                        </a:rPr>
                                        <m:t>𝑞𝑟</m:t>
                                      </m:r>
                                    </m:sub>
                                  </m:sSub>
                                </m:num>
                                <m:den>
                                  <m:f>
                                    <m:fPr>
                                      <m:ctrlPr>
                                        <a:rPr lang="en-US" sz="800" i="1">
                                          <a:latin typeface="Cambria Math"/>
                                          <a:cs typeface="Times New Roman"/>
                                        </a:rPr>
                                      </m:ctrlPr>
                                    </m:fPr>
                                    <m:num>
                                      <m:r>
                                        <a:rPr lang="fr-FR" sz="800" i="1">
                                          <a:latin typeface="Cambria Math"/>
                                          <a:ea typeface="Calibri"/>
                                          <a:cs typeface="Times New Roman"/>
                                        </a:rPr>
                                        <m:t>𝑑</m:t>
                                      </m:r>
                                      <m:sSub>
                                        <m:sSubPr>
                                          <m:ctrlPr>
                                            <a:rPr lang="en-US" sz="800" i="1">
                                              <a:latin typeface="Cambria Math"/>
                                              <a:cs typeface="Times New Roman"/>
                                            </a:rPr>
                                          </m:ctrlPr>
                                        </m:sSubPr>
                                        <m:e>
                                          <m:r>
                                            <a:rPr lang="fr-FR" sz="800">
                                              <a:latin typeface="Cambria Math"/>
                                              <a:ea typeface="Calibri"/>
                                            </a:rPr>
                                            <m:t>ɸ</m:t>
                                          </m:r>
                                        </m:e>
                                        <m:sub>
                                          <m:r>
                                            <a:rPr lang="fr-FR" sz="800" i="1">
                                              <a:latin typeface="Cambria Math"/>
                                              <a:ea typeface="Calibri"/>
                                              <a:cs typeface="Times New Roman"/>
                                            </a:rPr>
                                            <m:t>𝑞𝑟</m:t>
                                          </m:r>
                                        </m:sub>
                                      </m:sSub>
                                    </m:num>
                                    <m:den>
                                      <m:r>
                                        <a:rPr lang="fr-FR" sz="800" i="1">
                                          <a:latin typeface="Cambria Math"/>
                                          <a:ea typeface="Calibri"/>
                                          <a:cs typeface="Times New Roman"/>
                                        </a:rPr>
                                        <m:t>𝑑𝑡</m:t>
                                      </m:r>
                                    </m:den>
                                  </m:f>
                                  <m:r>
                                    <a:rPr lang="fr-FR" sz="800">
                                      <a:latin typeface="Cambria Math"/>
                                      <a:ea typeface="Calibri"/>
                                      <a:cs typeface="Times New Roman"/>
                                    </a:rPr>
                                    <m:t>=</m:t>
                                  </m:r>
                                  <m:f>
                                    <m:fPr>
                                      <m:ctrlPr>
                                        <a:rPr lang="en-US" sz="800" i="1">
                                          <a:latin typeface="Cambria Math"/>
                                          <a:cs typeface="Times New Roman"/>
                                        </a:rPr>
                                      </m:ctrlPr>
                                    </m:fPr>
                                    <m:num>
                                      <m:r>
                                        <a:rPr lang="fr-FR" sz="800" i="1">
                                          <a:latin typeface="Cambria Math"/>
                                          <a:ea typeface="Calibri"/>
                                          <a:cs typeface="Times New Roman"/>
                                        </a:rPr>
                                        <m:t>𝑀</m:t>
                                      </m:r>
                                    </m:num>
                                    <m:den>
                                      <m:sSub>
                                        <m:sSubPr>
                                          <m:ctrlPr>
                                            <a:rPr lang="en-US" sz="800" i="1">
                                              <a:latin typeface="Cambria Math"/>
                                              <a:cs typeface="Times New Roman"/>
                                            </a:rPr>
                                          </m:ctrlPr>
                                        </m:sSubPr>
                                        <m:e>
                                          <m:r>
                                            <a:rPr lang="fr-FR" sz="800" i="1">
                                              <a:latin typeface="Cambria Math"/>
                                              <a:ea typeface="Calibri"/>
                                              <a:cs typeface="Times New Roman"/>
                                            </a:rPr>
                                            <m:t>𝑇</m:t>
                                          </m:r>
                                        </m:e>
                                        <m:sub>
                                          <m:r>
                                            <a:rPr lang="fr-FR" sz="800" i="1">
                                              <a:latin typeface="Cambria Math"/>
                                              <a:ea typeface="Calibri"/>
                                              <a:cs typeface="Times New Roman"/>
                                            </a:rPr>
                                            <m:t>𝑟</m:t>
                                          </m:r>
                                        </m:sub>
                                      </m:sSub>
                                    </m:den>
                                  </m:f>
                                  <m:sSub>
                                    <m:sSubPr>
                                      <m:ctrlPr>
                                        <a:rPr lang="en-US" sz="800" i="1">
                                          <a:latin typeface="Cambria Math"/>
                                          <a:cs typeface="Times New Roman"/>
                                        </a:rPr>
                                      </m:ctrlPr>
                                    </m:sSubPr>
                                    <m:e>
                                      <m:r>
                                        <a:rPr lang="fr-FR" sz="800" i="1">
                                          <a:latin typeface="Cambria Math"/>
                                          <a:ea typeface="Calibri"/>
                                          <a:cs typeface="Times New Roman"/>
                                        </a:rPr>
                                        <m:t>𝐼</m:t>
                                      </m:r>
                                    </m:e>
                                    <m:sub>
                                      <m:r>
                                        <a:rPr lang="fr-FR" sz="800" i="1">
                                          <a:latin typeface="Cambria Math"/>
                                          <a:ea typeface="Calibri"/>
                                          <a:cs typeface="Times New Roman"/>
                                        </a:rPr>
                                        <m:t>𝑞𝑠</m:t>
                                      </m:r>
                                    </m:sub>
                                  </m:sSub>
                                  <m:r>
                                    <a:rPr lang="fr-FR" sz="800" i="1">
                                      <a:latin typeface="Cambria Math"/>
                                      <a:ea typeface="Calibri"/>
                                    </a:rPr>
                                    <m:t>−</m:t>
                                  </m:r>
                                  <m:f>
                                    <m:fPr>
                                      <m:ctrlPr>
                                        <a:rPr lang="en-US" sz="800" i="1">
                                          <a:latin typeface="Cambria Math"/>
                                          <a:cs typeface="Times New Roman"/>
                                        </a:rPr>
                                      </m:ctrlPr>
                                    </m:fPr>
                                    <m:num>
                                      <m:r>
                                        <a:rPr lang="fr-FR" sz="800" i="1">
                                          <a:latin typeface="Cambria Math"/>
                                          <a:ea typeface="Calibri"/>
                                          <a:cs typeface="Times New Roman"/>
                                        </a:rPr>
                                        <m:t>1</m:t>
                                      </m:r>
                                    </m:num>
                                    <m:den>
                                      <m:sSub>
                                        <m:sSubPr>
                                          <m:ctrlPr>
                                            <a:rPr lang="en-US" sz="800" i="1">
                                              <a:latin typeface="Cambria Math"/>
                                              <a:cs typeface="Times New Roman"/>
                                            </a:rPr>
                                          </m:ctrlPr>
                                        </m:sSubPr>
                                        <m:e>
                                          <m:r>
                                            <a:rPr lang="fr-FR" sz="800" i="1">
                                              <a:latin typeface="Cambria Math"/>
                                              <a:ea typeface="Calibri"/>
                                              <a:cs typeface="Times New Roman"/>
                                            </a:rPr>
                                            <m:t>𝑇</m:t>
                                          </m:r>
                                        </m:e>
                                        <m:sub>
                                          <m:r>
                                            <a:rPr lang="fr-FR" sz="800" i="1">
                                              <a:latin typeface="Cambria Math"/>
                                              <a:ea typeface="Calibri"/>
                                              <a:cs typeface="Times New Roman"/>
                                            </a:rPr>
                                            <m:t>𝑟</m:t>
                                          </m:r>
                                        </m:sub>
                                      </m:sSub>
                                    </m:den>
                                  </m:f>
                                  <m:sSub>
                                    <m:sSubPr>
                                      <m:ctrlPr>
                                        <a:rPr lang="en-US" sz="800" i="1">
                                          <a:latin typeface="Cambria Math"/>
                                          <a:cs typeface="Times New Roman"/>
                                        </a:rPr>
                                      </m:ctrlPr>
                                    </m:sSubPr>
                                    <m:e>
                                      <m:r>
                                        <a:rPr lang="fr-FR" sz="800">
                                          <a:latin typeface="Cambria Math"/>
                                          <a:ea typeface="Calibri"/>
                                        </a:rPr>
                                        <m:t>ɸ</m:t>
                                      </m:r>
                                    </m:e>
                                    <m:sub>
                                      <m:r>
                                        <a:rPr lang="fr-FR" sz="800" i="1">
                                          <a:latin typeface="Cambria Math"/>
                                          <a:ea typeface="Calibri"/>
                                          <a:cs typeface="Times New Roman"/>
                                        </a:rPr>
                                        <m:t>𝑞𝑟</m:t>
                                      </m:r>
                                    </m:sub>
                                  </m:sSub>
                                  <m:r>
                                    <a:rPr lang="fr-FR" sz="800">
                                      <a:latin typeface="Cambria Math"/>
                                      <a:ea typeface="Calibri"/>
                                      <a:cs typeface="Times New Roman"/>
                                    </a:rPr>
                                    <m:t>+(</m:t>
                                  </m:r>
                                  <m:sSub>
                                    <m:sSubPr>
                                      <m:ctrlPr>
                                        <a:rPr lang="en-US" sz="800" i="1">
                                          <a:latin typeface="Cambria Math"/>
                                          <a:ea typeface="Times New Roman"/>
                                          <a:cs typeface="Times New Roman"/>
                                        </a:rPr>
                                      </m:ctrlPr>
                                    </m:sSubPr>
                                    <m:e>
                                      <m:r>
                                        <a:rPr lang="fr-FR" sz="800">
                                          <a:latin typeface="Cambria Math"/>
                                          <a:ea typeface="Times New Roman"/>
                                        </a:rPr>
                                        <m:t>ѡ</m:t>
                                      </m:r>
                                    </m:e>
                                    <m:sub>
                                      <m:r>
                                        <a:rPr lang="fr-FR" sz="800" i="1">
                                          <a:latin typeface="Cambria Math"/>
                                          <a:ea typeface="Times New Roman"/>
                                          <a:cs typeface="Times New Roman"/>
                                        </a:rPr>
                                        <m:t>𝑠</m:t>
                                      </m:r>
                                    </m:sub>
                                  </m:sSub>
                                  <m:r>
                                    <a:rPr lang="fr-FR" sz="800" i="1">
                                      <a:latin typeface="Cambria Math"/>
                                      <a:ea typeface="Calibri"/>
                                    </a:rPr>
                                    <m:t>−</m:t>
                                  </m:r>
                                  <m:r>
                                    <a:rPr lang="fr-FR" sz="800" i="1">
                                      <a:latin typeface="Cambria Math"/>
                                      <a:ea typeface="Calibri"/>
                                      <a:cs typeface="Times New Roman"/>
                                    </a:rPr>
                                    <m:t>𝑃</m:t>
                                  </m:r>
                                  <m:r>
                                    <a:rPr lang="fr-FR" sz="800">
                                      <a:latin typeface="Cambria Math"/>
                                      <a:ea typeface="Calibri"/>
                                    </a:rPr>
                                    <m:t>Ω</m:t>
                                  </m:r>
                                  <m:r>
                                    <a:rPr lang="fr-FR" sz="800">
                                      <a:latin typeface="Cambria Math"/>
                                      <a:ea typeface="Calibri"/>
                                      <a:cs typeface="Times New Roman"/>
                                    </a:rPr>
                                    <m:t>)</m:t>
                                  </m:r>
                                  <m:sSub>
                                    <m:sSubPr>
                                      <m:ctrlPr>
                                        <a:rPr lang="en-US" sz="800" i="1">
                                          <a:latin typeface="Cambria Math"/>
                                          <a:cs typeface="Times New Roman"/>
                                        </a:rPr>
                                      </m:ctrlPr>
                                    </m:sSubPr>
                                    <m:e>
                                      <m:r>
                                        <a:rPr lang="fr-FR" sz="800">
                                          <a:latin typeface="Cambria Math"/>
                                          <a:ea typeface="Calibri"/>
                                        </a:rPr>
                                        <m:t>ɸ</m:t>
                                      </m:r>
                                    </m:e>
                                    <m:sub>
                                      <m:r>
                                        <a:rPr lang="fr-FR" sz="800" i="1">
                                          <a:latin typeface="Cambria Math"/>
                                          <a:ea typeface="Calibri"/>
                                          <a:cs typeface="Times New Roman"/>
                                        </a:rPr>
                                        <m:t>𝑑𝑟</m:t>
                                      </m:r>
                                    </m:sub>
                                  </m:sSub>
                                </m:den>
                              </m:f>
                            </m:e>
                          </m:eqArr>
                        </m:e>
                      </m:d>
                    </m:oMath>
                  </m:oMathPara>
                </a14:m>
                <a:endParaRPr lang="ar-DZ" sz="800" dirty="0"/>
              </a:p>
            </p:txBody>
          </p:sp>
        </mc:Choice>
        <mc:Fallback>
          <p:sp>
            <p:nvSpPr>
              <p:cNvPr id="4" name="Rectangle 3"/>
              <p:cNvSpPr>
                <a:spLocks noRot="1" noChangeAspect="1" noMove="1" noResize="1" noEditPoints="1" noAdjustHandles="1" noChangeArrowheads="1" noChangeShapeType="1" noTextEdit="1"/>
              </p:cNvSpPr>
              <p:nvPr/>
            </p:nvSpPr>
            <p:spPr>
              <a:xfrm>
                <a:off x="3586185" y="3587227"/>
                <a:ext cx="3581569" cy="1057880"/>
              </a:xfrm>
              <a:prstGeom prst="rect">
                <a:avLst/>
              </a:prstGeom>
              <a:blipFill rotWithShape="1">
                <a:blip r:embed="rId12"/>
                <a:stretch>
                  <a:fillRect/>
                </a:stretch>
              </a:blipFill>
            </p:spPr>
            <p:txBody>
              <a:bodyPr/>
              <a:lstStyle/>
              <a:p>
                <a:r>
                  <a:rPr lang="ar-DZ">
                    <a:noFill/>
                  </a:rPr>
                  <a:t> </a:t>
                </a:r>
              </a:p>
            </p:txBody>
          </p:sp>
        </mc:Fallback>
      </mc:AlternateContent>
      <p:sp>
        <p:nvSpPr>
          <p:cNvPr id="10" name="Rectangle 9"/>
          <p:cNvSpPr/>
          <p:nvPr/>
        </p:nvSpPr>
        <p:spPr>
          <a:xfrm>
            <a:off x="3569505" y="7628907"/>
            <a:ext cx="3592458" cy="18089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91405" tIns="45703" rIns="91405" bIns="45703">
            <a:spAutoFit/>
          </a:bodyPr>
          <a:lstStyle/>
          <a:p>
            <a:pPr algn="l">
              <a:lnSpc>
                <a:spcPct val="115000"/>
              </a:lnSpc>
            </a:pPr>
            <a:endParaRPr lang="fr-FR" sz="800" b="1" dirty="0" smtClean="0">
              <a:latin typeface="Times New Roman"/>
              <a:ea typeface="Calibri"/>
              <a:cs typeface="Arial"/>
            </a:endParaRPr>
          </a:p>
          <a:p>
            <a:pPr algn="l" rtl="0">
              <a:lnSpc>
                <a:spcPct val="115000"/>
              </a:lnSpc>
            </a:pPr>
            <a:endParaRPr lang="fr-FR" sz="1300" dirty="0" smtClean="0">
              <a:latin typeface="Times New Roman"/>
              <a:ea typeface="Calibri"/>
              <a:cs typeface="Arial"/>
            </a:endParaRPr>
          </a:p>
          <a:p>
            <a:pPr algn="l" rtl="0">
              <a:lnSpc>
                <a:spcPct val="115000"/>
              </a:lnSpc>
            </a:pPr>
            <a:r>
              <a:rPr lang="fr-FR" sz="2800" dirty="0">
                <a:latin typeface="Times New Roman"/>
                <a:ea typeface="Calibri"/>
                <a:cs typeface="Arial"/>
              </a:rPr>
              <a:t> </a:t>
            </a:r>
          </a:p>
          <a:p>
            <a:pPr algn="l" rtl="0">
              <a:lnSpc>
                <a:spcPct val="115000"/>
              </a:lnSpc>
            </a:pPr>
            <a:endParaRPr lang="ar-SA" sz="2400" dirty="0" smtClean="0">
              <a:ea typeface="Calibri"/>
              <a:cs typeface="Arial"/>
            </a:endParaRPr>
          </a:p>
          <a:p>
            <a:pPr algn="l" rtl="0">
              <a:lnSpc>
                <a:spcPct val="115000"/>
              </a:lnSpc>
            </a:pPr>
            <a:endParaRPr lang="en-US" sz="2400" dirty="0">
              <a:ea typeface="Calibri"/>
              <a:cs typeface="Arial"/>
            </a:endParaRPr>
          </a:p>
        </p:txBody>
      </p:sp>
      <p:pic>
        <p:nvPicPr>
          <p:cNvPr id="38" name="Image 37"/>
          <p:cNvPicPr/>
          <p:nvPr/>
        </p:nvPicPr>
        <p:blipFill>
          <a:blip r:embed="rId13"/>
          <a:srcRect/>
          <a:stretch>
            <a:fillRect/>
          </a:stretch>
        </p:blipFill>
        <p:spPr bwMode="auto">
          <a:xfrm>
            <a:off x="4177602" y="7882471"/>
            <a:ext cx="2376263" cy="1224552"/>
          </a:xfrm>
          <a:prstGeom prst="rect">
            <a:avLst/>
          </a:prstGeom>
          <a:solidFill>
            <a:schemeClr val="bg1"/>
          </a:solidFill>
          <a:ln w="9525">
            <a:noFill/>
            <a:miter lim="800000"/>
            <a:headEnd/>
            <a:tailEnd/>
          </a:ln>
        </p:spPr>
      </p:pic>
      <p:sp>
        <p:nvSpPr>
          <p:cNvPr id="11" name="Rectangle 10"/>
          <p:cNvSpPr/>
          <p:nvPr/>
        </p:nvSpPr>
        <p:spPr>
          <a:xfrm>
            <a:off x="3726561" y="9116344"/>
            <a:ext cx="3278346" cy="875356"/>
          </a:xfrm>
          <a:prstGeom prst="rect">
            <a:avLst/>
          </a:prstGeom>
        </p:spPr>
        <p:txBody>
          <a:bodyPr wrap="square" lIns="91405" tIns="45703" rIns="91405" bIns="45703">
            <a:spAutoFit/>
          </a:bodyPr>
          <a:lstStyle/>
          <a:p>
            <a:pPr algn="ctr">
              <a:lnSpc>
                <a:spcPct val="115000"/>
              </a:lnSpc>
              <a:spcAft>
                <a:spcPts val="1000"/>
              </a:spcAft>
            </a:pPr>
            <a:r>
              <a:rPr lang="fr-FR" sz="800" b="1" dirty="0">
                <a:latin typeface="Times New Roman"/>
                <a:ea typeface="Calibri"/>
                <a:cs typeface="Arial"/>
              </a:rPr>
              <a:t>Figure (I-5): </a:t>
            </a:r>
            <a:r>
              <a:rPr lang="fr-FR" sz="800" b="1" dirty="0">
                <a:solidFill>
                  <a:schemeClr val="bg1"/>
                </a:solidFill>
                <a:latin typeface="Times New Roman"/>
                <a:ea typeface="Calibri"/>
                <a:cs typeface="Arial"/>
              </a:rPr>
              <a:t>Schéma Blok de MAS</a:t>
            </a:r>
          </a:p>
          <a:p>
            <a:pPr algn="ctr">
              <a:lnSpc>
                <a:spcPct val="115000"/>
              </a:lnSpc>
              <a:spcAft>
                <a:spcPts val="1000"/>
              </a:spcAft>
            </a:pPr>
            <a:r>
              <a:rPr lang="fr-FR" sz="2800" dirty="0">
                <a:latin typeface="Times New Roman"/>
                <a:ea typeface="Calibri"/>
                <a:cs typeface="Arial"/>
              </a:rPr>
              <a:t> </a:t>
            </a:r>
            <a:endParaRPr lang="en-US" sz="2400" dirty="0">
              <a:ea typeface="Calibri"/>
              <a:cs typeface="Arial"/>
            </a:endParaRPr>
          </a:p>
        </p:txBody>
      </p:sp>
      <mc:AlternateContent xmlns:mc="http://schemas.openxmlformats.org/markup-compatibility/2006">
        <mc:Choice xmlns:a14="http://schemas.microsoft.com/office/drawing/2010/main" Requires="a14">
          <p:sp>
            <p:nvSpPr>
              <p:cNvPr id="3" name="Rectangle 2"/>
              <p:cNvSpPr/>
              <p:nvPr/>
            </p:nvSpPr>
            <p:spPr>
              <a:xfrm>
                <a:off x="3627075" y="4749865"/>
                <a:ext cx="3559791" cy="27394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91417" tIns="45709" rIns="91417" bIns="45709">
                <a:spAutoFit/>
              </a:bodyPr>
              <a:lstStyle/>
              <a:p>
                <a:pPr algn="l">
                  <a:lnSpc>
                    <a:spcPct val="115000"/>
                  </a:lnSpc>
                  <a:spcAft>
                    <a:spcPts val="1000"/>
                  </a:spcAft>
                  <a:tabLst>
                    <a:tab pos="2066429" algn="l"/>
                  </a:tabLst>
                </a:pPr>
                <a:r>
                  <a:rPr lang="fr-FR" sz="1200" b="1" dirty="0">
                    <a:latin typeface="Times New Roman"/>
                    <a:ea typeface="Calibri"/>
                    <a:cs typeface="+mj-cs"/>
                  </a:rPr>
                  <a:t>Avec; </a:t>
                </a:r>
                <a14:m>
                  <m:oMath xmlns:m="http://schemas.openxmlformats.org/officeDocument/2006/math">
                    <m:sSub>
                      <m:sSubPr>
                        <m:ctrlPr>
                          <a:rPr lang="en-US" sz="1200" b="1" i="1">
                            <a:latin typeface="Cambria Math"/>
                            <a:ea typeface="Times New Roman"/>
                            <a:cs typeface="+mj-cs"/>
                          </a:rPr>
                        </m:ctrlPr>
                      </m:sSubPr>
                      <m:e>
                        <m:r>
                          <a:rPr lang="fr-FR" sz="1200" b="1" i="1">
                            <a:latin typeface="Cambria Math"/>
                            <a:ea typeface="Times New Roman"/>
                            <a:cs typeface="+mj-cs"/>
                          </a:rPr>
                          <m:t>ѡ</m:t>
                        </m:r>
                      </m:e>
                      <m:sub>
                        <m:r>
                          <a:rPr lang="fr-FR" sz="1200" b="1" i="1">
                            <a:latin typeface="Cambria Math"/>
                            <a:ea typeface="Times New Roman"/>
                            <a:cs typeface="+mj-cs"/>
                          </a:rPr>
                          <m:t>𝒔</m:t>
                        </m:r>
                      </m:sub>
                    </m:sSub>
                  </m:oMath>
                </a14:m>
                <a:r>
                  <a:rPr lang="fr-FR" sz="1200" b="1" dirty="0">
                    <a:latin typeface="Times New Roman"/>
                    <a:ea typeface="Calibri"/>
                    <a:cs typeface="+mj-cs"/>
                  </a:rPr>
                  <a:t> =p</a:t>
                </a:r>
                <a:r>
                  <a:rPr lang="fr-FR" sz="1200" b="1" dirty="0">
                    <a:latin typeface="Times New Roman"/>
                    <a:ea typeface="Arial Unicode MS"/>
                    <a:cs typeface="+mj-cs"/>
                  </a:rPr>
                  <a:t>Ω</a:t>
                </a:r>
                <a:r>
                  <a:rPr lang="fr-FR" sz="1200" b="1" dirty="0">
                    <a:latin typeface="Times New Roman"/>
                    <a:ea typeface="Calibri"/>
                    <a:cs typeface="+mj-cs"/>
                  </a:rPr>
                  <a:t>: pulsation mécanique.</a:t>
                </a:r>
                <a14:m>
                  <m:oMath xmlns:m="http://schemas.openxmlformats.org/officeDocument/2006/math">
                    <m:r>
                      <a:rPr lang="fr-FR" sz="1200" b="1" i="1">
                        <a:latin typeface="Cambria Math"/>
                        <a:ea typeface="Calibri"/>
                        <a:cs typeface="+mj-cs"/>
                      </a:rPr>
                      <m:t>𝝈</m:t>
                    </m:r>
                    <m:r>
                      <a:rPr lang="fr-FR" sz="1200" b="1" i="1">
                        <a:latin typeface="Cambria Math"/>
                        <a:ea typeface="Calibri"/>
                        <a:cs typeface="+mj-cs"/>
                      </a:rPr>
                      <m:t>=</m:t>
                    </m:r>
                    <m:r>
                      <a:rPr lang="fr-FR" sz="1200" b="1" i="1">
                        <a:latin typeface="Cambria Math"/>
                        <a:ea typeface="Calibri"/>
                        <a:cs typeface="+mj-cs"/>
                      </a:rPr>
                      <m:t>𝟏</m:t>
                    </m:r>
                    <m:r>
                      <a:rPr lang="fr-FR" sz="1200" b="1" i="1">
                        <a:latin typeface="Cambria Math"/>
                        <a:ea typeface="Calibri"/>
                        <a:cs typeface="+mj-cs"/>
                      </a:rPr>
                      <m:t>−</m:t>
                    </m:r>
                    <m:f>
                      <m:fPr>
                        <m:ctrlPr>
                          <a:rPr lang="en-US" sz="1200" b="1" i="1">
                            <a:latin typeface="Cambria Math"/>
                            <a:ea typeface="Calibri"/>
                            <a:cs typeface="+mj-cs"/>
                          </a:rPr>
                        </m:ctrlPr>
                      </m:fPr>
                      <m:num>
                        <m:r>
                          <a:rPr lang="fr-FR" sz="1200" b="1" i="1">
                            <a:latin typeface="Cambria Math"/>
                            <a:ea typeface="Calibri"/>
                            <a:cs typeface="+mj-cs"/>
                          </a:rPr>
                          <m:t>𝑴</m:t>
                        </m:r>
                      </m:num>
                      <m:den>
                        <m:sSub>
                          <m:sSubPr>
                            <m:ctrlPr>
                              <a:rPr lang="en-US" sz="1200" b="1" i="1">
                                <a:latin typeface="Cambria Math"/>
                                <a:ea typeface="Calibri"/>
                                <a:cs typeface="+mj-cs"/>
                              </a:rPr>
                            </m:ctrlPr>
                          </m:sSubPr>
                          <m:e>
                            <m:sSub>
                              <m:sSubPr>
                                <m:ctrlPr>
                                  <a:rPr lang="en-US" sz="1200" b="1" i="1">
                                    <a:latin typeface="Cambria Math"/>
                                    <a:ea typeface="Calibri"/>
                                    <a:cs typeface="+mj-cs"/>
                                  </a:rPr>
                                </m:ctrlPr>
                              </m:sSubPr>
                              <m:e>
                                <m:r>
                                  <a:rPr lang="fr-FR" sz="1200" b="1" i="1">
                                    <a:latin typeface="Cambria Math"/>
                                    <a:ea typeface="Calibri"/>
                                    <a:cs typeface="+mj-cs"/>
                                  </a:rPr>
                                  <m:t>𝑳</m:t>
                                </m:r>
                              </m:e>
                              <m:sub>
                                <m:r>
                                  <a:rPr lang="fr-FR" sz="1200" b="1" i="1">
                                    <a:latin typeface="Cambria Math"/>
                                    <a:ea typeface="Calibri"/>
                                    <a:cs typeface="+mj-cs"/>
                                  </a:rPr>
                                  <m:t>𝒓</m:t>
                                </m:r>
                              </m:sub>
                            </m:sSub>
                            <m:r>
                              <a:rPr lang="fr-FR" sz="1200" b="1" i="1">
                                <a:latin typeface="Cambria Math"/>
                                <a:ea typeface="Calibri"/>
                                <a:cs typeface="+mj-cs"/>
                              </a:rPr>
                              <m:t>𝑳</m:t>
                            </m:r>
                          </m:e>
                          <m:sub>
                            <m:r>
                              <a:rPr lang="fr-FR" sz="1200" b="1" i="1">
                                <a:latin typeface="Cambria Math"/>
                                <a:ea typeface="Calibri"/>
                                <a:cs typeface="+mj-cs"/>
                              </a:rPr>
                              <m:t>𝒔</m:t>
                            </m:r>
                          </m:sub>
                        </m:sSub>
                      </m:den>
                    </m:f>
                  </m:oMath>
                </a14:m>
                <a:r>
                  <a:rPr lang="fr-FR" sz="1200" b="1" dirty="0">
                    <a:latin typeface="Times New Roman"/>
                    <a:ea typeface="Calibri"/>
                    <a:cs typeface="+mj-cs"/>
                  </a:rPr>
                  <a:t> : Coefficient de dispersion de la machine.</a:t>
                </a:r>
                <a:endParaRPr lang="en-US" sz="1200" b="1" dirty="0">
                  <a:ea typeface="Calibri"/>
                  <a:cs typeface="+mj-cs"/>
                </a:endParaRPr>
              </a:p>
              <a:p>
                <a:pPr algn="l">
                  <a:lnSpc>
                    <a:spcPct val="115000"/>
                  </a:lnSpc>
                  <a:spcAft>
                    <a:spcPts val="1000"/>
                  </a:spcAft>
                  <a:tabLst>
                    <a:tab pos="2066429" algn="l"/>
                  </a:tabLst>
                </a:pPr>
                <a14:m>
                  <m:oMath xmlns:m="http://schemas.openxmlformats.org/officeDocument/2006/math">
                    <m:sSub>
                      <m:sSubPr>
                        <m:ctrlPr>
                          <a:rPr lang="en-US" sz="1200" b="1" i="1">
                            <a:latin typeface="Cambria Math"/>
                            <a:ea typeface="Calibri"/>
                            <a:cs typeface="+mj-cs"/>
                          </a:rPr>
                        </m:ctrlPr>
                      </m:sSubPr>
                      <m:e>
                        <m:r>
                          <a:rPr lang="fr-FR" sz="1200" b="1" i="1">
                            <a:latin typeface="Cambria Math"/>
                            <a:ea typeface="Calibri"/>
                            <a:cs typeface="+mj-cs"/>
                          </a:rPr>
                          <m:t>𝑻</m:t>
                        </m:r>
                      </m:e>
                      <m:sub>
                        <m:r>
                          <a:rPr lang="fr-FR" sz="1200" b="1" i="1">
                            <a:latin typeface="Cambria Math"/>
                            <a:ea typeface="Calibri"/>
                            <a:cs typeface="+mj-cs"/>
                          </a:rPr>
                          <m:t>𝒔</m:t>
                        </m:r>
                      </m:sub>
                    </m:sSub>
                    <m:r>
                      <a:rPr lang="fr-FR" sz="1200" b="1" i="1">
                        <a:latin typeface="Cambria Math"/>
                        <a:ea typeface="Calibri"/>
                        <a:cs typeface="+mj-cs"/>
                      </a:rPr>
                      <m:t>=</m:t>
                    </m:r>
                    <m:f>
                      <m:fPr>
                        <m:ctrlPr>
                          <a:rPr lang="en-US" sz="1200" b="1" i="1">
                            <a:latin typeface="Cambria Math"/>
                            <a:ea typeface="Calibri"/>
                            <a:cs typeface="+mj-cs"/>
                          </a:rPr>
                        </m:ctrlPr>
                      </m:fPr>
                      <m:num>
                        <m:sSub>
                          <m:sSubPr>
                            <m:ctrlPr>
                              <a:rPr lang="en-US" sz="1200" b="1" i="1">
                                <a:latin typeface="Cambria Math"/>
                                <a:ea typeface="Calibri"/>
                                <a:cs typeface="+mj-cs"/>
                              </a:rPr>
                            </m:ctrlPr>
                          </m:sSubPr>
                          <m:e>
                            <m:r>
                              <a:rPr lang="fr-FR" sz="1200" b="1" i="1">
                                <a:latin typeface="Cambria Math"/>
                                <a:ea typeface="Calibri"/>
                                <a:cs typeface="+mj-cs"/>
                              </a:rPr>
                              <m:t>𝑳</m:t>
                            </m:r>
                          </m:e>
                          <m:sub>
                            <m:r>
                              <a:rPr lang="fr-FR" sz="1200" b="1" i="1">
                                <a:latin typeface="Cambria Math"/>
                                <a:ea typeface="Calibri"/>
                                <a:cs typeface="+mj-cs"/>
                              </a:rPr>
                              <m:t>𝒔</m:t>
                            </m:r>
                          </m:sub>
                        </m:sSub>
                      </m:num>
                      <m:den>
                        <m:sSub>
                          <m:sSubPr>
                            <m:ctrlPr>
                              <a:rPr lang="en-US" sz="1200" b="1" i="1">
                                <a:latin typeface="Cambria Math"/>
                                <a:ea typeface="Calibri"/>
                                <a:cs typeface="+mj-cs"/>
                              </a:rPr>
                            </m:ctrlPr>
                          </m:sSubPr>
                          <m:e>
                            <m:r>
                              <a:rPr lang="fr-FR" sz="1200" b="1" i="1">
                                <a:latin typeface="Cambria Math"/>
                                <a:ea typeface="Calibri"/>
                                <a:cs typeface="+mj-cs"/>
                              </a:rPr>
                              <m:t>𝑹</m:t>
                            </m:r>
                          </m:e>
                          <m:sub>
                            <m:r>
                              <a:rPr lang="fr-FR" sz="1200" b="1" i="1">
                                <a:latin typeface="Cambria Math"/>
                                <a:ea typeface="Calibri"/>
                                <a:cs typeface="+mj-cs"/>
                              </a:rPr>
                              <m:t>𝒔</m:t>
                            </m:r>
                          </m:sub>
                        </m:sSub>
                      </m:den>
                    </m:f>
                  </m:oMath>
                </a14:m>
                <a:r>
                  <a:rPr lang="fr-FR" sz="1200" b="1" dirty="0">
                    <a:latin typeface="Times New Roman"/>
                    <a:ea typeface="Calibri"/>
                    <a:cs typeface="+mj-cs"/>
                  </a:rPr>
                  <a:t>: Constante de temps des courants </a:t>
                </a:r>
                <a:r>
                  <a:rPr lang="fr-FR" sz="1200" b="1" dirty="0" err="1">
                    <a:latin typeface="Times New Roman"/>
                    <a:ea typeface="Calibri"/>
                    <a:cs typeface="+mj-cs"/>
                  </a:rPr>
                  <a:t>statoriques</a:t>
                </a:r>
                <a:r>
                  <a:rPr lang="fr-FR" sz="1200" b="1" dirty="0">
                    <a:latin typeface="Times New Roman"/>
                    <a:ea typeface="Calibri"/>
                    <a:cs typeface="+mj-cs"/>
                  </a:rPr>
                  <a:t>.</a:t>
                </a:r>
                <a:endParaRPr lang="en-US" sz="1200" b="1" dirty="0">
                  <a:ea typeface="Calibri"/>
                  <a:cs typeface="+mj-cs"/>
                </a:endParaRPr>
              </a:p>
              <a:p>
                <a:pPr algn="l">
                  <a:lnSpc>
                    <a:spcPct val="115000"/>
                  </a:lnSpc>
                  <a:spcAft>
                    <a:spcPts val="1000"/>
                  </a:spcAft>
                  <a:tabLst>
                    <a:tab pos="2066429" algn="l"/>
                  </a:tabLst>
                </a:pPr>
                <a14:m>
                  <m:oMath xmlns:m="http://schemas.openxmlformats.org/officeDocument/2006/math">
                    <m:sSub>
                      <m:sSubPr>
                        <m:ctrlPr>
                          <a:rPr lang="en-US" sz="1200" b="1" i="1">
                            <a:latin typeface="Cambria Math"/>
                            <a:ea typeface="Calibri"/>
                            <a:cs typeface="+mj-cs"/>
                          </a:rPr>
                        </m:ctrlPr>
                      </m:sSubPr>
                      <m:e>
                        <m:r>
                          <a:rPr lang="fr-FR" sz="1200" b="1" i="1">
                            <a:latin typeface="Cambria Math"/>
                            <a:ea typeface="Calibri"/>
                            <a:cs typeface="+mj-cs"/>
                          </a:rPr>
                          <m:t>𝑻</m:t>
                        </m:r>
                      </m:e>
                      <m:sub>
                        <m:r>
                          <a:rPr lang="fr-FR" sz="1200" b="1" i="1">
                            <a:latin typeface="Cambria Math"/>
                            <a:ea typeface="Calibri"/>
                            <a:cs typeface="+mj-cs"/>
                          </a:rPr>
                          <m:t>𝒓</m:t>
                        </m:r>
                      </m:sub>
                    </m:sSub>
                    <m:r>
                      <a:rPr lang="fr-FR" sz="1200" b="1" i="1">
                        <a:latin typeface="Cambria Math"/>
                        <a:ea typeface="Calibri"/>
                        <a:cs typeface="+mj-cs"/>
                      </a:rPr>
                      <m:t>=</m:t>
                    </m:r>
                    <m:f>
                      <m:fPr>
                        <m:ctrlPr>
                          <a:rPr lang="en-US" sz="1200" b="1" i="1">
                            <a:latin typeface="Cambria Math"/>
                            <a:ea typeface="Calibri"/>
                            <a:cs typeface="+mj-cs"/>
                          </a:rPr>
                        </m:ctrlPr>
                      </m:fPr>
                      <m:num>
                        <m:sSub>
                          <m:sSubPr>
                            <m:ctrlPr>
                              <a:rPr lang="en-US" sz="1200" b="1" i="1">
                                <a:latin typeface="Cambria Math"/>
                                <a:ea typeface="Calibri"/>
                                <a:cs typeface="+mj-cs"/>
                              </a:rPr>
                            </m:ctrlPr>
                          </m:sSubPr>
                          <m:e>
                            <m:r>
                              <a:rPr lang="fr-FR" sz="1200" b="1" i="1">
                                <a:latin typeface="Cambria Math"/>
                                <a:ea typeface="Calibri"/>
                                <a:cs typeface="+mj-cs"/>
                              </a:rPr>
                              <m:t>𝑳</m:t>
                            </m:r>
                          </m:e>
                          <m:sub>
                            <m:r>
                              <a:rPr lang="fr-FR" sz="1200" b="1" i="1">
                                <a:latin typeface="Cambria Math"/>
                                <a:ea typeface="Calibri"/>
                                <a:cs typeface="+mj-cs"/>
                              </a:rPr>
                              <m:t>𝒓</m:t>
                            </m:r>
                          </m:sub>
                        </m:sSub>
                      </m:num>
                      <m:den>
                        <m:sSub>
                          <m:sSubPr>
                            <m:ctrlPr>
                              <a:rPr lang="en-US" sz="1200" b="1" i="1">
                                <a:latin typeface="Cambria Math"/>
                                <a:ea typeface="Calibri"/>
                                <a:cs typeface="+mj-cs"/>
                              </a:rPr>
                            </m:ctrlPr>
                          </m:sSubPr>
                          <m:e>
                            <m:r>
                              <a:rPr lang="fr-FR" sz="1200" b="1" i="1">
                                <a:latin typeface="Cambria Math"/>
                                <a:ea typeface="Calibri"/>
                                <a:cs typeface="+mj-cs"/>
                              </a:rPr>
                              <m:t>𝑹</m:t>
                            </m:r>
                          </m:e>
                          <m:sub>
                            <m:r>
                              <a:rPr lang="fr-FR" sz="1200" b="1" i="1">
                                <a:latin typeface="Cambria Math"/>
                                <a:ea typeface="Calibri"/>
                                <a:cs typeface="+mj-cs"/>
                              </a:rPr>
                              <m:t>𝒓</m:t>
                            </m:r>
                          </m:sub>
                        </m:sSub>
                      </m:den>
                    </m:f>
                  </m:oMath>
                </a14:m>
                <a:r>
                  <a:rPr lang="fr-FR" sz="1200" b="1" dirty="0">
                    <a:latin typeface="Times New Roman"/>
                    <a:ea typeface="Calibri"/>
                    <a:cs typeface="+mj-cs"/>
                  </a:rPr>
                  <a:t>: Constante de temps des courants </a:t>
                </a:r>
                <a:r>
                  <a:rPr lang="fr-FR" sz="1200" b="1" dirty="0" err="1">
                    <a:latin typeface="Times New Roman"/>
                    <a:ea typeface="Calibri"/>
                    <a:cs typeface="+mj-cs"/>
                  </a:rPr>
                  <a:t>rotoriques</a:t>
                </a:r>
                <a:r>
                  <a:rPr lang="fr-FR" sz="1200" b="1" dirty="0">
                    <a:latin typeface="Times New Roman"/>
                    <a:ea typeface="Calibri"/>
                    <a:cs typeface="+mj-cs"/>
                  </a:rPr>
                  <a:t>.</a:t>
                </a:r>
                <a:endParaRPr lang="en-US" sz="1200" b="1" dirty="0">
                  <a:ea typeface="Calibri"/>
                  <a:cs typeface="+mj-cs"/>
                </a:endParaRPr>
              </a:p>
              <a:p>
                <a:pPr algn="l">
                  <a:lnSpc>
                    <a:spcPct val="115000"/>
                  </a:lnSpc>
                  <a:spcAft>
                    <a:spcPts val="1000"/>
                  </a:spcAft>
                  <a:tabLst>
                    <a:tab pos="2066429" algn="l"/>
                  </a:tabLst>
                </a:pPr>
                <a:r>
                  <a:rPr lang="fr-FR" sz="1200" b="1" dirty="0">
                    <a:latin typeface="Times New Roman"/>
                    <a:ea typeface="Calibri"/>
                    <a:cs typeface="+mj-cs"/>
                  </a:rPr>
                  <a:t>L’équation mécanique :</a:t>
                </a:r>
                <a:endParaRPr lang="en-US" sz="1200" b="1" dirty="0">
                  <a:ea typeface="Calibri"/>
                  <a:cs typeface="+mj-cs"/>
                </a:endParaRPr>
              </a:p>
              <a:p>
                <a:pPr algn="l"/>
                <a14:m>
                  <m:oMath xmlns:m="http://schemas.openxmlformats.org/officeDocument/2006/math">
                    <m:f>
                      <m:fPr>
                        <m:ctrlPr>
                          <a:rPr lang="en-US" sz="1200" b="1" i="1">
                            <a:latin typeface="Cambria Math"/>
                            <a:cs typeface="+mj-cs"/>
                          </a:rPr>
                        </m:ctrlPr>
                      </m:fPr>
                      <m:num>
                        <m:r>
                          <a:rPr lang="fr-FR" sz="1200" b="1" i="1">
                            <a:latin typeface="Cambria Math"/>
                            <a:ea typeface="Calibri"/>
                            <a:cs typeface="+mj-cs"/>
                          </a:rPr>
                          <m:t>𝒅</m:t>
                        </m:r>
                        <m:r>
                          <a:rPr lang="fr-FR" sz="1200" b="1" i="1">
                            <a:latin typeface="Cambria Math"/>
                            <a:ea typeface="Calibri"/>
                            <a:cs typeface="+mj-cs"/>
                          </a:rPr>
                          <m:t>Ω</m:t>
                        </m:r>
                      </m:num>
                      <m:den>
                        <m:r>
                          <a:rPr lang="fr-FR" sz="1200" b="1" i="1">
                            <a:latin typeface="Cambria Math"/>
                            <a:ea typeface="Calibri"/>
                            <a:cs typeface="+mj-cs"/>
                          </a:rPr>
                          <m:t>𝒅𝒕</m:t>
                        </m:r>
                      </m:den>
                    </m:f>
                    <m:r>
                      <a:rPr lang="fr-FR" sz="1200" b="1" i="1">
                        <a:latin typeface="Cambria Math"/>
                        <a:ea typeface="Calibri"/>
                        <a:cs typeface="+mj-cs"/>
                      </a:rPr>
                      <m:t>=</m:t>
                    </m:r>
                    <m:f>
                      <m:fPr>
                        <m:ctrlPr>
                          <a:rPr lang="en-US" sz="1200" b="1" i="1">
                            <a:latin typeface="Cambria Math"/>
                            <a:cs typeface="+mj-cs"/>
                          </a:rPr>
                        </m:ctrlPr>
                      </m:fPr>
                      <m:num>
                        <m:r>
                          <a:rPr lang="fr-FR" sz="1200" b="1" i="1">
                            <a:latin typeface="Cambria Math"/>
                            <a:ea typeface="Calibri"/>
                            <a:cs typeface="+mj-cs"/>
                          </a:rPr>
                          <m:t>𝟏</m:t>
                        </m:r>
                      </m:num>
                      <m:den>
                        <m:r>
                          <a:rPr lang="fr-FR" sz="1200" b="1" i="1">
                            <a:latin typeface="Cambria Math"/>
                            <a:ea typeface="Calibri"/>
                            <a:cs typeface="+mj-cs"/>
                          </a:rPr>
                          <m:t>𝑱</m:t>
                        </m:r>
                      </m:den>
                    </m:f>
                    <m:r>
                      <a:rPr lang="fr-FR" sz="1200" b="1" i="1">
                        <a:latin typeface="Cambria Math"/>
                        <a:ea typeface="Calibri"/>
                        <a:cs typeface="+mj-cs"/>
                      </a:rPr>
                      <m:t>(</m:t>
                    </m:r>
                    <m:sSub>
                      <m:sSubPr>
                        <m:ctrlPr>
                          <a:rPr lang="en-US" sz="1200" b="1" i="1">
                            <a:latin typeface="Cambria Math"/>
                            <a:cs typeface="+mj-cs"/>
                          </a:rPr>
                        </m:ctrlPr>
                      </m:sSubPr>
                      <m:e>
                        <m:r>
                          <a:rPr lang="fr-FR" sz="1200" b="1" i="1">
                            <a:latin typeface="Cambria Math"/>
                            <a:ea typeface="Calibri"/>
                            <a:cs typeface="+mj-cs"/>
                          </a:rPr>
                          <m:t>𝑪</m:t>
                        </m:r>
                      </m:e>
                      <m:sub>
                        <m:r>
                          <a:rPr lang="fr-FR" sz="1200" b="1" i="1">
                            <a:latin typeface="Cambria Math"/>
                            <a:ea typeface="Calibri"/>
                            <a:cs typeface="+mj-cs"/>
                          </a:rPr>
                          <m:t>𝒆</m:t>
                        </m:r>
                      </m:sub>
                    </m:sSub>
                    <m:r>
                      <a:rPr lang="fr-FR" sz="1200" b="1" i="1">
                        <a:latin typeface="Cambria Math"/>
                        <a:ea typeface="Calibri"/>
                        <a:cs typeface="+mj-cs"/>
                      </a:rPr>
                      <m:t>−</m:t>
                    </m:r>
                    <m:sSub>
                      <m:sSubPr>
                        <m:ctrlPr>
                          <a:rPr lang="en-US" sz="1200" b="1" i="1">
                            <a:latin typeface="Cambria Math"/>
                            <a:cs typeface="+mj-cs"/>
                          </a:rPr>
                        </m:ctrlPr>
                      </m:sSubPr>
                      <m:e>
                        <m:r>
                          <a:rPr lang="fr-FR" sz="1200" b="1" i="1">
                            <a:latin typeface="Cambria Math"/>
                            <a:ea typeface="Calibri"/>
                            <a:cs typeface="+mj-cs"/>
                          </a:rPr>
                          <m:t>𝑪</m:t>
                        </m:r>
                      </m:e>
                      <m:sub>
                        <m:r>
                          <a:rPr lang="fr-FR" sz="1200" b="1" i="1">
                            <a:latin typeface="Cambria Math"/>
                            <a:ea typeface="Calibri"/>
                            <a:cs typeface="+mj-cs"/>
                          </a:rPr>
                          <m:t>𝒓</m:t>
                        </m:r>
                      </m:sub>
                    </m:sSub>
                    <m:r>
                      <a:rPr lang="fr-FR" sz="1200" b="1" i="1">
                        <a:latin typeface="Cambria Math"/>
                        <a:ea typeface="Calibri"/>
                        <a:cs typeface="+mj-cs"/>
                      </a:rPr>
                      <m:t>−</m:t>
                    </m:r>
                    <m:sSub>
                      <m:sSubPr>
                        <m:ctrlPr>
                          <a:rPr lang="en-US" sz="1200" b="1" i="1">
                            <a:latin typeface="Cambria Math"/>
                            <a:cs typeface="+mj-cs"/>
                          </a:rPr>
                        </m:ctrlPr>
                      </m:sSubPr>
                      <m:e>
                        <m:r>
                          <a:rPr lang="fr-FR" sz="1200" b="1" i="1">
                            <a:latin typeface="Cambria Math"/>
                            <a:ea typeface="Calibri"/>
                            <a:cs typeface="+mj-cs"/>
                          </a:rPr>
                          <m:t>𝒇</m:t>
                        </m:r>
                      </m:e>
                      <m:sub>
                        <m:r>
                          <a:rPr lang="fr-FR" sz="1200" b="1" i="1">
                            <a:latin typeface="Cambria Math"/>
                            <a:ea typeface="Calibri"/>
                            <a:cs typeface="+mj-cs"/>
                          </a:rPr>
                          <m:t>𝒗</m:t>
                        </m:r>
                      </m:sub>
                    </m:sSub>
                    <m:r>
                      <a:rPr lang="fr-FR" sz="1200" b="1" i="1">
                        <a:latin typeface="Cambria Math"/>
                        <a:ea typeface="Calibri"/>
                        <a:cs typeface="+mj-cs"/>
                      </a:rPr>
                      <m:t>Ω</m:t>
                    </m:r>
                  </m:oMath>
                </a14:m>
                <a:r>
                  <a:rPr lang="fr-FR" sz="1200" b="1" dirty="0">
                    <a:latin typeface="Times New Roman"/>
                    <a:ea typeface="Times New Roman"/>
                    <a:cs typeface="+mj-cs"/>
                  </a:rPr>
                  <a:t>)</a:t>
                </a:r>
                <a:endParaRPr lang="ar-DZ" sz="1200" dirty="0">
                  <a:cs typeface="+mj-cs"/>
                </a:endParaRPr>
              </a:p>
            </p:txBody>
          </p:sp>
        </mc:Choice>
        <mc:Fallback>
          <p:sp>
            <p:nvSpPr>
              <p:cNvPr id="3" name="Rectangle 2"/>
              <p:cNvSpPr>
                <a:spLocks noRot="1" noChangeAspect="1" noMove="1" noResize="1" noEditPoints="1" noAdjustHandles="1" noChangeArrowheads="1" noChangeShapeType="1" noTextEdit="1"/>
              </p:cNvSpPr>
              <p:nvPr/>
            </p:nvSpPr>
            <p:spPr>
              <a:xfrm>
                <a:off x="3627075" y="4749865"/>
                <a:ext cx="3559791" cy="2739446"/>
              </a:xfrm>
              <a:prstGeom prst="rect">
                <a:avLst/>
              </a:prstGeom>
              <a:blipFill rotWithShape="1">
                <a:blip r:embed="rId14"/>
                <a:stretch>
                  <a:fillRect/>
                </a:stretch>
              </a:blipFill>
            </p:spPr>
            <p:txBody>
              <a:bodyPr/>
              <a:lstStyle/>
              <a:p>
                <a:r>
                  <a:rPr lang="ar-DZ">
                    <a:noFill/>
                  </a:rPr>
                  <a:t> </a:t>
                </a:r>
              </a:p>
            </p:txBody>
          </p:sp>
        </mc:Fallback>
      </mc:AlternateContent>
      <p:sp>
        <p:nvSpPr>
          <p:cNvPr id="20" name="Rectangle 19"/>
          <p:cNvSpPr/>
          <p:nvPr/>
        </p:nvSpPr>
        <p:spPr>
          <a:xfrm>
            <a:off x="7216372" y="1812116"/>
            <a:ext cx="2537508" cy="241541"/>
          </a:xfrm>
          <a:prstGeom prst="rect">
            <a:avLst/>
          </a:prstGeom>
        </p:spPr>
        <p:txBody>
          <a:bodyPr wrap="square" lIns="91417" tIns="45709" rIns="91417" bIns="45709">
            <a:spAutoFit/>
          </a:bodyPr>
          <a:lstStyle/>
          <a:p>
            <a:pPr algn="ctr">
              <a:lnSpc>
                <a:spcPct val="115000"/>
              </a:lnSpc>
              <a:spcAft>
                <a:spcPts val="1000"/>
              </a:spcAft>
            </a:pPr>
            <a:r>
              <a:rPr lang="fr-FR" sz="800" b="1" dirty="0">
                <a:latin typeface="Times New Roman"/>
                <a:ea typeface="Calibri"/>
                <a:cs typeface="Arial"/>
              </a:rPr>
              <a:t>Figure (I.6) : </a:t>
            </a:r>
            <a:r>
              <a:rPr lang="fr-FR" sz="800" b="1" dirty="0">
                <a:solidFill>
                  <a:schemeClr val="bg1"/>
                </a:solidFill>
                <a:latin typeface="Times New Roman"/>
                <a:ea typeface="Calibri"/>
                <a:cs typeface="Arial"/>
              </a:rPr>
              <a:t>Résultat de simulation de la MAS</a:t>
            </a:r>
            <a:endParaRPr lang="en-US" sz="800" b="1" dirty="0">
              <a:solidFill>
                <a:schemeClr val="bg1"/>
              </a:solidFill>
              <a:ea typeface="Calibri"/>
              <a:cs typeface="Arial"/>
            </a:endParaRPr>
          </a:p>
        </p:txBody>
      </p:sp>
      <p:pic>
        <p:nvPicPr>
          <p:cNvPr id="52" name="Image 5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0144608" y="1378304"/>
            <a:ext cx="2397543" cy="615908"/>
          </a:xfrm>
          <a:prstGeom prst="rect">
            <a:avLst/>
          </a:prstGeom>
          <a:noFill/>
          <a:ln>
            <a:noFill/>
          </a:ln>
        </p:spPr>
      </p:pic>
      <mc:AlternateContent xmlns:mc="http://schemas.openxmlformats.org/markup-compatibility/2006" xmlns:a14="http://schemas.microsoft.com/office/drawing/2010/main">
        <mc:Choice Requires="a14">
          <p:sp>
            <p:nvSpPr>
              <p:cNvPr id="22" name="Rectangle 21"/>
              <p:cNvSpPr/>
              <p:nvPr/>
            </p:nvSpPr>
            <p:spPr>
              <a:xfrm>
                <a:off x="1875210" y="8390226"/>
                <a:ext cx="1511614" cy="1131698"/>
              </a:xfrm>
              <a:prstGeom prst="rect">
                <a:avLst/>
              </a:prstGeom>
            </p:spPr>
            <p:style>
              <a:lnRef idx="2">
                <a:schemeClr val="accent1"/>
              </a:lnRef>
              <a:fillRef idx="1">
                <a:schemeClr val="lt1"/>
              </a:fillRef>
              <a:effectRef idx="0">
                <a:schemeClr val="accent1"/>
              </a:effectRef>
              <a:fontRef idx="minor">
                <a:schemeClr val="dk1"/>
              </a:fontRef>
            </p:style>
            <p:txBody>
              <a:bodyPr wrap="square" lIns="91417" tIns="45709" rIns="91417" bIns="45709">
                <a:spAutoFit/>
              </a:bodyPr>
              <a:lstStyle/>
              <a:p>
                <a:pPr algn="ctr" rtl="0">
                  <a:lnSpc>
                    <a:spcPct val="115000"/>
                  </a:lnSpc>
                  <a:spcAft>
                    <a:spcPts val="1000"/>
                  </a:spcAft>
                  <a:tabLst>
                    <a:tab pos="2066429" algn="l"/>
                  </a:tabLst>
                </a:pPr>
                <a14:m>
                  <m:oMathPara xmlns:m="http://schemas.openxmlformats.org/officeDocument/2006/math">
                    <m:oMathParaPr>
                      <m:jc m:val="centerGroup"/>
                    </m:oMathParaPr>
                    <m:oMath xmlns:m="http://schemas.openxmlformats.org/officeDocument/2006/math">
                      <m:sSub>
                        <m:sSubPr>
                          <m:ctrlPr>
                            <a:rPr lang="en-US" sz="800" i="1">
                              <a:latin typeface="Cambria Math"/>
                              <a:ea typeface="Calibri"/>
                              <a:cs typeface="Times New Roman"/>
                            </a:rPr>
                          </m:ctrlPr>
                        </m:sSubPr>
                        <m:e>
                          <m:r>
                            <m:rPr>
                              <m:sty m:val="p"/>
                            </m:rPr>
                            <a:rPr lang="fr-FR" sz="800">
                              <a:latin typeface="Cambria Math"/>
                              <a:ea typeface="Calibri"/>
                              <a:cs typeface="Times New Roman"/>
                            </a:rPr>
                            <m:t>C</m:t>
                          </m:r>
                        </m:e>
                        <m:sub>
                          <m:r>
                            <m:rPr>
                              <m:sty m:val="p"/>
                            </m:rPr>
                            <a:rPr lang="fr-FR" sz="800">
                              <a:latin typeface="Cambria Math"/>
                              <a:ea typeface="Calibri"/>
                              <a:cs typeface="Times New Roman"/>
                            </a:rPr>
                            <m:t>e</m:t>
                          </m:r>
                        </m:sub>
                      </m:sSub>
                      <m:r>
                        <a:rPr lang="fr-FR" sz="800">
                          <a:latin typeface="Cambria Math"/>
                          <a:ea typeface="Calibri"/>
                          <a:cs typeface="Times New Roman"/>
                        </a:rPr>
                        <m:t>=</m:t>
                      </m:r>
                      <m:sSub>
                        <m:sSubPr>
                          <m:ctrlPr>
                            <a:rPr lang="en-US" sz="800" i="1">
                              <a:latin typeface="Cambria Math"/>
                              <a:ea typeface="Calibri"/>
                              <a:cs typeface="Times New Roman"/>
                            </a:rPr>
                          </m:ctrlPr>
                        </m:sSubPr>
                        <m:e>
                          <m:r>
                            <m:rPr>
                              <m:sty m:val="p"/>
                            </m:rPr>
                            <a:rPr lang="fr-FR" sz="800">
                              <a:latin typeface="Cambria Math"/>
                              <a:ea typeface="Calibri"/>
                              <a:cs typeface="Times New Roman"/>
                            </a:rPr>
                            <m:t>P</m:t>
                          </m:r>
                          <m:r>
                            <a:rPr lang="fr-FR" sz="800">
                              <a:latin typeface="Cambria Math"/>
                              <a:ea typeface="Calibri"/>
                              <a:cs typeface="Times New Roman"/>
                            </a:rPr>
                            <m:t>(ɸ</m:t>
                          </m:r>
                        </m:e>
                        <m:sub>
                          <m:r>
                            <m:rPr>
                              <m:sty m:val="p"/>
                            </m:rPr>
                            <a:rPr lang="fr-FR" sz="800">
                              <a:latin typeface="Cambria Math"/>
                              <a:ea typeface="Calibri"/>
                              <a:cs typeface="Times New Roman"/>
                            </a:rPr>
                            <m:t>ds</m:t>
                          </m:r>
                        </m:sub>
                      </m:sSub>
                      <m:sSub>
                        <m:sSubPr>
                          <m:ctrlPr>
                            <a:rPr lang="en-US" sz="800" i="1">
                              <a:latin typeface="Cambria Math"/>
                              <a:ea typeface="Calibri"/>
                              <a:cs typeface="Times New Roman"/>
                            </a:rPr>
                          </m:ctrlPr>
                        </m:sSubPr>
                        <m:e>
                          <m:r>
                            <m:rPr>
                              <m:sty m:val="p"/>
                            </m:rPr>
                            <a:rPr lang="fr-FR" sz="800">
                              <a:latin typeface="Cambria Math"/>
                              <a:ea typeface="Calibri"/>
                              <a:cs typeface="Times New Roman"/>
                            </a:rPr>
                            <m:t>I</m:t>
                          </m:r>
                        </m:e>
                        <m:sub>
                          <m:r>
                            <m:rPr>
                              <m:sty m:val="p"/>
                            </m:rPr>
                            <a:rPr lang="fr-FR" sz="800">
                              <a:latin typeface="Cambria Math"/>
                              <a:ea typeface="Calibri"/>
                              <a:cs typeface="Times New Roman"/>
                            </a:rPr>
                            <m:t>qs</m:t>
                          </m:r>
                        </m:sub>
                      </m:sSub>
                      <m:r>
                        <a:rPr lang="fr-FR" sz="800" i="1">
                          <a:latin typeface="Cambria Math"/>
                          <a:ea typeface="Calibri"/>
                          <a:cs typeface="Times New Roman"/>
                        </a:rPr>
                        <m:t>−</m:t>
                      </m:r>
                      <m:sSub>
                        <m:sSubPr>
                          <m:ctrlPr>
                            <a:rPr lang="en-US" sz="800" i="1">
                              <a:latin typeface="Cambria Math"/>
                              <a:ea typeface="Calibri"/>
                              <a:cs typeface="Times New Roman"/>
                            </a:rPr>
                          </m:ctrlPr>
                        </m:sSubPr>
                        <m:e>
                          <m:r>
                            <a:rPr lang="fr-FR" sz="800">
                              <a:latin typeface="Cambria Math"/>
                              <a:ea typeface="Calibri"/>
                              <a:cs typeface="Times New Roman"/>
                            </a:rPr>
                            <m:t>ɸ</m:t>
                          </m:r>
                        </m:e>
                        <m:sub>
                          <m:r>
                            <m:rPr>
                              <m:sty m:val="p"/>
                            </m:rPr>
                            <a:rPr lang="fr-FR" sz="800">
                              <a:latin typeface="Cambria Math"/>
                              <a:ea typeface="Calibri"/>
                              <a:cs typeface="Times New Roman"/>
                            </a:rPr>
                            <m:t>qs</m:t>
                          </m:r>
                        </m:sub>
                      </m:sSub>
                      <m:sSub>
                        <m:sSubPr>
                          <m:ctrlPr>
                            <a:rPr lang="en-US" sz="800" i="1">
                              <a:latin typeface="Cambria Math"/>
                              <a:ea typeface="Calibri"/>
                              <a:cs typeface="Times New Roman"/>
                            </a:rPr>
                          </m:ctrlPr>
                        </m:sSubPr>
                        <m:e>
                          <m:r>
                            <m:rPr>
                              <m:sty m:val="p"/>
                            </m:rPr>
                            <a:rPr lang="fr-FR" sz="800">
                              <a:latin typeface="Cambria Math"/>
                              <a:ea typeface="Calibri"/>
                              <a:cs typeface="Times New Roman"/>
                            </a:rPr>
                            <m:t>I</m:t>
                          </m:r>
                        </m:e>
                        <m:sub>
                          <m:r>
                            <m:rPr>
                              <m:sty m:val="p"/>
                            </m:rPr>
                            <a:rPr lang="fr-FR" sz="800">
                              <a:latin typeface="Cambria Math"/>
                              <a:ea typeface="Calibri"/>
                              <a:cs typeface="Times New Roman"/>
                            </a:rPr>
                            <m:t>ds</m:t>
                          </m:r>
                        </m:sub>
                      </m:sSub>
                      <m:r>
                        <a:rPr lang="fr-FR" sz="800">
                          <a:latin typeface="Cambria Math"/>
                          <a:ea typeface="Calibri"/>
                          <a:cs typeface="Times New Roman"/>
                        </a:rPr>
                        <m:t>)</m:t>
                      </m:r>
                    </m:oMath>
                  </m:oMathPara>
                </a14:m>
                <a:endParaRPr lang="en-US" sz="800" dirty="0">
                  <a:ea typeface="Calibri"/>
                  <a:cs typeface="Arial"/>
                </a:endParaRPr>
              </a:p>
              <a:p>
                <a:pPr algn="ctr" rtl="0">
                  <a:lnSpc>
                    <a:spcPct val="115000"/>
                  </a:lnSpc>
                  <a:spcAft>
                    <a:spcPts val="1000"/>
                  </a:spcAft>
                  <a:tabLst>
                    <a:tab pos="2066429" algn="l"/>
                  </a:tabLst>
                </a:pPr>
                <a14:m>
                  <m:oMathPara xmlns:m="http://schemas.openxmlformats.org/officeDocument/2006/math">
                    <m:oMathParaPr>
                      <m:jc m:val="centerGroup"/>
                    </m:oMathParaPr>
                    <m:oMath xmlns:m="http://schemas.openxmlformats.org/officeDocument/2006/math">
                      <m:sSub>
                        <m:sSubPr>
                          <m:ctrlPr>
                            <a:rPr lang="en-US" sz="800" i="1">
                              <a:latin typeface="Cambria Math"/>
                              <a:ea typeface="Calibri"/>
                              <a:cs typeface="Times New Roman"/>
                            </a:rPr>
                          </m:ctrlPr>
                        </m:sSubPr>
                        <m:e>
                          <m:r>
                            <m:rPr>
                              <m:sty m:val="p"/>
                            </m:rPr>
                            <a:rPr lang="fr-FR" sz="800">
                              <a:latin typeface="Cambria Math"/>
                              <a:ea typeface="Calibri"/>
                              <a:cs typeface="Times New Roman"/>
                            </a:rPr>
                            <m:t>C</m:t>
                          </m:r>
                        </m:e>
                        <m:sub>
                          <m:r>
                            <m:rPr>
                              <m:sty m:val="p"/>
                            </m:rPr>
                            <a:rPr lang="fr-FR" sz="800">
                              <a:latin typeface="Cambria Math"/>
                              <a:ea typeface="Calibri"/>
                              <a:cs typeface="Times New Roman"/>
                            </a:rPr>
                            <m:t>e</m:t>
                          </m:r>
                        </m:sub>
                      </m:sSub>
                      <m:r>
                        <a:rPr lang="fr-FR" sz="800">
                          <a:latin typeface="Cambria Math"/>
                          <a:ea typeface="Calibri"/>
                          <a:cs typeface="Times New Roman"/>
                        </a:rPr>
                        <m:t>=</m:t>
                      </m:r>
                      <m:sSub>
                        <m:sSubPr>
                          <m:ctrlPr>
                            <a:rPr lang="en-US" sz="800" i="1">
                              <a:latin typeface="Cambria Math"/>
                              <a:ea typeface="Calibri"/>
                              <a:cs typeface="Times New Roman"/>
                            </a:rPr>
                          </m:ctrlPr>
                        </m:sSubPr>
                        <m:e>
                          <m:r>
                            <m:rPr>
                              <m:sty m:val="p"/>
                            </m:rPr>
                            <a:rPr lang="fr-FR" sz="800">
                              <a:latin typeface="Cambria Math"/>
                              <a:ea typeface="Calibri"/>
                              <a:cs typeface="Times New Roman"/>
                            </a:rPr>
                            <m:t>P</m:t>
                          </m:r>
                          <m:r>
                            <a:rPr lang="fr-FR" sz="800">
                              <a:latin typeface="Cambria Math"/>
                              <a:ea typeface="Calibri"/>
                              <a:cs typeface="Times New Roman"/>
                            </a:rPr>
                            <m:t>(ɸ</m:t>
                          </m:r>
                        </m:e>
                        <m:sub>
                          <m:r>
                            <m:rPr>
                              <m:sty m:val="p"/>
                            </m:rPr>
                            <a:rPr lang="fr-FR" sz="800">
                              <a:latin typeface="Cambria Math"/>
                              <a:ea typeface="Calibri"/>
                              <a:cs typeface="Times New Roman"/>
                            </a:rPr>
                            <m:t>qr</m:t>
                          </m:r>
                        </m:sub>
                      </m:sSub>
                      <m:sSub>
                        <m:sSubPr>
                          <m:ctrlPr>
                            <a:rPr lang="en-US" sz="800" i="1">
                              <a:latin typeface="Cambria Math"/>
                              <a:ea typeface="Calibri"/>
                              <a:cs typeface="Times New Roman"/>
                            </a:rPr>
                          </m:ctrlPr>
                        </m:sSubPr>
                        <m:e>
                          <m:r>
                            <m:rPr>
                              <m:sty m:val="p"/>
                            </m:rPr>
                            <a:rPr lang="fr-FR" sz="800">
                              <a:latin typeface="Cambria Math"/>
                              <a:ea typeface="Calibri"/>
                              <a:cs typeface="Times New Roman"/>
                            </a:rPr>
                            <m:t>I</m:t>
                          </m:r>
                        </m:e>
                        <m:sub>
                          <m:r>
                            <m:rPr>
                              <m:sty m:val="p"/>
                            </m:rPr>
                            <a:rPr lang="fr-FR" sz="800">
                              <a:latin typeface="Cambria Math"/>
                              <a:ea typeface="Calibri"/>
                              <a:cs typeface="Times New Roman"/>
                            </a:rPr>
                            <m:t>dr</m:t>
                          </m:r>
                        </m:sub>
                      </m:sSub>
                      <m:r>
                        <a:rPr lang="fr-FR" sz="800" i="1">
                          <a:latin typeface="Cambria Math"/>
                          <a:ea typeface="Calibri"/>
                          <a:cs typeface="Times New Roman"/>
                        </a:rPr>
                        <m:t>−</m:t>
                      </m:r>
                      <m:sSub>
                        <m:sSubPr>
                          <m:ctrlPr>
                            <a:rPr lang="en-US" sz="800" i="1">
                              <a:latin typeface="Cambria Math"/>
                              <a:ea typeface="Calibri"/>
                              <a:cs typeface="Times New Roman"/>
                            </a:rPr>
                          </m:ctrlPr>
                        </m:sSubPr>
                        <m:e>
                          <m:r>
                            <a:rPr lang="fr-FR" sz="800">
                              <a:latin typeface="Cambria Math"/>
                              <a:ea typeface="Calibri"/>
                              <a:cs typeface="Times New Roman"/>
                            </a:rPr>
                            <m:t>ɸ</m:t>
                          </m:r>
                        </m:e>
                        <m:sub>
                          <m:r>
                            <m:rPr>
                              <m:sty m:val="p"/>
                            </m:rPr>
                            <a:rPr lang="fr-FR" sz="800">
                              <a:latin typeface="Cambria Math"/>
                              <a:ea typeface="Calibri"/>
                              <a:cs typeface="Times New Roman"/>
                            </a:rPr>
                            <m:t>dr</m:t>
                          </m:r>
                        </m:sub>
                      </m:sSub>
                      <m:sSub>
                        <m:sSubPr>
                          <m:ctrlPr>
                            <a:rPr lang="en-US" sz="800" i="1">
                              <a:latin typeface="Cambria Math"/>
                              <a:ea typeface="Calibri"/>
                              <a:cs typeface="Times New Roman"/>
                            </a:rPr>
                          </m:ctrlPr>
                        </m:sSubPr>
                        <m:e>
                          <m:r>
                            <m:rPr>
                              <m:sty m:val="p"/>
                            </m:rPr>
                            <a:rPr lang="fr-FR" sz="800">
                              <a:latin typeface="Cambria Math"/>
                              <a:ea typeface="Calibri"/>
                              <a:cs typeface="Times New Roman"/>
                            </a:rPr>
                            <m:t>I</m:t>
                          </m:r>
                        </m:e>
                        <m:sub>
                          <m:r>
                            <m:rPr>
                              <m:sty m:val="p"/>
                            </m:rPr>
                            <a:rPr lang="fr-FR" sz="800">
                              <a:latin typeface="Cambria Math"/>
                              <a:ea typeface="Calibri"/>
                              <a:cs typeface="Times New Roman"/>
                            </a:rPr>
                            <m:t>qr</m:t>
                          </m:r>
                        </m:sub>
                      </m:sSub>
                      <m:r>
                        <a:rPr lang="fr-FR" sz="800">
                          <a:latin typeface="Cambria Math"/>
                          <a:ea typeface="Calibri"/>
                          <a:cs typeface="Times New Roman"/>
                        </a:rPr>
                        <m:t>)</m:t>
                      </m:r>
                    </m:oMath>
                  </m:oMathPara>
                </a14:m>
                <a:endParaRPr lang="en-US" sz="800" dirty="0">
                  <a:ea typeface="Calibri"/>
                  <a:cs typeface="Arial"/>
                </a:endParaRPr>
              </a:p>
              <a:p>
                <a:pPr algn="ctr" rtl="0">
                  <a:lnSpc>
                    <a:spcPct val="115000"/>
                  </a:lnSpc>
                  <a:spcAft>
                    <a:spcPts val="1000"/>
                  </a:spcAft>
                  <a:tabLst>
                    <a:tab pos="2066429" algn="l"/>
                  </a:tabLst>
                </a:pPr>
                <a14:m>
                  <m:oMathPara xmlns:m="http://schemas.openxmlformats.org/officeDocument/2006/math">
                    <m:oMathParaPr>
                      <m:jc m:val="centerGroup"/>
                    </m:oMathParaPr>
                    <m:oMath xmlns:m="http://schemas.openxmlformats.org/officeDocument/2006/math">
                      <m:sSub>
                        <m:sSubPr>
                          <m:ctrlPr>
                            <a:rPr lang="en-US" sz="800" i="1">
                              <a:latin typeface="Cambria Math"/>
                              <a:ea typeface="Calibri"/>
                              <a:cs typeface="Times New Roman"/>
                            </a:rPr>
                          </m:ctrlPr>
                        </m:sSubPr>
                        <m:e>
                          <m:r>
                            <m:rPr>
                              <m:sty m:val="p"/>
                            </m:rPr>
                            <a:rPr lang="fr-FR" sz="800">
                              <a:latin typeface="Cambria Math"/>
                              <a:ea typeface="Calibri"/>
                              <a:cs typeface="Times New Roman"/>
                            </a:rPr>
                            <m:t>C</m:t>
                          </m:r>
                        </m:e>
                        <m:sub>
                          <m:r>
                            <m:rPr>
                              <m:sty m:val="p"/>
                            </m:rPr>
                            <a:rPr lang="fr-FR" sz="800">
                              <a:latin typeface="Cambria Math"/>
                              <a:ea typeface="Calibri"/>
                              <a:cs typeface="Times New Roman"/>
                            </a:rPr>
                            <m:t>e</m:t>
                          </m:r>
                        </m:sub>
                      </m:sSub>
                      <m:r>
                        <a:rPr lang="fr-FR" sz="800">
                          <a:latin typeface="Cambria Math"/>
                          <a:ea typeface="Calibri"/>
                          <a:cs typeface="Times New Roman"/>
                        </a:rPr>
                        <m:t>=</m:t>
                      </m:r>
                      <m:sSub>
                        <m:sSubPr>
                          <m:ctrlPr>
                            <a:rPr lang="en-US" sz="800" i="1">
                              <a:latin typeface="Cambria Math"/>
                              <a:ea typeface="Calibri"/>
                              <a:cs typeface="Times New Roman"/>
                            </a:rPr>
                          </m:ctrlPr>
                        </m:sSubPr>
                        <m:e>
                          <m:r>
                            <m:rPr>
                              <m:sty m:val="p"/>
                            </m:rPr>
                            <a:rPr lang="fr-FR" sz="800">
                              <a:latin typeface="Cambria Math"/>
                              <a:ea typeface="Calibri"/>
                              <a:cs typeface="Times New Roman"/>
                            </a:rPr>
                            <m:t>PM</m:t>
                          </m:r>
                          <m:r>
                            <a:rPr lang="fr-FR" sz="800">
                              <a:latin typeface="Cambria Math"/>
                              <a:ea typeface="Calibri"/>
                              <a:cs typeface="Times New Roman"/>
                            </a:rPr>
                            <m:t>(</m:t>
                          </m:r>
                          <m:r>
                            <m:rPr>
                              <m:sty m:val="p"/>
                            </m:rPr>
                            <a:rPr lang="fr-FR" sz="800">
                              <a:latin typeface="Cambria Math"/>
                              <a:ea typeface="Calibri"/>
                              <a:cs typeface="Times New Roman"/>
                            </a:rPr>
                            <m:t>I</m:t>
                          </m:r>
                        </m:e>
                        <m:sub>
                          <m:r>
                            <m:rPr>
                              <m:sty m:val="p"/>
                            </m:rPr>
                            <a:rPr lang="fr-FR" sz="800">
                              <a:latin typeface="Cambria Math"/>
                              <a:ea typeface="Calibri"/>
                              <a:cs typeface="Times New Roman"/>
                            </a:rPr>
                            <m:t>qs</m:t>
                          </m:r>
                        </m:sub>
                      </m:sSub>
                      <m:sSub>
                        <m:sSubPr>
                          <m:ctrlPr>
                            <a:rPr lang="en-US" sz="800" i="1">
                              <a:latin typeface="Cambria Math"/>
                              <a:ea typeface="Calibri"/>
                              <a:cs typeface="Times New Roman"/>
                            </a:rPr>
                          </m:ctrlPr>
                        </m:sSubPr>
                        <m:e>
                          <m:r>
                            <m:rPr>
                              <m:sty m:val="p"/>
                            </m:rPr>
                            <a:rPr lang="fr-FR" sz="800">
                              <a:latin typeface="Cambria Math"/>
                              <a:ea typeface="Calibri"/>
                              <a:cs typeface="Times New Roman"/>
                            </a:rPr>
                            <m:t>I</m:t>
                          </m:r>
                        </m:e>
                        <m:sub>
                          <m:r>
                            <m:rPr>
                              <m:sty m:val="p"/>
                            </m:rPr>
                            <a:rPr lang="fr-FR" sz="800">
                              <a:latin typeface="Cambria Math"/>
                              <a:ea typeface="Calibri"/>
                              <a:cs typeface="Times New Roman"/>
                            </a:rPr>
                            <m:t>dr</m:t>
                          </m:r>
                        </m:sub>
                      </m:sSub>
                      <m:r>
                        <a:rPr lang="fr-FR" sz="800" i="1">
                          <a:latin typeface="Cambria Math"/>
                          <a:ea typeface="Calibri"/>
                          <a:cs typeface="Times New Roman"/>
                        </a:rPr>
                        <m:t>−</m:t>
                      </m:r>
                      <m:sSub>
                        <m:sSubPr>
                          <m:ctrlPr>
                            <a:rPr lang="en-US" sz="800" i="1">
                              <a:latin typeface="Cambria Math"/>
                              <a:ea typeface="Calibri"/>
                              <a:cs typeface="Times New Roman"/>
                            </a:rPr>
                          </m:ctrlPr>
                        </m:sSubPr>
                        <m:e>
                          <m:r>
                            <m:rPr>
                              <m:sty m:val="p"/>
                            </m:rPr>
                            <a:rPr lang="fr-FR" sz="800">
                              <a:latin typeface="Cambria Math"/>
                              <a:ea typeface="Calibri"/>
                              <a:cs typeface="Times New Roman"/>
                            </a:rPr>
                            <m:t>I</m:t>
                          </m:r>
                        </m:e>
                        <m:sub>
                          <m:r>
                            <m:rPr>
                              <m:sty m:val="p"/>
                            </m:rPr>
                            <a:rPr lang="fr-FR" sz="800">
                              <a:latin typeface="Cambria Math"/>
                              <a:ea typeface="Calibri"/>
                              <a:cs typeface="Times New Roman"/>
                            </a:rPr>
                            <m:t>ds</m:t>
                          </m:r>
                        </m:sub>
                      </m:sSub>
                      <m:sSub>
                        <m:sSubPr>
                          <m:ctrlPr>
                            <a:rPr lang="en-US" sz="800" i="1">
                              <a:latin typeface="Cambria Math"/>
                              <a:ea typeface="Calibri"/>
                              <a:cs typeface="Times New Roman"/>
                            </a:rPr>
                          </m:ctrlPr>
                        </m:sSubPr>
                        <m:e>
                          <m:r>
                            <m:rPr>
                              <m:sty m:val="p"/>
                            </m:rPr>
                            <a:rPr lang="fr-FR" sz="800">
                              <a:latin typeface="Cambria Math"/>
                              <a:ea typeface="Calibri"/>
                              <a:cs typeface="Times New Roman"/>
                            </a:rPr>
                            <m:t>I</m:t>
                          </m:r>
                        </m:e>
                        <m:sub>
                          <m:r>
                            <m:rPr>
                              <m:sty m:val="p"/>
                            </m:rPr>
                            <a:rPr lang="fr-FR" sz="800">
                              <a:latin typeface="Cambria Math"/>
                              <a:ea typeface="Calibri"/>
                              <a:cs typeface="Times New Roman"/>
                            </a:rPr>
                            <m:t>qr</m:t>
                          </m:r>
                        </m:sub>
                      </m:sSub>
                      <m:r>
                        <a:rPr lang="fr-FR" sz="800">
                          <a:latin typeface="Cambria Math"/>
                          <a:ea typeface="Calibri"/>
                          <a:cs typeface="Times New Roman"/>
                        </a:rPr>
                        <m:t>)</m:t>
                      </m:r>
                    </m:oMath>
                  </m:oMathPara>
                </a14:m>
                <a:endParaRPr lang="en-US" sz="800" dirty="0">
                  <a:ea typeface="Calibri"/>
                  <a:cs typeface="Arial"/>
                </a:endParaRPr>
              </a:p>
              <a:p>
                <a:pPr algn="ctr" rtl="0"/>
                <a14:m>
                  <m:oMathPara xmlns:m="http://schemas.openxmlformats.org/officeDocument/2006/math">
                    <m:oMathParaPr>
                      <m:jc m:val="centerGroup"/>
                    </m:oMathParaPr>
                    <m:oMath xmlns:m="http://schemas.openxmlformats.org/officeDocument/2006/math">
                      <m:sSub>
                        <m:sSubPr>
                          <m:ctrlPr>
                            <a:rPr lang="en-US" sz="800" i="1">
                              <a:latin typeface="Cambria Math"/>
                              <a:cs typeface="Times New Roman"/>
                            </a:rPr>
                          </m:ctrlPr>
                        </m:sSubPr>
                        <m:e>
                          <m:r>
                            <m:rPr>
                              <m:sty m:val="p"/>
                            </m:rPr>
                            <a:rPr lang="fr-FR" sz="800">
                              <a:latin typeface="Cambria Math"/>
                              <a:ea typeface="Calibri"/>
                              <a:cs typeface="Times New Roman"/>
                            </a:rPr>
                            <m:t>C</m:t>
                          </m:r>
                        </m:e>
                        <m:sub>
                          <m:r>
                            <m:rPr>
                              <m:sty m:val="p"/>
                            </m:rPr>
                            <a:rPr lang="fr-FR" sz="800">
                              <a:latin typeface="Cambria Math"/>
                              <a:ea typeface="Calibri"/>
                              <a:cs typeface="Times New Roman"/>
                            </a:rPr>
                            <m:t>e</m:t>
                          </m:r>
                        </m:sub>
                      </m:sSub>
                      <m:r>
                        <a:rPr lang="fr-FR" sz="800">
                          <a:latin typeface="Cambria Math"/>
                          <a:ea typeface="Calibri"/>
                          <a:cs typeface="Times New Roman"/>
                        </a:rPr>
                        <m:t>=</m:t>
                      </m:r>
                      <m:sSub>
                        <m:sSubPr>
                          <m:ctrlPr>
                            <a:rPr lang="en-US" sz="800" i="1">
                              <a:latin typeface="Cambria Math"/>
                              <a:cs typeface="Times New Roman"/>
                            </a:rPr>
                          </m:ctrlPr>
                        </m:sSubPr>
                        <m:e>
                          <m:f>
                            <m:fPr>
                              <m:ctrlPr>
                                <a:rPr lang="en-US" sz="800" i="1">
                                  <a:latin typeface="Cambria Math"/>
                                  <a:cs typeface="Times New Roman"/>
                                </a:rPr>
                              </m:ctrlPr>
                            </m:fPr>
                            <m:num>
                              <m:r>
                                <m:rPr>
                                  <m:sty m:val="p"/>
                                </m:rPr>
                                <a:rPr lang="fr-FR" sz="800">
                                  <a:latin typeface="Cambria Math"/>
                                  <a:ea typeface="Calibri"/>
                                  <a:cs typeface="Times New Roman"/>
                                </a:rPr>
                                <m:t>PM</m:t>
                              </m:r>
                            </m:num>
                            <m:den>
                              <m:sSub>
                                <m:sSubPr>
                                  <m:ctrlPr>
                                    <a:rPr lang="en-US" sz="800" i="1">
                                      <a:latin typeface="Cambria Math"/>
                                      <a:cs typeface="Times New Roman"/>
                                    </a:rPr>
                                  </m:ctrlPr>
                                </m:sSubPr>
                                <m:e>
                                  <m:r>
                                    <m:rPr>
                                      <m:sty m:val="p"/>
                                    </m:rPr>
                                    <a:rPr lang="fr-FR" sz="800">
                                      <a:latin typeface="Cambria Math"/>
                                      <a:ea typeface="Calibri"/>
                                      <a:cs typeface="Times New Roman"/>
                                    </a:rPr>
                                    <m:t>L</m:t>
                                  </m:r>
                                </m:e>
                                <m:sub>
                                  <m:r>
                                    <m:rPr>
                                      <m:sty m:val="p"/>
                                    </m:rPr>
                                    <a:rPr lang="fr-FR" sz="800">
                                      <a:latin typeface="Cambria Math"/>
                                      <a:ea typeface="Calibri"/>
                                      <a:cs typeface="Times New Roman"/>
                                    </a:rPr>
                                    <m:t>r</m:t>
                                  </m:r>
                                </m:sub>
                              </m:sSub>
                            </m:den>
                          </m:f>
                          <m:r>
                            <a:rPr lang="fr-FR" sz="800">
                              <a:latin typeface="Cambria Math"/>
                              <a:ea typeface="Calibri"/>
                              <a:cs typeface="Times New Roman"/>
                            </a:rPr>
                            <m:t>(ɸ</m:t>
                          </m:r>
                        </m:e>
                        <m:sub>
                          <m:r>
                            <m:rPr>
                              <m:sty m:val="p"/>
                            </m:rPr>
                            <a:rPr lang="fr-FR" sz="800">
                              <a:latin typeface="Cambria Math"/>
                              <a:ea typeface="Calibri"/>
                              <a:cs typeface="Times New Roman"/>
                            </a:rPr>
                            <m:t>dr</m:t>
                          </m:r>
                        </m:sub>
                      </m:sSub>
                      <m:sSub>
                        <m:sSubPr>
                          <m:ctrlPr>
                            <a:rPr lang="en-US" sz="800" i="1">
                              <a:latin typeface="Cambria Math"/>
                              <a:cs typeface="Times New Roman"/>
                            </a:rPr>
                          </m:ctrlPr>
                        </m:sSubPr>
                        <m:e>
                          <m:r>
                            <m:rPr>
                              <m:sty m:val="p"/>
                            </m:rPr>
                            <a:rPr lang="fr-FR" sz="800">
                              <a:latin typeface="Cambria Math"/>
                              <a:ea typeface="Calibri"/>
                              <a:cs typeface="Times New Roman"/>
                            </a:rPr>
                            <m:t>I</m:t>
                          </m:r>
                        </m:e>
                        <m:sub>
                          <m:r>
                            <m:rPr>
                              <m:sty m:val="p"/>
                            </m:rPr>
                            <a:rPr lang="fr-FR" sz="800">
                              <a:latin typeface="Cambria Math"/>
                              <a:ea typeface="Calibri"/>
                              <a:cs typeface="Times New Roman"/>
                            </a:rPr>
                            <m:t>qs</m:t>
                          </m:r>
                        </m:sub>
                      </m:sSub>
                      <m:r>
                        <a:rPr lang="fr-FR" sz="800" i="1">
                          <a:latin typeface="Cambria Math"/>
                          <a:ea typeface="Calibri"/>
                          <a:cs typeface="Times New Roman"/>
                        </a:rPr>
                        <m:t>−</m:t>
                      </m:r>
                      <m:sSub>
                        <m:sSubPr>
                          <m:ctrlPr>
                            <a:rPr lang="en-US" sz="800" i="1">
                              <a:latin typeface="Cambria Math"/>
                              <a:cs typeface="Times New Roman"/>
                            </a:rPr>
                          </m:ctrlPr>
                        </m:sSubPr>
                        <m:e>
                          <m:r>
                            <a:rPr lang="fr-FR" sz="800">
                              <a:latin typeface="Cambria Math"/>
                              <a:ea typeface="Calibri"/>
                              <a:cs typeface="Times New Roman"/>
                            </a:rPr>
                            <m:t>ɸ</m:t>
                          </m:r>
                        </m:e>
                        <m:sub>
                          <m:r>
                            <m:rPr>
                              <m:sty m:val="p"/>
                            </m:rPr>
                            <a:rPr lang="fr-FR" sz="800">
                              <a:latin typeface="Cambria Math"/>
                              <a:ea typeface="Calibri"/>
                              <a:cs typeface="Times New Roman"/>
                            </a:rPr>
                            <m:t>qr</m:t>
                          </m:r>
                        </m:sub>
                      </m:sSub>
                      <m:sSub>
                        <m:sSubPr>
                          <m:ctrlPr>
                            <a:rPr lang="en-US" sz="800" i="1">
                              <a:latin typeface="Cambria Math"/>
                              <a:cs typeface="Times New Roman"/>
                            </a:rPr>
                          </m:ctrlPr>
                        </m:sSubPr>
                        <m:e>
                          <m:r>
                            <m:rPr>
                              <m:sty m:val="p"/>
                            </m:rPr>
                            <a:rPr lang="fr-FR" sz="800">
                              <a:latin typeface="Cambria Math"/>
                              <a:ea typeface="Calibri"/>
                              <a:cs typeface="Times New Roman"/>
                            </a:rPr>
                            <m:t>I</m:t>
                          </m:r>
                        </m:e>
                        <m:sub>
                          <m:r>
                            <m:rPr>
                              <m:sty m:val="p"/>
                            </m:rPr>
                            <a:rPr lang="fr-FR" sz="800">
                              <a:latin typeface="Cambria Math"/>
                              <a:ea typeface="Calibri"/>
                              <a:cs typeface="Times New Roman"/>
                            </a:rPr>
                            <m:t>ds</m:t>
                          </m:r>
                        </m:sub>
                      </m:sSub>
                      <m:r>
                        <a:rPr lang="fr-FR" sz="800">
                          <a:latin typeface="Cambria Math"/>
                          <a:ea typeface="Calibri"/>
                          <a:cs typeface="Times New Roman"/>
                        </a:rPr>
                        <m:t>)</m:t>
                      </m:r>
                    </m:oMath>
                  </m:oMathPara>
                </a14:m>
                <a:endParaRPr lang="ar-DZ" sz="800" dirty="0"/>
              </a:p>
            </p:txBody>
          </p:sp>
        </mc:Choice>
        <mc:Fallback xmlns="">
          <p:sp>
            <p:nvSpPr>
              <p:cNvPr id="22" name="Rectangle 21"/>
              <p:cNvSpPr>
                <a:spLocks noRot="1" noChangeAspect="1" noMove="1" noResize="1" noEditPoints="1" noAdjustHandles="1" noChangeArrowheads="1" noChangeShapeType="1" noTextEdit="1"/>
              </p:cNvSpPr>
              <p:nvPr/>
            </p:nvSpPr>
            <p:spPr>
              <a:xfrm>
                <a:off x="1875210" y="8390226"/>
                <a:ext cx="1511614" cy="1131698"/>
              </a:xfrm>
              <a:prstGeom prst="rect">
                <a:avLst/>
              </a:prstGeom>
              <a:blipFill rotWithShape="1">
                <a:blip r:embed="rId16"/>
                <a:stretch>
                  <a:fillRect/>
                </a:stretch>
              </a:blipFill>
            </p:spPr>
            <p:txBody>
              <a:bodyPr/>
              <a:lstStyle/>
              <a:p>
                <a:r>
                  <a:rPr lang="ar-DZ">
                    <a:noFill/>
                  </a:rPr>
                  <a:t> </a:t>
                </a:r>
              </a:p>
            </p:txBody>
          </p:sp>
        </mc:Fallback>
      </mc:AlternateContent>
      <p:sp>
        <p:nvSpPr>
          <p:cNvPr id="23" name="Rectangle 22"/>
          <p:cNvSpPr/>
          <p:nvPr/>
        </p:nvSpPr>
        <p:spPr>
          <a:xfrm>
            <a:off x="7253113" y="5358866"/>
            <a:ext cx="2522006" cy="41095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91417" tIns="45709" rIns="91417" bIns="45709">
            <a:spAutoFit/>
          </a:bodyPr>
          <a:lstStyle/>
          <a:p>
            <a:pPr algn="l" rtl="0">
              <a:lnSpc>
                <a:spcPct val="115000"/>
              </a:lnSpc>
            </a:pPr>
            <a:r>
              <a:rPr lang="fr-FR" sz="1100" b="1" dirty="0">
                <a:solidFill>
                  <a:schemeClr val="tx1"/>
                </a:solidFill>
                <a:latin typeface="Times New Roman"/>
                <a:ea typeface="TimesNewRomanPS-BoldMT"/>
                <a:cs typeface="Arial"/>
              </a:rPr>
              <a:t>L’objectif de la commande vectorielle</a:t>
            </a:r>
            <a:endParaRPr lang="en-US" sz="1100" b="1" dirty="0">
              <a:solidFill>
                <a:schemeClr val="tx1"/>
              </a:solidFill>
              <a:ea typeface="Calibri"/>
              <a:cs typeface="Arial"/>
            </a:endParaRPr>
          </a:p>
          <a:p>
            <a:pPr algn="l" rtl="0">
              <a:lnSpc>
                <a:spcPct val="115000"/>
              </a:lnSpc>
            </a:pPr>
            <a:r>
              <a:rPr lang="fr-FR" sz="800" b="1" dirty="0">
                <a:latin typeface="TimesNewRomanPSMT"/>
                <a:ea typeface="TimesNewRomanPS-BoldMT"/>
                <a:cs typeface="TimesNewRomanPSMT"/>
              </a:rPr>
              <a:t>L’objectif de ce type de contrôle est d’obtenir un modèle simple de la machine asynchrone qui rend compte de la commande séparée de la grandeur courant générateur du flux et du couple. Il s’agit donc de retrouver la quadrature entre, le flux et le couple naturellement découplés comme pour une machine à courant continu; courant d’excitation pour la production de flux, et courant d’induit production du couple </a:t>
            </a:r>
            <a:r>
              <a:rPr lang="fr-FR" sz="800" b="1" dirty="0" smtClean="0">
                <a:latin typeface="TimesNewRomanPSMT"/>
                <a:ea typeface="TimesNewRomanPS-BoldMT"/>
                <a:cs typeface="TimesNewRomanPSMT"/>
              </a:rPr>
              <a:t>. </a:t>
            </a:r>
            <a:r>
              <a:rPr lang="fr-FR" sz="800" b="1" dirty="0">
                <a:latin typeface="TimesNewRomanPSMT"/>
                <a:ea typeface="TimesNewRomanPS-BoldMT"/>
                <a:cs typeface="TimesNewRomanPSMT"/>
              </a:rPr>
              <a:t>L’examen de l’expression de couple de la machine asynchrone montre qu’elle résulte d’une différence de produits de deux composantes en quadrature, des flux </a:t>
            </a:r>
            <a:r>
              <a:rPr lang="fr-FR" sz="800" b="1" dirty="0" err="1">
                <a:latin typeface="TimesNewRomanPSMT"/>
                <a:ea typeface="TimesNewRomanPS-BoldMT"/>
                <a:cs typeface="TimesNewRomanPSMT"/>
              </a:rPr>
              <a:t>rotoriques</a:t>
            </a:r>
            <a:r>
              <a:rPr lang="fr-FR" sz="800" b="1" dirty="0">
                <a:latin typeface="TimesNewRomanPSMT"/>
                <a:ea typeface="TimesNewRomanPS-BoldMT"/>
                <a:cs typeface="TimesNewRomanPSMT"/>
              </a:rPr>
              <a:t> et des </a:t>
            </a:r>
            <a:r>
              <a:rPr lang="fr-FR" sz="800" b="1" dirty="0" err="1">
                <a:latin typeface="TimesNewRomanPSMT"/>
                <a:ea typeface="TimesNewRomanPS-BoldMT"/>
                <a:cs typeface="TimesNewRomanPSMT"/>
              </a:rPr>
              <a:t>courantsstatoriques</a:t>
            </a:r>
            <a:r>
              <a:rPr lang="fr-FR" sz="800" b="1" dirty="0">
                <a:latin typeface="TimesNewRomanPSMT"/>
                <a:ea typeface="TimesNewRomanPS-BoldMT"/>
                <a:cs typeface="TimesNewRomanPSMT"/>
              </a:rPr>
              <a:t>. L’objectif de la commande par orientation du flux est le découplage des grandeurs responsables de la magnétisation de la machine et de la production du </a:t>
            </a:r>
            <a:r>
              <a:rPr lang="fr-FR" sz="800" b="1" dirty="0" err="1" smtClean="0">
                <a:latin typeface="TimesNewRomanPSMT"/>
                <a:ea typeface="TimesNewRomanPS-BoldMT"/>
                <a:cs typeface="TimesNewRomanPSMT"/>
              </a:rPr>
              <a:t>couple.</a:t>
            </a:r>
            <a:r>
              <a:rPr lang="fr-FR" sz="800" b="1" dirty="0" err="1" smtClean="0">
                <a:latin typeface="TimesNewRomanPSMT"/>
                <a:ea typeface="Calibri"/>
                <a:cs typeface="TimesNewRomanPSMT"/>
              </a:rPr>
              <a:t>Mathématiquement</a:t>
            </a:r>
            <a:r>
              <a:rPr lang="fr-FR" sz="800" b="1" dirty="0">
                <a:latin typeface="TimesNewRomanPSMT"/>
                <a:ea typeface="Calibri"/>
                <a:cs typeface="TimesNewRomanPSMT"/>
              </a:rPr>
              <a:t>, la loi de commande consiste à établir l’ensemble des</a:t>
            </a:r>
            <a:r>
              <a:rPr lang="fr-FR" sz="800" b="1" dirty="0">
                <a:latin typeface="TimesNewRomanPSMT"/>
                <a:ea typeface="TimesNewRomanPS-BoldMT"/>
                <a:cs typeface="TimesNewRomanPSMT"/>
              </a:rPr>
              <a:t> </a:t>
            </a:r>
            <a:r>
              <a:rPr lang="fr-FR" sz="800" b="1" dirty="0">
                <a:latin typeface="TimesNewRomanPSMT"/>
                <a:ea typeface="Calibri"/>
                <a:cs typeface="TimesNewRomanPSMT"/>
              </a:rPr>
              <a:t>transformations pour passer d’un système possédant une double non linéarité structurelle à</a:t>
            </a:r>
            <a:r>
              <a:rPr lang="fr-FR" sz="800" b="1" dirty="0">
                <a:latin typeface="TimesNewRomanPSMT"/>
                <a:ea typeface="TimesNewRomanPS-BoldMT"/>
                <a:cs typeface="TimesNewRomanPSMT"/>
              </a:rPr>
              <a:t> </a:t>
            </a:r>
            <a:r>
              <a:rPr lang="fr-FR" sz="800" b="1" dirty="0">
                <a:latin typeface="TimesNewRomanPSMT"/>
                <a:ea typeface="Calibri"/>
                <a:cs typeface="TimesNewRomanPSMT"/>
              </a:rPr>
              <a:t>un système linéaire qui assure l’indépendance entre la création du flux et la production du</a:t>
            </a:r>
            <a:r>
              <a:rPr lang="fr-FR" sz="800" b="1" dirty="0">
                <a:latin typeface="TimesNewRomanPSMT"/>
                <a:ea typeface="TimesNewRomanPS-BoldMT"/>
                <a:cs typeface="TimesNewRomanPSMT"/>
              </a:rPr>
              <a:t> </a:t>
            </a:r>
            <a:r>
              <a:rPr lang="fr-FR" sz="800" b="1" dirty="0">
                <a:latin typeface="TimesNewRomanPSMT"/>
                <a:ea typeface="Calibri"/>
                <a:cs typeface="TimesNewRomanPSMT"/>
              </a:rPr>
              <a:t>couple comme dans une machine à courant continu à excitation </a:t>
            </a:r>
            <a:r>
              <a:rPr lang="fr-FR" sz="800" b="1" dirty="0" smtClean="0">
                <a:latin typeface="TimesNewRomanPSMT"/>
                <a:ea typeface="Calibri"/>
                <a:cs typeface="TimesNewRomanPSMT"/>
              </a:rPr>
              <a:t>séparée.</a:t>
            </a:r>
            <a:endParaRPr lang="en-US" sz="800" b="1" dirty="0">
              <a:ea typeface="Calibri"/>
              <a:cs typeface="Arial"/>
            </a:endParaRPr>
          </a:p>
        </p:txBody>
      </p:sp>
      <p:sp>
        <p:nvSpPr>
          <p:cNvPr id="25" name="Rectangle 24"/>
          <p:cNvSpPr/>
          <p:nvPr/>
        </p:nvSpPr>
        <p:spPr>
          <a:xfrm>
            <a:off x="9960674" y="1991799"/>
            <a:ext cx="2806434" cy="870985"/>
          </a:xfrm>
          <a:prstGeom prst="rect">
            <a:avLst/>
          </a:prstGeom>
        </p:spPr>
        <p:txBody>
          <a:bodyPr wrap="square" lIns="91417" tIns="45709" rIns="91417" bIns="45709">
            <a:spAutoFit/>
          </a:bodyPr>
          <a:lstStyle/>
          <a:p>
            <a:pPr algn="l" rtl="0">
              <a:lnSpc>
                <a:spcPct val="115000"/>
              </a:lnSpc>
            </a:pPr>
            <a:r>
              <a:rPr lang="fr-FR" sz="800" b="1" dirty="0" smtClean="0">
                <a:latin typeface="Times New Roman"/>
                <a:ea typeface="TimesNewRomanPS-BoldMT"/>
                <a:cs typeface="Arial"/>
              </a:rPr>
              <a:t>Figure(II.1</a:t>
            </a:r>
            <a:r>
              <a:rPr lang="fr-FR" sz="800" b="1" dirty="0">
                <a:solidFill>
                  <a:schemeClr val="bg1"/>
                </a:solidFill>
                <a:latin typeface="Times New Roman"/>
                <a:ea typeface="TimesNewRomanPS-BoldMT"/>
                <a:cs typeface="Arial"/>
              </a:rPr>
              <a:t>)</a:t>
            </a:r>
            <a:r>
              <a:rPr lang="fr-FR" sz="800" b="1" dirty="0" smtClean="0">
                <a:solidFill>
                  <a:schemeClr val="bg1"/>
                </a:solidFill>
                <a:latin typeface="Times New Roman"/>
                <a:ea typeface="TimesNewRomanPS-BoldMT"/>
                <a:cs typeface="Arial"/>
              </a:rPr>
              <a:t>:</a:t>
            </a:r>
            <a:r>
              <a:rPr lang="fr-FR" sz="800" b="1" dirty="0" smtClean="0">
                <a:solidFill>
                  <a:schemeClr val="bg1"/>
                </a:solidFill>
                <a:latin typeface="TimesNewRomanPSMT"/>
                <a:ea typeface="TimesNewRomanPS-BoldMT"/>
                <a:cs typeface="TimesNewRomanPSMT"/>
              </a:rPr>
              <a:t>Equivalence </a:t>
            </a:r>
            <a:r>
              <a:rPr lang="fr-FR" sz="800" b="1" dirty="0">
                <a:solidFill>
                  <a:schemeClr val="bg1"/>
                </a:solidFill>
                <a:latin typeface="TimesNewRomanPSMT"/>
                <a:ea typeface="TimesNewRomanPS-BoldMT"/>
                <a:cs typeface="TimesNewRomanPSMT"/>
              </a:rPr>
              <a:t>entre la commande d’une MCC</a:t>
            </a:r>
            <a:r>
              <a:rPr lang="en-US" sz="800" b="1" dirty="0">
                <a:solidFill>
                  <a:schemeClr val="bg1"/>
                </a:solidFill>
                <a:ea typeface="TimesNewRomanPS-BoldMT"/>
                <a:cs typeface="Arial"/>
              </a:rPr>
              <a:t> </a:t>
            </a:r>
            <a:r>
              <a:rPr lang="fr-FR" sz="800" b="1" dirty="0">
                <a:solidFill>
                  <a:schemeClr val="bg1"/>
                </a:solidFill>
                <a:latin typeface="TimesNewRomanPSMT"/>
                <a:ea typeface="TimesNewRomanPS-BoldMT"/>
                <a:cs typeface="TimesNewRomanPSMT"/>
              </a:rPr>
              <a:t>et la commande vectorielle d’une MAS</a:t>
            </a:r>
            <a:endParaRPr lang="en-US" sz="800" b="1" dirty="0">
              <a:solidFill>
                <a:schemeClr val="bg1"/>
              </a:solidFill>
              <a:ea typeface="Calibri"/>
              <a:cs typeface="Arial"/>
            </a:endParaRPr>
          </a:p>
          <a:p>
            <a:pPr algn="ctr">
              <a:lnSpc>
                <a:spcPct val="115000"/>
              </a:lnSpc>
            </a:pPr>
            <a:r>
              <a:rPr lang="fr-FR" sz="2800" b="1" dirty="0">
                <a:latin typeface="Times New Roman"/>
                <a:ea typeface="Calibri"/>
                <a:cs typeface="Arial"/>
              </a:rPr>
              <a:t> </a:t>
            </a:r>
            <a:endParaRPr lang="en-US" sz="2400" dirty="0">
              <a:ea typeface="Calibri"/>
              <a:cs typeface="Arial"/>
            </a:endParaRPr>
          </a:p>
        </p:txBody>
      </p:sp>
      <mc:AlternateContent xmlns:mc="http://schemas.openxmlformats.org/markup-compatibility/2006" xmlns:a14="http://schemas.microsoft.com/office/drawing/2010/main">
        <mc:Choice Requires="a14">
          <p:sp>
            <p:nvSpPr>
              <p:cNvPr id="27" name="Rectangle 26"/>
              <p:cNvSpPr/>
              <p:nvPr/>
            </p:nvSpPr>
            <p:spPr>
              <a:xfrm>
                <a:off x="9865981" y="2639459"/>
                <a:ext cx="2783449" cy="35623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91417" tIns="45709" rIns="91417" bIns="45709">
                <a:spAutoFit/>
              </a:bodyPr>
              <a:lstStyle/>
              <a:p>
                <a:pPr algn="l" rtl="0">
                  <a:lnSpc>
                    <a:spcPct val="115000"/>
                  </a:lnSpc>
                </a:pPr>
                <a:r>
                  <a:rPr lang="fr-FR" sz="1100" b="1" dirty="0">
                    <a:solidFill>
                      <a:schemeClr val="tx1"/>
                    </a:solidFill>
                    <a:latin typeface="Times New Roman"/>
                    <a:ea typeface="TimesNewRomanPS-BoldMT"/>
                    <a:cs typeface="Arial"/>
                  </a:rPr>
                  <a:t>Découplage par compensation</a:t>
                </a:r>
                <a:endParaRPr lang="en-US" sz="1100" b="1" dirty="0">
                  <a:solidFill>
                    <a:schemeClr val="tx1"/>
                  </a:solidFill>
                  <a:ea typeface="Calibri"/>
                  <a:cs typeface="Arial"/>
                </a:endParaRPr>
              </a:p>
              <a:p>
                <a:pPr algn="l" rtl="0">
                  <a:lnSpc>
                    <a:spcPct val="115000"/>
                  </a:lnSpc>
                  <a:spcAft>
                    <a:spcPts val="1000"/>
                  </a:spcAft>
                </a:pPr>
                <a:r>
                  <a:rPr lang="fr-FR" sz="800" dirty="0">
                    <a:latin typeface="TimesNewRomanPSMT"/>
                    <a:ea typeface="TimesNewRomanPS-BoldMT"/>
                    <a:cs typeface="TimesNewRomanPSMT"/>
                  </a:rPr>
                  <a:t>Les </a:t>
                </a:r>
                <a:r>
                  <a:rPr lang="fr-FR" sz="800" dirty="0" smtClean="0">
                    <a:latin typeface="TimesNewRomanPSMT"/>
                    <a:ea typeface="TimesNewRomanPS-BoldMT"/>
                    <a:cs typeface="TimesNewRomanPSMT"/>
                  </a:rPr>
                  <a:t>équation de </a:t>
                </a:r>
                <a:r>
                  <a:rPr lang="fr-FR" sz="800" dirty="0">
                    <a:latin typeface="TimesNewRomanPSMT"/>
                    <a:ea typeface="TimesNewRomanPS-BoldMT"/>
                    <a:cs typeface="TimesNewRomanPSMT"/>
                  </a:rPr>
                  <a:t>la MAS par orientation du flux </a:t>
                </a:r>
                <a:r>
                  <a:rPr lang="fr-FR" sz="800" dirty="0" err="1">
                    <a:latin typeface="TimesNewRomanPSMT"/>
                    <a:ea typeface="TimesNewRomanPS-BoldMT"/>
                    <a:cs typeface="TimesNewRomanPSMT"/>
                  </a:rPr>
                  <a:t>rotorique</a:t>
                </a:r>
                <a:r>
                  <a:rPr lang="fr-FR" sz="800" dirty="0">
                    <a:latin typeface="TimesNewRomanPSMT"/>
                    <a:ea typeface="TimesNewRomanPS-BoldMT"/>
                    <a:cs typeface="TimesNewRomanPSMT"/>
                  </a:rPr>
                  <a:t> s’écrivent </a:t>
                </a:r>
                <a:r>
                  <a:rPr lang="fr-FR" sz="800" dirty="0" smtClean="0">
                    <a:latin typeface="TimesNewRomanPSMT"/>
                    <a:ea typeface="TimesNewRomanPS-BoldMT"/>
                    <a:cs typeface="TimesNewRomanPSMT"/>
                  </a:rPr>
                  <a:t> </a:t>
                </a:r>
                <a:r>
                  <a:rPr lang="fr-FR" sz="800" dirty="0">
                    <a:latin typeface="TimesNewRomanPSMT"/>
                    <a:ea typeface="TimesNewRomanPS-BoldMT"/>
                    <a:cs typeface="TimesNewRomanPSMT"/>
                  </a:rPr>
                  <a:t>:</a:t>
                </a:r>
                <a:endParaRPr lang="en-US" sz="800" dirty="0">
                  <a:ea typeface="Calibri"/>
                  <a:cs typeface="Arial"/>
                </a:endParaRPr>
              </a:p>
              <a:p>
                <a:pPr algn="l" rtl="0">
                  <a:lnSpc>
                    <a:spcPct val="115000"/>
                  </a:lnSpc>
                </a:pPr>
                <a14:m>
                  <m:oMathPara xmlns:m="http://schemas.openxmlformats.org/officeDocument/2006/math">
                    <m:oMathParaPr>
                      <m:jc m:val="left"/>
                    </m:oMathParaPr>
                    <m:oMath xmlns:m="http://schemas.openxmlformats.org/officeDocument/2006/math">
                      <m:d>
                        <m:dPr>
                          <m:begChr m:val="{"/>
                          <m:endChr m:val=""/>
                          <m:ctrlPr>
                            <a:rPr lang="en-US" sz="800" i="1">
                              <a:latin typeface="Cambria Math"/>
                              <a:ea typeface="Times New Roman"/>
                              <a:cs typeface="Times New Roman"/>
                            </a:rPr>
                          </m:ctrlPr>
                        </m:dPr>
                        <m:e>
                          <m:eqArr>
                            <m:eqArrPr>
                              <m:ctrlPr>
                                <a:rPr lang="en-US" sz="800" i="1">
                                  <a:latin typeface="Cambria Math"/>
                                  <a:ea typeface="Times New Roman"/>
                                  <a:cs typeface="Times New Roman"/>
                                </a:rPr>
                              </m:ctrlPr>
                            </m:eqArrPr>
                            <m:e>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L</m:t>
                                  </m:r>
                                </m:e>
                                <m:sub>
                                  <m:r>
                                    <m:rPr>
                                      <m:sty m:val="p"/>
                                    </m:rPr>
                                    <a:rPr lang="fr-FR" sz="800">
                                      <a:latin typeface="Cambria Math"/>
                                      <a:ea typeface="Times New Roman"/>
                                      <a:cs typeface="Times New Roman"/>
                                    </a:rPr>
                                    <m:t>ss</m:t>
                                  </m:r>
                                </m:sub>
                              </m:sSub>
                              <m:f>
                                <m:fPr>
                                  <m:ctrlPr>
                                    <a:rPr lang="en-US" sz="800" i="1">
                                      <a:latin typeface="Cambria Math"/>
                                      <a:ea typeface="Times New Roman"/>
                                      <a:cs typeface="Times New Roman"/>
                                    </a:rPr>
                                  </m:ctrlPr>
                                </m:fPr>
                                <m:num>
                                  <m:r>
                                    <a:rPr lang="fr-FR" sz="800" i="1">
                                      <a:latin typeface="Cambria Math"/>
                                      <a:ea typeface="Times New Roman"/>
                                      <a:cs typeface="Times New Roman"/>
                                    </a:rPr>
                                    <m:t>𝑑</m:t>
                                  </m:r>
                                </m:num>
                                <m:den>
                                  <m:r>
                                    <a:rPr lang="fr-FR" sz="800" i="1">
                                      <a:latin typeface="Cambria Math"/>
                                      <a:ea typeface="Times New Roman"/>
                                      <a:cs typeface="Times New Roman"/>
                                    </a:rPr>
                                    <m:t>𝑑𝑡</m:t>
                                  </m:r>
                                </m:den>
                              </m:f>
                              <m:r>
                                <m:rPr>
                                  <m:sty m:val="p"/>
                                </m:rPr>
                                <a:rPr lang="fr-FR" sz="800">
                                  <a:latin typeface="Cambria Math"/>
                                  <a:ea typeface="Times New Roman"/>
                                  <a:cs typeface="Times New Roman"/>
                                </a:rPr>
                                <m:t>σ</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I</m:t>
                                  </m:r>
                                </m:e>
                                <m:sub>
                                  <m:r>
                                    <m:rPr>
                                      <m:sty m:val="p"/>
                                    </m:rPr>
                                    <a:rPr lang="fr-FR" sz="800">
                                      <a:latin typeface="Cambria Math"/>
                                      <a:ea typeface="Times New Roman"/>
                                      <a:cs typeface="Times New Roman"/>
                                    </a:rPr>
                                    <m:t>sd</m:t>
                                  </m:r>
                                </m:sub>
                              </m:sSub>
                              <m:r>
                                <a:rPr lang="fr-FR" sz="800">
                                  <a:latin typeface="Cambria Math"/>
                                  <a:ea typeface="Times New Roman"/>
                                  <a:cs typeface="Times New Roman"/>
                                </a:rPr>
                                <m:t>+</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R</m:t>
                                  </m:r>
                                </m:e>
                                <m:sub>
                                  <m:r>
                                    <m:rPr>
                                      <m:sty m:val="p"/>
                                    </m:rPr>
                                    <a:rPr lang="fr-FR" sz="800">
                                      <a:latin typeface="Cambria Math"/>
                                      <a:ea typeface="Times New Roman"/>
                                      <a:cs typeface="Times New Roman"/>
                                    </a:rPr>
                                    <m:t>s</m:t>
                                  </m:r>
                                </m:sub>
                              </m:sSub>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I</m:t>
                                  </m:r>
                                </m:e>
                                <m:sub>
                                  <m:r>
                                    <m:rPr>
                                      <m:sty m:val="p"/>
                                    </m:rPr>
                                    <a:rPr lang="fr-FR" sz="800">
                                      <a:latin typeface="Cambria Math"/>
                                      <a:ea typeface="Times New Roman"/>
                                      <a:cs typeface="Times New Roman"/>
                                    </a:rPr>
                                    <m:t>sd</m:t>
                                  </m:r>
                                </m:sub>
                              </m:sSub>
                              <m:r>
                                <a:rPr lang="fr-FR" sz="800">
                                  <a:latin typeface="Cambria Math"/>
                                  <a:ea typeface="Times New Roman"/>
                                  <a:cs typeface="Times New Roman"/>
                                </a:rPr>
                                <m:t>=</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V</m:t>
                                  </m:r>
                                </m:e>
                                <m:sub>
                                  <m:r>
                                    <m:rPr>
                                      <m:sty m:val="p"/>
                                    </m:rPr>
                                    <a:rPr lang="fr-FR" sz="800">
                                      <a:latin typeface="Cambria Math"/>
                                      <a:ea typeface="Times New Roman"/>
                                      <a:cs typeface="Times New Roman"/>
                                    </a:rPr>
                                    <m:t>sd</m:t>
                                  </m:r>
                                </m:sub>
                              </m:sSub>
                              <m:r>
                                <a:rPr lang="fr-FR" sz="800" i="1">
                                  <a:latin typeface="Cambria Math"/>
                                  <a:ea typeface="Times New Roman"/>
                                  <a:cs typeface="Times New Roman"/>
                                </a:rPr>
                                <m:t>−</m:t>
                              </m:r>
                              <m:f>
                                <m:fPr>
                                  <m:ctrlPr>
                                    <a:rPr lang="en-US" sz="800" i="1">
                                      <a:latin typeface="Cambria Math"/>
                                      <a:ea typeface="Times New Roman"/>
                                      <a:cs typeface="Times New Roman"/>
                                    </a:rPr>
                                  </m:ctrlPr>
                                </m:fPr>
                                <m:num>
                                  <m:r>
                                    <m:rPr>
                                      <m:sty m:val="p"/>
                                    </m:rPr>
                                    <a:rPr lang="fr-FR" sz="800">
                                      <a:latin typeface="Cambria Math"/>
                                      <a:ea typeface="Times New Roman"/>
                                      <a:cs typeface="Times New Roman"/>
                                    </a:rPr>
                                    <m:t>M</m:t>
                                  </m:r>
                                  <m:r>
                                    <a:rPr lang="fr-FR" sz="800">
                                      <a:latin typeface="Cambria Math"/>
                                      <a:ea typeface="Times New Roman"/>
                                      <a:cs typeface="Times New Roman"/>
                                    </a:rPr>
                                    <m:t>  </m:t>
                                  </m:r>
                                  <m:r>
                                    <m:rPr>
                                      <m:sty m:val="p"/>
                                    </m:rPr>
                                    <a:rPr lang="fr-FR" sz="800">
                                      <a:latin typeface="Cambria Math"/>
                                      <a:ea typeface="Times New Roman"/>
                                      <a:cs typeface="Times New Roman"/>
                                    </a:rPr>
                                    <m:t>d</m:t>
                                  </m:r>
                                </m:num>
                                <m:den>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L</m:t>
                                      </m:r>
                                    </m:e>
                                    <m:sub>
                                      <m:r>
                                        <m:rPr>
                                          <m:sty m:val="p"/>
                                        </m:rPr>
                                        <a:rPr lang="fr-FR" sz="800">
                                          <a:latin typeface="Cambria Math"/>
                                          <a:ea typeface="Times New Roman"/>
                                          <a:cs typeface="Times New Roman"/>
                                        </a:rPr>
                                        <m:t>rr</m:t>
                                      </m:r>
                                    </m:sub>
                                  </m:sSub>
                                  <m:r>
                                    <m:rPr>
                                      <m:sty m:val="p"/>
                                    </m:rPr>
                                    <a:rPr lang="fr-FR" sz="800">
                                      <a:latin typeface="Cambria Math"/>
                                      <a:ea typeface="Times New Roman"/>
                                      <a:cs typeface="Times New Roman"/>
                                    </a:rPr>
                                    <m:t>dt</m:t>
                                  </m:r>
                                </m:den>
                              </m:f>
                              <m:sSub>
                                <m:sSubPr>
                                  <m:ctrlPr>
                                    <a:rPr lang="en-US" sz="800" i="1">
                                      <a:latin typeface="Cambria Math"/>
                                      <a:ea typeface="Times New Roman"/>
                                      <a:cs typeface="Times New Roman"/>
                                    </a:rPr>
                                  </m:ctrlPr>
                                </m:sSubPr>
                                <m:e>
                                  <m:r>
                                    <a:rPr lang="fr-FR" sz="800" i="1">
                                      <a:latin typeface="Cambria Math"/>
                                      <a:ea typeface="Times New Roman"/>
                                      <a:cs typeface="Times New Roman"/>
                                    </a:rPr>
                                    <m:t>ɸ</m:t>
                                  </m:r>
                                </m:e>
                                <m:sub>
                                  <m:r>
                                    <a:rPr lang="fr-FR" sz="800" i="1">
                                      <a:latin typeface="Cambria Math"/>
                                      <a:ea typeface="Times New Roman"/>
                                      <a:cs typeface="Times New Roman"/>
                                    </a:rPr>
                                    <m:t>𝑟</m:t>
                                  </m:r>
                                </m:sub>
                              </m:sSub>
                              <m:r>
                                <a:rPr lang="fr-FR" sz="800" i="1">
                                  <a:latin typeface="Cambria Math"/>
                                  <a:ea typeface="Times New Roman"/>
                                  <a:cs typeface="Times New Roman"/>
                                </a:rPr>
                                <m:t>+</m:t>
                              </m:r>
                              <m:sSub>
                                <m:sSubPr>
                                  <m:ctrlPr>
                                    <a:rPr lang="en-US" sz="800" i="1">
                                      <a:latin typeface="Cambria Math"/>
                                      <a:ea typeface="Times New Roman"/>
                                      <a:cs typeface="Times New Roman"/>
                                    </a:rPr>
                                  </m:ctrlPr>
                                </m:sSubPr>
                                <m:e>
                                  <m:r>
                                    <a:rPr lang="fr-FR" sz="800">
                                      <a:latin typeface="Cambria Math"/>
                                      <a:ea typeface="Times New Roman"/>
                                      <a:cs typeface="Times New Roman"/>
                                    </a:rPr>
                                    <m:t>ѡ</m:t>
                                  </m:r>
                                </m:e>
                                <m:sub>
                                  <m:r>
                                    <m:rPr>
                                      <m:sty m:val="p"/>
                                    </m:rPr>
                                    <a:rPr lang="fr-FR" sz="800">
                                      <a:latin typeface="Cambria Math"/>
                                      <a:ea typeface="Times New Roman"/>
                                      <a:cs typeface="Times New Roman"/>
                                    </a:rPr>
                                    <m:t>s</m:t>
                                  </m:r>
                                </m:sub>
                              </m:sSub>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L</m:t>
                                  </m:r>
                                </m:e>
                                <m:sub>
                                  <m:r>
                                    <m:rPr>
                                      <m:sty m:val="p"/>
                                    </m:rPr>
                                    <a:rPr lang="fr-FR" sz="800">
                                      <a:latin typeface="Cambria Math"/>
                                      <a:ea typeface="Times New Roman"/>
                                      <a:cs typeface="Times New Roman"/>
                                    </a:rPr>
                                    <m:t>ss</m:t>
                                  </m:r>
                                </m:sub>
                              </m:sSub>
                              <m:r>
                                <m:rPr>
                                  <m:sty m:val="p"/>
                                </m:rPr>
                                <a:rPr lang="fr-FR" sz="800">
                                  <a:latin typeface="Cambria Math"/>
                                  <a:ea typeface="Times New Roman"/>
                                  <a:cs typeface="Times New Roman"/>
                                </a:rPr>
                                <m:t>σ</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I</m:t>
                                  </m:r>
                                </m:e>
                                <m:sub>
                                  <m:r>
                                    <m:rPr>
                                      <m:sty m:val="p"/>
                                    </m:rPr>
                                    <a:rPr lang="fr-FR" sz="800">
                                      <a:latin typeface="Cambria Math"/>
                                      <a:ea typeface="Times New Roman"/>
                                      <a:cs typeface="Times New Roman"/>
                                    </a:rPr>
                                    <m:t>sq</m:t>
                                  </m:r>
                                </m:sub>
                              </m:sSub>
                            </m:e>
                            <m:e>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L</m:t>
                                  </m:r>
                                </m:e>
                                <m:sub>
                                  <m:r>
                                    <m:rPr>
                                      <m:sty m:val="p"/>
                                    </m:rPr>
                                    <a:rPr lang="fr-FR" sz="800">
                                      <a:latin typeface="Cambria Math"/>
                                      <a:ea typeface="Times New Roman"/>
                                      <a:cs typeface="Times New Roman"/>
                                    </a:rPr>
                                    <m:t>ss</m:t>
                                  </m:r>
                                </m:sub>
                              </m:sSub>
                              <m:f>
                                <m:fPr>
                                  <m:ctrlPr>
                                    <a:rPr lang="en-US" sz="800" i="1">
                                      <a:latin typeface="Cambria Math"/>
                                      <a:ea typeface="Times New Roman"/>
                                      <a:cs typeface="Times New Roman"/>
                                    </a:rPr>
                                  </m:ctrlPr>
                                </m:fPr>
                                <m:num>
                                  <m:r>
                                    <a:rPr lang="fr-FR" sz="800" i="1">
                                      <a:latin typeface="Cambria Math"/>
                                      <a:ea typeface="Times New Roman"/>
                                      <a:cs typeface="Times New Roman"/>
                                    </a:rPr>
                                    <m:t>𝑑</m:t>
                                  </m:r>
                                </m:num>
                                <m:den>
                                  <m:r>
                                    <a:rPr lang="fr-FR" sz="800" i="1">
                                      <a:latin typeface="Cambria Math"/>
                                      <a:ea typeface="Times New Roman"/>
                                      <a:cs typeface="Times New Roman"/>
                                    </a:rPr>
                                    <m:t>𝑑𝑡</m:t>
                                  </m:r>
                                </m:den>
                              </m:f>
                              <m:r>
                                <m:rPr>
                                  <m:sty m:val="p"/>
                                </m:rPr>
                                <a:rPr lang="fr-FR" sz="800">
                                  <a:latin typeface="Cambria Math"/>
                                  <a:ea typeface="Times New Roman"/>
                                  <a:cs typeface="Times New Roman"/>
                                </a:rPr>
                                <m:t>σ</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I</m:t>
                                  </m:r>
                                </m:e>
                                <m:sub>
                                  <m:r>
                                    <m:rPr>
                                      <m:sty m:val="p"/>
                                    </m:rPr>
                                    <a:rPr lang="fr-FR" sz="800">
                                      <a:latin typeface="Cambria Math"/>
                                      <a:ea typeface="Times New Roman"/>
                                      <a:cs typeface="Times New Roman"/>
                                    </a:rPr>
                                    <m:t>sq</m:t>
                                  </m:r>
                                </m:sub>
                              </m:sSub>
                              <m:r>
                                <a:rPr lang="fr-FR" sz="800">
                                  <a:latin typeface="Cambria Math"/>
                                  <a:ea typeface="Times New Roman"/>
                                  <a:cs typeface="Times New Roman"/>
                                </a:rPr>
                                <m:t>+</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R</m:t>
                                  </m:r>
                                </m:e>
                                <m:sub>
                                  <m:r>
                                    <m:rPr>
                                      <m:sty m:val="p"/>
                                    </m:rPr>
                                    <a:rPr lang="fr-FR" sz="800">
                                      <a:latin typeface="Cambria Math"/>
                                      <a:ea typeface="Times New Roman"/>
                                      <a:cs typeface="Times New Roman"/>
                                    </a:rPr>
                                    <m:t>s</m:t>
                                  </m:r>
                                </m:sub>
                              </m:sSub>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I</m:t>
                                  </m:r>
                                </m:e>
                                <m:sub>
                                  <m:r>
                                    <m:rPr>
                                      <m:sty m:val="p"/>
                                    </m:rPr>
                                    <a:rPr lang="fr-FR" sz="800">
                                      <a:latin typeface="Cambria Math"/>
                                      <a:ea typeface="Times New Roman"/>
                                      <a:cs typeface="Times New Roman"/>
                                    </a:rPr>
                                    <m:t>sq</m:t>
                                  </m:r>
                                </m:sub>
                              </m:sSub>
                              <m:r>
                                <a:rPr lang="fr-FR" sz="800">
                                  <a:latin typeface="Cambria Math"/>
                                  <a:ea typeface="Times New Roman"/>
                                  <a:cs typeface="Times New Roman"/>
                                </a:rPr>
                                <m:t>=</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V</m:t>
                                  </m:r>
                                </m:e>
                                <m:sub>
                                  <m:r>
                                    <m:rPr>
                                      <m:sty m:val="p"/>
                                    </m:rPr>
                                    <a:rPr lang="fr-FR" sz="800">
                                      <a:latin typeface="Cambria Math"/>
                                      <a:ea typeface="Times New Roman"/>
                                      <a:cs typeface="Times New Roman"/>
                                    </a:rPr>
                                    <m:t>sq</m:t>
                                  </m:r>
                                </m:sub>
                              </m:sSub>
                              <m:r>
                                <a:rPr lang="fr-FR" sz="800" i="1">
                                  <a:latin typeface="Cambria Math"/>
                                  <a:ea typeface="Times New Roman"/>
                                  <a:cs typeface="Times New Roman"/>
                                </a:rPr>
                                <m:t>−</m:t>
                              </m:r>
                              <m:f>
                                <m:fPr>
                                  <m:ctrlPr>
                                    <a:rPr lang="en-US" sz="800" i="1">
                                      <a:latin typeface="Cambria Math"/>
                                      <a:ea typeface="Times New Roman"/>
                                      <a:cs typeface="Times New Roman"/>
                                    </a:rPr>
                                  </m:ctrlPr>
                                </m:fPr>
                                <m:num>
                                  <m:r>
                                    <m:rPr>
                                      <m:sty m:val="p"/>
                                    </m:rPr>
                                    <a:rPr lang="fr-FR" sz="800">
                                      <a:latin typeface="Cambria Math"/>
                                      <a:ea typeface="Times New Roman"/>
                                      <a:cs typeface="Times New Roman"/>
                                    </a:rPr>
                                    <m:t>M</m:t>
                                  </m:r>
                                  <m:r>
                                    <a:rPr lang="fr-FR" sz="800">
                                      <a:latin typeface="Cambria Math"/>
                                      <a:ea typeface="Times New Roman"/>
                                      <a:cs typeface="Times New Roman"/>
                                    </a:rPr>
                                    <m:t>  </m:t>
                                  </m:r>
                                </m:num>
                                <m:den>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L</m:t>
                                      </m:r>
                                    </m:e>
                                    <m:sub>
                                      <m:r>
                                        <m:rPr>
                                          <m:sty m:val="p"/>
                                        </m:rPr>
                                        <a:rPr lang="fr-FR" sz="800">
                                          <a:latin typeface="Cambria Math"/>
                                          <a:ea typeface="Times New Roman"/>
                                          <a:cs typeface="Times New Roman"/>
                                        </a:rPr>
                                        <m:t>rr</m:t>
                                      </m:r>
                                    </m:sub>
                                  </m:sSub>
                                </m:den>
                              </m:f>
                              <m:sSub>
                                <m:sSubPr>
                                  <m:ctrlPr>
                                    <a:rPr lang="en-US" sz="800" i="1">
                                      <a:latin typeface="Cambria Math"/>
                                      <a:ea typeface="Times New Roman"/>
                                      <a:cs typeface="Times New Roman"/>
                                    </a:rPr>
                                  </m:ctrlPr>
                                </m:sSubPr>
                                <m:e>
                                  <m:r>
                                    <a:rPr lang="fr-FR" sz="800">
                                      <a:latin typeface="Cambria Math"/>
                                      <a:ea typeface="Times New Roman"/>
                                      <a:cs typeface="Times New Roman"/>
                                    </a:rPr>
                                    <m:t>ѡ</m:t>
                                  </m:r>
                                </m:e>
                                <m:sub>
                                  <m:r>
                                    <m:rPr>
                                      <m:sty m:val="p"/>
                                    </m:rPr>
                                    <a:rPr lang="fr-FR" sz="800">
                                      <a:latin typeface="Cambria Math"/>
                                      <a:ea typeface="Times New Roman"/>
                                      <a:cs typeface="Times New Roman"/>
                                    </a:rPr>
                                    <m:t>s</m:t>
                                  </m:r>
                                </m:sub>
                              </m:sSub>
                              <m:sSub>
                                <m:sSubPr>
                                  <m:ctrlPr>
                                    <a:rPr lang="en-US" sz="800" i="1">
                                      <a:latin typeface="Cambria Math"/>
                                      <a:ea typeface="Times New Roman"/>
                                      <a:cs typeface="Times New Roman"/>
                                    </a:rPr>
                                  </m:ctrlPr>
                                </m:sSubPr>
                                <m:e>
                                  <m:r>
                                    <a:rPr lang="fr-FR" sz="800" i="1">
                                      <a:latin typeface="Cambria Math"/>
                                      <a:ea typeface="Times New Roman"/>
                                      <a:cs typeface="Times New Roman"/>
                                    </a:rPr>
                                    <m:t>ɸ</m:t>
                                  </m:r>
                                </m:e>
                                <m:sub>
                                  <m:r>
                                    <a:rPr lang="fr-FR" sz="800" i="1">
                                      <a:latin typeface="Cambria Math"/>
                                      <a:ea typeface="Times New Roman"/>
                                      <a:cs typeface="Times New Roman"/>
                                    </a:rPr>
                                    <m:t>𝑟</m:t>
                                  </m:r>
                                </m:sub>
                              </m:sSub>
                              <m:r>
                                <a:rPr lang="fr-FR" sz="800" i="1">
                                  <a:latin typeface="Cambria Math"/>
                                  <a:ea typeface="Times New Roman"/>
                                  <a:cs typeface="Times New Roman"/>
                                </a:rPr>
                                <m:t>−</m:t>
                              </m:r>
                              <m:sSub>
                                <m:sSubPr>
                                  <m:ctrlPr>
                                    <a:rPr lang="en-US" sz="800" i="1">
                                      <a:latin typeface="Cambria Math"/>
                                      <a:ea typeface="Times New Roman"/>
                                      <a:cs typeface="Times New Roman"/>
                                    </a:rPr>
                                  </m:ctrlPr>
                                </m:sSubPr>
                                <m:e>
                                  <m:r>
                                    <a:rPr lang="fr-FR" sz="800">
                                      <a:latin typeface="Cambria Math"/>
                                      <a:ea typeface="Times New Roman"/>
                                      <a:cs typeface="Times New Roman"/>
                                    </a:rPr>
                                    <m:t>ѡ</m:t>
                                  </m:r>
                                </m:e>
                                <m:sub>
                                  <m:r>
                                    <m:rPr>
                                      <m:sty m:val="p"/>
                                    </m:rPr>
                                    <a:rPr lang="fr-FR" sz="800">
                                      <a:latin typeface="Cambria Math"/>
                                      <a:ea typeface="Times New Roman"/>
                                      <a:cs typeface="Times New Roman"/>
                                    </a:rPr>
                                    <m:t>s</m:t>
                                  </m:r>
                                </m:sub>
                              </m:sSub>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L</m:t>
                                  </m:r>
                                </m:e>
                                <m:sub>
                                  <m:r>
                                    <m:rPr>
                                      <m:sty m:val="p"/>
                                    </m:rPr>
                                    <a:rPr lang="fr-FR" sz="800">
                                      <a:latin typeface="Cambria Math"/>
                                      <a:ea typeface="Times New Roman"/>
                                      <a:cs typeface="Times New Roman"/>
                                    </a:rPr>
                                    <m:t>ss</m:t>
                                  </m:r>
                                </m:sub>
                              </m:sSub>
                              <m:r>
                                <m:rPr>
                                  <m:sty m:val="p"/>
                                </m:rPr>
                                <a:rPr lang="fr-FR" sz="800">
                                  <a:latin typeface="Cambria Math"/>
                                  <a:ea typeface="Times New Roman"/>
                                  <a:cs typeface="Times New Roman"/>
                                </a:rPr>
                                <m:t>σ</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I</m:t>
                                  </m:r>
                                </m:e>
                                <m:sub>
                                  <m:r>
                                    <m:rPr>
                                      <m:sty m:val="p"/>
                                    </m:rPr>
                                    <a:rPr lang="fr-FR" sz="800">
                                      <a:latin typeface="Cambria Math"/>
                                      <a:ea typeface="Times New Roman"/>
                                      <a:cs typeface="Times New Roman"/>
                                    </a:rPr>
                                    <m:t>sd</m:t>
                                  </m:r>
                                </m:sub>
                              </m:sSub>
                            </m:e>
                          </m:eqArr>
                        </m:e>
                      </m:d>
                    </m:oMath>
                  </m:oMathPara>
                </a14:m>
                <a:endParaRPr lang="en-US" sz="800" dirty="0">
                  <a:ea typeface="Calibri"/>
                  <a:cs typeface="Arial"/>
                </a:endParaRPr>
              </a:p>
              <a:p>
                <a:pPr algn="l" rtl="0">
                  <a:lnSpc>
                    <a:spcPct val="115000"/>
                  </a:lnSpc>
                </a:pPr>
                <a:r>
                  <a:rPr lang="fr-FR" sz="800" dirty="0">
                    <a:latin typeface="TimesNewRomanPSMT"/>
                    <a:ea typeface="Calibri"/>
                    <a:cs typeface="TimesNewRomanPSMT"/>
                  </a:rPr>
                  <a:t>Le principe de découplage revient à définir deux nouvelles variables de commande</a:t>
                </a:r>
                <a:endParaRPr lang="en-US" sz="800" dirty="0">
                  <a:ea typeface="Calibri"/>
                  <a:cs typeface="Arial"/>
                </a:endParaRPr>
              </a:p>
              <a:p>
                <a:pPr algn="l" rtl="0">
                  <a:lnSpc>
                    <a:spcPct val="115000"/>
                  </a:lnSpc>
                </a:pPr>
                <a14:m>
                  <m:oMath xmlns:m="http://schemas.openxmlformats.org/officeDocument/2006/math">
                    <m:sSub>
                      <m:sSubPr>
                        <m:ctrlPr>
                          <a:rPr lang="en-US" sz="800" b="1" i="1">
                            <a:latin typeface="Cambria Math"/>
                            <a:ea typeface="Times New Roman"/>
                            <a:cs typeface="Times New Roman"/>
                          </a:rPr>
                        </m:ctrlPr>
                      </m:sSubPr>
                      <m:e>
                        <m:r>
                          <a:rPr lang="fr-FR" sz="800" b="1" i="1">
                            <a:latin typeface="Cambria Math"/>
                            <a:ea typeface="Times New Roman"/>
                            <a:cs typeface="Times New Roman"/>
                          </a:rPr>
                          <m:t>𝐕</m:t>
                        </m:r>
                      </m:e>
                      <m:sub>
                        <m:r>
                          <a:rPr lang="fr-FR" sz="800" b="1" i="1">
                            <a:latin typeface="Cambria Math"/>
                            <a:ea typeface="Times New Roman"/>
                            <a:cs typeface="Times New Roman"/>
                          </a:rPr>
                          <m:t>𝐬𝐝</m:t>
                        </m:r>
                      </m:sub>
                    </m:sSub>
                  </m:oMath>
                </a14:m>
                <a:r>
                  <a:rPr lang="fr-FR" sz="800" b="1" dirty="0" err="1">
                    <a:latin typeface="CambriaMath"/>
                    <a:ea typeface="Calibri"/>
                    <a:cs typeface="CambriaMath"/>
                  </a:rPr>
                  <a:t>ref</a:t>
                </a:r>
                <a:r>
                  <a:rPr lang="fr-FR" sz="800" dirty="0" err="1">
                    <a:latin typeface="TimesNewRomanPSMT"/>
                    <a:ea typeface="Calibri"/>
                    <a:cs typeface="TimesNewRomanPSMT"/>
                  </a:rPr>
                  <a:t>et</a:t>
                </a:r>
                <a14:m>
                  <m:oMath xmlns:m="http://schemas.openxmlformats.org/officeDocument/2006/math">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V</m:t>
                        </m:r>
                      </m:e>
                      <m:sub>
                        <m:r>
                          <m:rPr>
                            <m:sty m:val="p"/>
                          </m:rPr>
                          <a:rPr lang="fr-FR" sz="800">
                            <a:latin typeface="Cambria Math"/>
                            <a:ea typeface="Times New Roman"/>
                            <a:cs typeface="Times New Roman"/>
                          </a:rPr>
                          <m:t>sq</m:t>
                        </m:r>
                      </m:sub>
                    </m:sSub>
                  </m:oMath>
                </a14:m>
                <a:r>
                  <a:rPr lang="fr-FR" sz="800" b="1" dirty="0" err="1">
                    <a:latin typeface="CambriaMath"/>
                    <a:ea typeface="Calibri"/>
                    <a:cs typeface="CambriaMath"/>
                  </a:rPr>
                  <a:t>ref</a:t>
                </a:r>
                <a:r>
                  <a:rPr lang="fr-FR" sz="800" dirty="0" err="1">
                    <a:latin typeface="TimesNewRomanPSMT"/>
                    <a:ea typeface="Calibri"/>
                    <a:cs typeface="TimesNewRomanPSMT"/>
                  </a:rPr>
                  <a:t>tel</a:t>
                </a:r>
                <a:r>
                  <a:rPr lang="fr-FR" sz="800" dirty="0">
                    <a:latin typeface="TimesNewRomanPSMT"/>
                    <a:ea typeface="Calibri"/>
                    <a:cs typeface="TimesNewRomanPSMT"/>
                  </a:rPr>
                  <a:t> que </a:t>
                </a:r>
                <a14:m>
                  <m:oMath xmlns:m="http://schemas.openxmlformats.org/officeDocument/2006/math">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V</m:t>
                        </m:r>
                      </m:e>
                      <m:sub>
                        <m:r>
                          <m:rPr>
                            <m:sty m:val="p"/>
                          </m:rPr>
                          <a:rPr lang="fr-FR" sz="800">
                            <a:latin typeface="Cambria Math"/>
                            <a:ea typeface="Times New Roman"/>
                            <a:cs typeface="Times New Roman"/>
                          </a:rPr>
                          <m:t>sd</m:t>
                        </m:r>
                      </m:sub>
                    </m:sSub>
                  </m:oMath>
                </a14:m>
                <a:r>
                  <a:rPr lang="fr-FR" sz="800" b="1" dirty="0" err="1">
                    <a:latin typeface="CambriaMath"/>
                    <a:ea typeface="Calibri"/>
                    <a:cs typeface="CambriaMath"/>
                  </a:rPr>
                  <a:t>ref</a:t>
                </a:r>
                <a:r>
                  <a:rPr lang="fr-FR" sz="800" dirty="0" err="1">
                    <a:latin typeface="TimesNewRomanPSMT"/>
                    <a:ea typeface="Calibri"/>
                    <a:cs typeface="TimesNewRomanPSMT"/>
                  </a:rPr>
                  <a:t>n’agit</a:t>
                </a:r>
                <a:r>
                  <a:rPr lang="fr-FR" sz="800" dirty="0">
                    <a:latin typeface="TimesNewRomanPSMT"/>
                    <a:ea typeface="Calibri"/>
                    <a:cs typeface="TimesNewRomanPSMT"/>
                  </a:rPr>
                  <a:t> que sur </a:t>
                </a:r>
                <a14:m>
                  <m:oMath xmlns:m="http://schemas.openxmlformats.org/officeDocument/2006/math">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I</m:t>
                        </m:r>
                      </m:e>
                      <m:sub>
                        <m:r>
                          <m:rPr>
                            <m:sty m:val="p"/>
                          </m:rPr>
                          <a:rPr lang="fr-FR" sz="800">
                            <a:latin typeface="Cambria Math"/>
                            <a:ea typeface="Times New Roman"/>
                            <a:cs typeface="Times New Roman"/>
                          </a:rPr>
                          <m:t>sd</m:t>
                        </m:r>
                      </m:sub>
                    </m:sSub>
                  </m:oMath>
                </a14:m>
                <a:r>
                  <a:rPr lang="fr-FR" sz="800" dirty="0">
                    <a:latin typeface="TimesNewRomanPSMT"/>
                    <a:ea typeface="Calibri"/>
                    <a:cs typeface="TimesNewRomanPSMT"/>
                  </a:rPr>
                  <a:t>et </a:t>
                </a:r>
                <a14:m>
                  <m:oMath xmlns:m="http://schemas.openxmlformats.org/officeDocument/2006/math">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V</m:t>
                        </m:r>
                      </m:e>
                      <m:sub>
                        <m:r>
                          <m:rPr>
                            <m:sty m:val="p"/>
                          </m:rPr>
                          <a:rPr lang="fr-FR" sz="800">
                            <a:latin typeface="Cambria Math"/>
                            <a:ea typeface="Times New Roman"/>
                            <a:cs typeface="Times New Roman"/>
                          </a:rPr>
                          <m:t>sq</m:t>
                        </m:r>
                      </m:sub>
                    </m:sSub>
                  </m:oMath>
                </a14:m>
                <a:r>
                  <a:rPr lang="fr-FR" sz="800" b="1" dirty="0" err="1">
                    <a:latin typeface="CambriaMath"/>
                    <a:ea typeface="Calibri"/>
                    <a:cs typeface="CambriaMath"/>
                  </a:rPr>
                  <a:t>ref</a:t>
                </a:r>
                <a:r>
                  <a:rPr lang="fr-FR" sz="800" dirty="0" err="1">
                    <a:latin typeface="TimesNewRomanPSMT"/>
                    <a:ea typeface="Calibri"/>
                    <a:cs typeface="TimesNewRomanPSMT"/>
                  </a:rPr>
                  <a:t>sur</a:t>
                </a:r>
                <a14:m>
                  <m:oMath xmlns:m="http://schemas.openxmlformats.org/officeDocument/2006/math">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I</m:t>
                        </m:r>
                      </m:e>
                      <m:sub>
                        <m:r>
                          <m:rPr>
                            <m:sty m:val="p"/>
                          </m:rPr>
                          <a:rPr lang="fr-FR" sz="800">
                            <a:latin typeface="Cambria Math"/>
                            <a:ea typeface="Times New Roman"/>
                            <a:cs typeface="Times New Roman"/>
                          </a:rPr>
                          <m:t>sq</m:t>
                        </m:r>
                      </m:sub>
                    </m:sSub>
                  </m:oMath>
                </a14:m>
                <a:r>
                  <a:rPr lang="fr-FR" sz="800" dirty="0">
                    <a:latin typeface="TimesNewRomanPSMT"/>
                    <a:ea typeface="Calibri"/>
                    <a:cs typeface="TimesNewRomanPSMT"/>
                  </a:rPr>
                  <a:t>.</a:t>
                </a:r>
                <a:endParaRPr lang="en-US" sz="800" dirty="0">
                  <a:ea typeface="Calibri"/>
                  <a:cs typeface="Arial"/>
                </a:endParaRPr>
              </a:p>
              <a:p>
                <a:pPr algn="l" rtl="0">
                  <a:lnSpc>
                    <a:spcPct val="115000"/>
                  </a:lnSpc>
                </a:pPr>
                <a:r>
                  <a:rPr lang="fr-FR" sz="800" dirty="0">
                    <a:latin typeface="TimesNewRomanPSMT"/>
                    <a:ea typeface="Calibri"/>
                    <a:cs typeface="TimesNewRomanPSMT"/>
                  </a:rPr>
                  <a:t>Définitions de deux nouvelles variable de commande </a:t>
                </a:r>
                <a14:m>
                  <m:oMath xmlns:m="http://schemas.openxmlformats.org/officeDocument/2006/math">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V</m:t>
                        </m:r>
                      </m:e>
                      <m:sub>
                        <m:r>
                          <m:rPr>
                            <m:sty m:val="p"/>
                          </m:rPr>
                          <a:rPr lang="fr-FR" sz="800">
                            <a:latin typeface="Cambria Math"/>
                            <a:ea typeface="Times New Roman"/>
                            <a:cs typeface="Times New Roman"/>
                          </a:rPr>
                          <m:t>sd</m:t>
                        </m:r>
                      </m:sub>
                    </m:sSub>
                  </m:oMath>
                </a14:m>
                <a:r>
                  <a:rPr lang="fr-FR" sz="800" dirty="0">
                    <a:latin typeface="TimesNewRomanPSMT"/>
                    <a:ea typeface="Calibri"/>
                    <a:cs typeface="TimesNewRomanPSMT"/>
                  </a:rPr>
                  <a:t>1et </a:t>
                </a:r>
                <a14:m>
                  <m:oMath xmlns:m="http://schemas.openxmlformats.org/officeDocument/2006/math">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V</m:t>
                        </m:r>
                      </m:e>
                      <m:sub>
                        <m:r>
                          <m:rPr>
                            <m:sty m:val="p"/>
                          </m:rPr>
                          <a:rPr lang="fr-FR" sz="800">
                            <a:latin typeface="Cambria Math"/>
                            <a:ea typeface="Times New Roman"/>
                            <a:cs typeface="Times New Roman"/>
                          </a:rPr>
                          <m:t>sq</m:t>
                        </m:r>
                      </m:sub>
                    </m:sSub>
                  </m:oMath>
                </a14:m>
                <a:r>
                  <a:rPr lang="fr-FR" sz="800" dirty="0">
                    <a:latin typeface="TimesNewRomanPSMT"/>
                    <a:ea typeface="Calibri"/>
                    <a:cs typeface="TimesNewRomanPSMT"/>
                  </a:rPr>
                  <a:t>1telles que :</a:t>
                </a:r>
                <a:endParaRPr lang="en-US" sz="800" dirty="0">
                  <a:ea typeface="Calibri"/>
                  <a:cs typeface="Arial"/>
                </a:endParaRPr>
              </a:p>
              <a:p>
                <a:pPr algn="l" rtl="0">
                  <a:lnSpc>
                    <a:spcPct val="115000"/>
                  </a:lnSpc>
                </a:pPr>
                <a14:m>
                  <m:oMath xmlns:m="http://schemas.openxmlformats.org/officeDocument/2006/math">
                    <m:d>
                      <m:dPr>
                        <m:begChr m:val="{"/>
                        <m:endChr m:val=""/>
                        <m:ctrlPr>
                          <a:rPr lang="en-US" sz="800" i="1">
                            <a:latin typeface="Cambria Math"/>
                            <a:ea typeface="Times New Roman"/>
                            <a:cs typeface="Times New Roman"/>
                          </a:rPr>
                        </m:ctrlPr>
                      </m:dPr>
                      <m:e>
                        <m:eqArr>
                          <m:eqArrPr>
                            <m:ctrlPr>
                              <a:rPr lang="en-US" sz="800" i="1">
                                <a:latin typeface="Cambria Math"/>
                                <a:ea typeface="Times New Roman"/>
                                <a:cs typeface="Times New Roman"/>
                              </a:rPr>
                            </m:ctrlPr>
                          </m:eqArrPr>
                          <m:e>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V</m:t>
                                </m:r>
                              </m:e>
                              <m:sub>
                                <m:r>
                                  <m:rPr>
                                    <m:sty m:val="p"/>
                                  </m:rPr>
                                  <a:rPr lang="fr-FR" sz="800">
                                    <a:latin typeface="Cambria Math"/>
                                    <a:ea typeface="Times New Roman"/>
                                    <a:cs typeface="Times New Roman"/>
                                  </a:rPr>
                                  <m:t>sd</m:t>
                                </m:r>
                              </m:sub>
                            </m:sSub>
                            <m:r>
                              <a:rPr lang="fr-FR" sz="800" i="1">
                                <a:latin typeface="Cambria Math"/>
                                <a:ea typeface="Times New Roman"/>
                                <a:cs typeface="Times New Roman"/>
                              </a:rPr>
                              <m:t>=</m:t>
                            </m:r>
                            <m:sSub>
                              <m:sSubPr>
                                <m:ctrlPr>
                                  <a:rPr lang="en-US" sz="800" i="1">
                                    <a:latin typeface="Cambria Math"/>
                                    <a:ea typeface="Times New Roman"/>
                                    <a:cs typeface="Times New Roman"/>
                                  </a:rPr>
                                </m:ctrlPr>
                              </m:sSubPr>
                              <m:e>
                                <m:r>
                                  <a:rPr lang="fr-FR" sz="800" i="1">
                                    <a:latin typeface="Cambria Math"/>
                                    <a:ea typeface="Times New Roman"/>
                                    <a:cs typeface="Times New Roman"/>
                                  </a:rPr>
                                  <m:t>𝑉</m:t>
                                </m:r>
                              </m:e>
                              <m:sub>
                                <m:r>
                                  <a:rPr lang="fr-FR" sz="800" i="1">
                                    <a:latin typeface="Cambria Math"/>
                                    <a:ea typeface="Times New Roman"/>
                                    <a:cs typeface="Times New Roman"/>
                                  </a:rPr>
                                  <m:t>𝑠𝑑</m:t>
                                </m:r>
                                <m:r>
                                  <a:rPr lang="fr-FR" sz="800" i="1">
                                    <a:latin typeface="Cambria Math"/>
                                    <a:ea typeface="Times New Roman"/>
                                    <a:cs typeface="Times New Roman"/>
                                  </a:rPr>
                                  <m:t>_</m:t>
                                </m:r>
                                <m:r>
                                  <a:rPr lang="fr-FR" sz="800" i="1">
                                    <a:latin typeface="Cambria Math"/>
                                    <a:ea typeface="Times New Roman"/>
                                    <a:cs typeface="Times New Roman"/>
                                  </a:rPr>
                                  <m:t>𝑟𝑒𝑓</m:t>
                                </m:r>
                              </m:sub>
                            </m:sSub>
                            <m:r>
                              <a:rPr lang="fr-FR" sz="800" i="1">
                                <a:latin typeface="Cambria Math"/>
                                <a:ea typeface="Times New Roman"/>
                                <a:cs typeface="Times New Roman"/>
                              </a:rPr>
                              <m:t>−</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e</m:t>
                                </m:r>
                              </m:e>
                              <m:sub>
                                <m:r>
                                  <m:rPr>
                                    <m:sty m:val="p"/>
                                  </m:rPr>
                                  <a:rPr lang="fr-FR" sz="800">
                                    <a:latin typeface="Cambria Math"/>
                                    <a:ea typeface="Times New Roman"/>
                                    <a:cs typeface="Times New Roman"/>
                                  </a:rPr>
                                  <m:t>d</m:t>
                                </m:r>
                              </m:sub>
                            </m:sSub>
                          </m:e>
                          <m:e>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V</m:t>
                                </m:r>
                              </m:e>
                              <m:sub>
                                <m:r>
                                  <m:rPr>
                                    <m:sty m:val="p"/>
                                  </m:rPr>
                                  <a:rPr lang="fr-FR" sz="800">
                                    <a:latin typeface="Cambria Math"/>
                                    <a:ea typeface="Times New Roman"/>
                                    <a:cs typeface="Times New Roman"/>
                                  </a:rPr>
                                  <m:t>sq</m:t>
                                </m:r>
                              </m:sub>
                            </m:sSub>
                            <m:r>
                              <a:rPr lang="fr-FR" sz="800" i="1">
                                <a:latin typeface="Cambria Math"/>
                                <a:ea typeface="Times New Roman"/>
                                <a:cs typeface="Times New Roman"/>
                              </a:rPr>
                              <m:t>=</m:t>
                            </m:r>
                            <m:sSub>
                              <m:sSubPr>
                                <m:ctrlPr>
                                  <a:rPr lang="en-US" sz="800" i="1">
                                    <a:latin typeface="Cambria Math"/>
                                    <a:ea typeface="Times New Roman"/>
                                    <a:cs typeface="Times New Roman"/>
                                  </a:rPr>
                                </m:ctrlPr>
                              </m:sSubPr>
                              <m:e>
                                <m:r>
                                  <a:rPr lang="fr-FR" sz="800" i="1">
                                    <a:latin typeface="Cambria Math"/>
                                    <a:ea typeface="Times New Roman"/>
                                    <a:cs typeface="Times New Roman"/>
                                  </a:rPr>
                                  <m:t>𝑉</m:t>
                                </m:r>
                              </m:e>
                              <m:sub>
                                <m:r>
                                  <a:rPr lang="fr-FR" sz="800" i="1">
                                    <a:latin typeface="Cambria Math"/>
                                    <a:ea typeface="Times New Roman"/>
                                    <a:cs typeface="Times New Roman"/>
                                  </a:rPr>
                                  <m:t>𝑠𝑞</m:t>
                                </m:r>
                                <m:r>
                                  <a:rPr lang="fr-FR" sz="800" i="1">
                                    <a:latin typeface="Cambria Math"/>
                                    <a:ea typeface="Times New Roman"/>
                                    <a:cs typeface="Times New Roman"/>
                                  </a:rPr>
                                  <m:t>_</m:t>
                                </m:r>
                                <m:r>
                                  <a:rPr lang="fr-FR" sz="800" i="1">
                                    <a:latin typeface="Cambria Math"/>
                                    <a:ea typeface="Times New Roman"/>
                                    <a:cs typeface="Times New Roman"/>
                                  </a:rPr>
                                  <m:t>𝑟𝑒𝑓</m:t>
                                </m:r>
                              </m:sub>
                            </m:sSub>
                            <m:r>
                              <a:rPr lang="fr-FR" sz="800" i="1">
                                <a:latin typeface="Cambria Math"/>
                                <a:ea typeface="Times New Roman"/>
                                <a:cs typeface="Times New Roman"/>
                              </a:rPr>
                              <m:t>−</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e</m:t>
                                </m:r>
                              </m:e>
                              <m:sub>
                                <m:r>
                                  <m:rPr>
                                    <m:sty m:val="p"/>
                                  </m:rPr>
                                  <a:rPr lang="fr-FR" sz="800">
                                    <a:latin typeface="Cambria Math"/>
                                    <a:ea typeface="Times New Roman"/>
                                    <a:cs typeface="Times New Roman"/>
                                  </a:rPr>
                                  <m:t>q</m:t>
                                </m:r>
                              </m:sub>
                            </m:sSub>
                          </m:e>
                        </m:eqArr>
                      </m:e>
                    </m:d>
                  </m:oMath>
                </a14:m>
                <a:r>
                  <a:rPr lang="fr-FR" sz="800" dirty="0">
                    <a:latin typeface="TimesNewRomanPSMT"/>
                    <a:ea typeface="Calibri"/>
                    <a:cs typeface="TimesNewRomanPSMT"/>
                  </a:rPr>
                  <a:t>  Avec </a:t>
                </a:r>
                <a14:m>
                  <m:oMath xmlns:m="http://schemas.openxmlformats.org/officeDocument/2006/math">
                    <m:d>
                      <m:dPr>
                        <m:begChr m:val="{"/>
                        <m:endChr m:val=""/>
                        <m:ctrlPr>
                          <a:rPr lang="en-US" sz="800" i="1">
                            <a:latin typeface="Cambria Math"/>
                            <a:ea typeface="Times New Roman"/>
                            <a:cs typeface="Times New Roman"/>
                          </a:rPr>
                        </m:ctrlPr>
                      </m:dPr>
                      <m:e>
                        <m:eqArr>
                          <m:eqArrPr>
                            <m:ctrlPr>
                              <a:rPr lang="en-US" sz="800" i="1">
                                <a:latin typeface="Cambria Math"/>
                                <a:ea typeface="Times New Roman"/>
                                <a:cs typeface="Times New Roman"/>
                              </a:rPr>
                            </m:ctrlPr>
                          </m:eqArrPr>
                          <m:e>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e</m:t>
                                </m:r>
                              </m:e>
                              <m:sub>
                                <m:r>
                                  <m:rPr>
                                    <m:sty m:val="p"/>
                                  </m:rPr>
                                  <a:rPr lang="fr-FR" sz="800">
                                    <a:latin typeface="Cambria Math"/>
                                    <a:ea typeface="Times New Roman"/>
                                    <a:cs typeface="Times New Roman"/>
                                  </a:rPr>
                                  <m:t>d</m:t>
                                </m:r>
                              </m:sub>
                            </m:sSub>
                            <m:r>
                              <a:rPr lang="fr-FR" sz="800" i="1">
                                <a:latin typeface="Cambria Math"/>
                                <a:ea typeface="Times New Roman"/>
                                <a:cs typeface="Times New Roman"/>
                              </a:rPr>
                              <m:t>=</m:t>
                            </m:r>
                            <m:sSub>
                              <m:sSubPr>
                                <m:ctrlPr>
                                  <a:rPr lang="en-US" sz="800" i="1">
                                    <a:latin typeface="Cambria Math"/>
                                    <a:ea typeface="Times New Roman"/>
                                    <a:cs typeface="Times New Roman"/>
                                  </a:rPr>
                                </m:ctrlPr>
                              </m:sSubPr>
                              <m:e>
                                <m:r>
                                  <a:rPr lang="fr-FR" sz="800">
                                    <a:latin typeface="Cambria Math"/>
                                    <a:ea typeface="Times New Roman"/>
                                    <a:cs typeface="Times New Roman"/>
                                  </a:rPr>
                                  <m:t>ѡ</m:t>
                                </m:r>
                              </m:e>
                              <m:sub>
                                <m:r>
                                  <m:rPr>
                                    <m:sty m:val="p"/>
                                  </m:rPr>
                                  <a:rPr lang="fr-FR" sz="800">
                                    <a:latin typeface="Cambria Math"/>
                                    <a:ea typeface="Times New Roman"/>
                                    <a:cs typeface="Times New Roman"/>
                                  </a:rPr>
                                  <m:t>s</m:t>
                                </m:r>
                              </m:sub>
                            </m:sSub>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L</m:t>
                                </m:r>
                              </m:e>
                              <m:sub>
                                <m:r>
                                  <m:rPr>
                                    <m:sty m:val="p"/>
                                  </m:rPr>
                                  <a:rPr lang="fr-FR" sz="800">
                                    <a:latin typeface="Cambria Math"/>
                                    <a:ea typeface="Times New Roman"/>
                                    <a:cs typeface="Times New Roman"/>
                                  </a:rPr>
                                  <m:t>ss</m:t>
                                </m:r>
                              </m:sub>
                            </m:sSub>
                            <m:r>
                              <m:rPr>
                                <m:sty m:val="p"/>
                              </m:rPr>
                              <a:rPr lang="fr-FR" sz="800">
                                <a:latin typeface="Cambria Math"/>
                                <a:ea typeface="Times New Roman"/>
                                <a:cs typeface="Times New Roman"/>
                              </a:rPr>
                              <m:t>σ</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I</m:t>
                                </m:r>
                              </m:e>
                              <m:sub>
                                <m:r>
                                  <m:rPr>
                                    <m:sty m:val="p"/>
                                  </m:rPr>
                                  <a:rPr lang="fr-FR" sz="800">
                                    <a:latin typeface="Cambria Math"/>
                                    <a:ea typeface="Times New Roman"/>
                                    <a:cs typeface="Times New Roman"/>
                                  </a:rPr>
                                  <m:t>sq</m:t>
                                </m:r>
                              </m:sub>
                            </m:sSub>
                            <m:r>
                              <a:rPr lang="fr-FR" sz="800" i="1">
                                <a:latin typeface="Cambria Math"/>
                                <a:ea typeface="Times New Roman"/>
                                <a:cs typeface="Times New Roman"/>
                              </a:rPr>
                              <m:t>+</m:t>
                            </m:r>
                            <m:f>
                              <m:fPr>
                                <m:ctrlPr>
                                  <a:rPr lang="en-US" sz="800" i="1">
                                    <a:latin typeface="Cambria Math"/>
                                    <a:ea typeface="Times New Roman"/>
                                    <a:cs typeface="Times New Roman"/>
                                  </a:rPr>
                                </m:ctrlPr>
                              </m:fPr>
                              <m:num>
                                <m:r>
                                  <m:rPr>
                                    <m:sty m:val="p"/>
                                  </m:rPr>
                                  <a:rPr lang="fr-FR" sz="800">
                                    <a:latin typeface="Cambria Math"/>
                                    <a:ea typeface="Times New Roman"/>
                                    <a:cs typeface="Times New Roman"/>
                                  </a:rPr>
                                  <m:t>M</m:t>
                                </m:r>
                                <m:r>
                                  <a:rPr lang="fr-FR" sz="800">
                                    <a:latin typeface="Cambria Math"/>
                                    <a:ea typeface="Times New Roman"/>
                                    <a:cs typeface="Times New Roman"/>
                                  </a:rPr>
                                  <m:t>  </m:t>
                                </m:r>
                              </m:num>
                              <m:den>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L</m:t>
                                    </m:r>
                                  </m:e>
                                  <m:sub>
                                    <m:r>
                                      <m:rPr>
                                        <m:sty m:val="p"/>
                                      </m:rPr>
                                      <a:rPr lang="fr-FR" sz="800">
                                        <a:latin typeface="Cambria Math"/>
                                        <a:ea typeface="Times New Roman"/>
                                        <a:cs typeface="Times New Roman"/>
                                      </a:rPr>
                                      <m:t>r</m:t>
                                    </m:r>
                                  </m:sub>
                                </m:sSub>
                              </m:den>
                            </m:f>
                            <m:sSub>
                              <m:sSubPr>
                                <m:ctrlPr>
                                  <a:rPr lang="en-US" sz="800" i="1">
                                    <a:latin typeface="Cambria Math"/>
                                    <a:ea typeface="Times New Roman"/>
                                    <a:cs typeface="Times New Roman"/>
                                  </a:rPr>
                                </m:ctrlPr>
                              </m:sSubPr>
                              <m:e>
                                <m:f>
                                  <m:fPr>
                                    <m:ctrlPr>
                                      <a:rPr lang="en-US" sz="800" i="1">
                                        <a:latin typeface="Cambria Math"/>
                                        <a:ea typeface="Times New Roman"/>
                                        <a:cs typeface="Times New Roman"/>
                                      </a:rPr>
                                    </m:ctrlPr>
                                  </m:fPr>
                                  <m:num>
                                    <m:r>
                                      <a:rPr lang="fr-FR" sz="800" i="1">
                                        <a:latin typeface="Cambria Math"/>
                                        <a:ea typeface="Times New Roman"/>
                                        <a:cs typeface="Times New Roman"/>
                                      </a:rPr>
                                      <m:t>𝑑</m:t>
                                    </m:r>
                                  </m:num>
                                  <m:den>
                                    <m:r>
                                      <a:rPr lang="fr-FR" sz="800" i="1">
                                        <a:latin typeface="Cambria Math"/>
                                        <a:ea typeface="Times New Roman"/>
                                        <a:cs typeface="Times New Roman"/>
                                      </a:rPr>
                                      <m:t>𝑑𝑡</m:t>
                                    </m:r>
                                  </m:den>
                                </m:f>
                                <m:r>
                                  <a:rPr lang="fr-FR" sz="800" i="1">
                                    <a:latin typeface="Cambria Math"/>
                                    <a:ea typeface="Times New Roman"/>
                                    <a:cs typeface="Times New Roman"/>
                                  </a:rPr>
                                  <m:t>ɸ</m:t>
                                </m:r>
                              </m:e>
                              <m:sub>
                                <m:r>
                                  <a:rPr lang="fr-FR" sz="800" i="1">
                                    <a:latin typeface="Cambria Math"/>
                                    <a:ea typeface="Times New Roman"/>
                                    <a:cs typeface="Times New Roman"/>
                                  </a:rPr>
                                  <m:t>𝑟</m:t>
                                </m:r>
                              </m:sub>
                            </m:sSub>
                          </m:e>
                          <m:e>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e</m:t>
                                </m:r>
                              </m:e>
                              <m:sub>
                                <m:r>
                                  <m:rPr>
                                    <m:sty m:val="p"/>
                                  </m:rPr>
                                  <a:rPr lang="fr-FR" sz="800">
                                    <a:latin typeface="Cambria Math"/>
                                    <a:ea typeface="Times New Roman"/>
                                    <a:cs typeface="Times New Roman"/>
                                  </a:rPr>
                                  <m:t>q</m:t>
                                </m:r>
                              </m:sub>
                            </m:sSub>
                            <m:r>
                              <a:rPr lang="fr-FR" sz="800" i="1">
                                <a:latin typeface="Cambria Math"/>
                                <a:ea typeface="Times New Roman"/>
                                <a:cs typeface="Times New Roman"/>
                              </a:rPr>
                              <m:t>=−(</m:t>
                            </m:r>
                            <m:sSub>
                              <m:sSubPr>
                                <m:ctrlPr>
                                  <a:rPr lang="en-US" sz="800" i="1">
                                    <a:latin typeface="Cambria Math"/>
                                    <a:ea typeface="Times New Roman"/>
                                    <a:cs typeface="Times New Roman"/>
                                  </a:rPr>
                                </m:ctrlPr>
                              </m:sSubPr>
                              <m:e>
                                <m:r>
                                  <a:rPr lang="fr-FR" sz="800">
                                    <a:latin typeface="Cambria Math"/>
                                    <a:ea typeface="Times New Roman"/>
                                    <a:cs typeface="Times New Roman"/>
                                  </a:rPr>
                                  <m:t>ѡ</m:t>
                                </m:r>
                              </m:e>
                              <m:sub>
                                <m:r>
                                  <m:rPr>
                                    <m:sty m:val="p"/>
                                  </m:rPr>
                                  <a:rPr lang="fr-FR" sz="800">
                                    <a:latin typeface="Cambria Math"/>
                                    <a:ea typeface="Times New Roman"/>
                                    <a:cs typeface="Times New Roman"/>
                                  </a:rPr>
                                  <m:t>s</m:t>
                                </m:r>
                              </m:sub>
                            </m:sSub>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L</m:t>
                                </m:r>
                              </m:e>
                              <m:sub>
                                <m:r>
                                  <m:rPr>
                                    <m:sty m:val="p"/>
                                  </m:rPr>
                                  <a:rPr lang="fr-FR" sz="800">
                                    <a:latin typeface="Cambria Math"/>
                                    <a:ea typeface="Times New Roman"/>
                                    <a:cs typeface="Times New Roman"/>
                                  </a:rPr>
                                  <m:t>ss</m:t>
                                </m:r>
                              </m:sub>
                            </m:sSub>
                            <m:r>
                              <m:rPr>
                                <m:sty m:val="p"/>
                              </m:rPr>
                              <a:rPr lang="fr-FR" sz="800">
                                <a:latin typeface="Cambria Math"/>
                                <a:ea typeface="Times New Roman"/>
                                <a:cs typeface="Times New Roman"/>
                              </a:rPr>
                              <m:t>σ</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I</m:t>
                                </m:r>
                              </m:e>
                              <m:sub>
                                <m:r>
                                  <m:rPr>
                                    <m:sty m:val="p"/>
                                  </m:rPr>
                                  <a:rPr lang="fr-FR" sz="800">
                                    <a:latin typeface="Cambria Math"/>
                                    <a:ea typeface="Times New Roman"/>
                                    <a:cs typeface="Times New Roman"/>
                                  </a:rPr>
                                  <m:t>sq</m:t>
                                </m:r>
                              </m:sub>
                            </m:sSub>
                            <m:r>
                              <a:rPr lang="fr-FR" sz="800" i="1">
                                <a:latin typeface="Cambria Math"/>
                                <a:ea typeface="Times New Roman"/>
                                <a:cs typeface="Times New Roman"/>
                              </a:rPr>
                              <m:t>+</m:t>
                            </m:r>
                            <m:sSub>
                              <m:sSubPr>
                                <m:ctrlPr>
                                  <a:rPr lang="en-US" sz="800" i="1">
                                    <a:latin typeface="Cambria Math"/>
                                    <a:ea typeface="Times New Roman"/>
                                    <a:cs typeface="Times New Roman"/>
                                  </a:rPr>
                                </m:ctrlPr>
                              </m:sSubPr>
                              <m:e>
                                <m:r>
                                  <a:rPr lang="fr-FR" sz="800">
                                    <a:latin typeface="Cambria Math"/>
                                    <a:ea typeface="Times New Roman"/>
                                    <a:cs typeface="Times New Roman"/>
                                  </a:rPr>
                                  <m:t>ѡ</m:t>
                                </m:r>
                              </m:e>
                              <m:sub>
                                <m:r>
                                  <m:rPr>
                                    <m:sty m:val="p"/>
                                  </m:rPr>
                                  <a:rPr lang="fr-FR" sz="800">
                                    <a:latin typeface="Cambria Math"/>
                                    <a:ea typeface="Times New Roman"/>
                                    <a:cs typeface="Times New Roman"/>
                                  </a:rPr>
                                  <m:t>s</m:t>
                                </m:r>
                              </m:sub>
                            </m:sSub>
                            <m:f>
                              <m:fPr>
                                <m:ctrlPr>
                                  <a:rPr lang="en-US" sz="800" i="1">
                                    <a:latin typeface="Cambria Math"/>
                                    <a:ea typeface="Times New Roman"/>
                                    <a:cs typeface="Times New Roman"/>
                                  </a:rPr>
                                </m:ctrlPr>
                              </m:fPr>
                              <m:num>
                                <m:r>
                                  <m:rPr>
                                    <m:sty m:val="p"/>
                                  </m:rPr>
                                  <a:rPr lang="fr-FR" sz="800">
                                    <a:latin typeface="Cambria Math"/>
                                    <a:ea typeface="Times New Roman"/>
                                    <a:cs typeface="Times New Roman"/>
                                  </a:rPr>
                                  <m:t>M</m:t>
                                </m:r>
                                <m:r>
                                  <a:rPr lang="fr-FR" sz="800">
                                    <a:latin typeface="Cambria Math"/>
                                    <a:ea typeface="Times New Roman"/>
                                    <a:cs typeface="Times New Roman"/>
                                  </a:rPr>
                                  <m:t>  </m:t>
                                </m:r>
                              </m:num>
                              <m:den>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L</m:t>
                                    </m:r>
                                  </m:e>
                                  <m:sub>
                                    <m:r>
                                      <m:rPr>
                                        <m:sty m:val="p"/>
                                      </m:rPr>
                                      <a:rPr lang="fr-FR" sz="800">
                                        <a:latin typeface="Cambria Math"/>
                                        <a:ea typeface="Times New Roman"/>
                                        <a:cs typeface="Times New Roman"/>
                                      </a:rPr>
                                      <m:t>r</m:t>
                                    </m:r>
                                  </m:sub>
                                </m:sSub>
                              </m:den>
                            </m:f>
                            <m:sSub>
                              <m:sSubPr>
                                <m:ctrlPr>
                                  <a:rPr lang="en-US" sz="800" i="1">
                                    <a:latin typeface="Cambria Math"/>
                                    <a:ea typeface="Times New Roman"/>
                                    <a:cs typeface="Times New Roman"/>
                                  </a:rPr>
                                </m:ctrlPr>
                              </m:sSubPr>
                              <m:e>
                                <m:r>
                                  <a:rPr lang="fr-FR" sz="800" i="1">
                                    <a:latin typeface="Cambria Math"/>
                                    <a:ea typeface="Times New Roman"/>
                                    <a:cs typeface="Times New Roman"/>
                                  </a:rPr>
                                  <m:t>ɸ</m:t>
                                </m:r>
                              </m:e>
                              <m:sub>
                                <m:r>
                                  <a:rPr lang="fr-FR" sz="800" i="1">
                                    <a:latin typeface="Cambria Math"/>
                                    <a:ea typeface="Times New Roman"/>
                                    <a:cs typeface="Times New Roman"/>
                                  </a:rPr>
                                  <m:t>𝑟</m:t>
                                </m:r>
                              </m:sub>
                            </m:sSub>
                            <m:r>
                              <a:rPr lang="fr-FR" sz="800" i="1">
                                <a:latin typeface="Cambria Math"/>
                                <a:ea typeface="Times New Roman"/>
                                <a:cs typeface="Times New Roman"/>
                              </a:rPr>
                              <m:t>)</m:t>
                            </m:r>
                          </m:e>
                        </m:eqArr>
                      </m:e>
                    </m:d>
                  </m:oMath>
                </a14:m>
                <a:endParaRPr lang="en-US" sz="800" dirty="0">
                  <a:ea typeface="Calibri"/>
                  <a:cs typeface="Arial"/>
                </a:endParaRPr>
              </a:p>
              <a:p>
                <a:pPr algn="l" rtl="0">
                  <a:lnSpc>
                    <a:spcPct val="115000"/>
                  </a:lnSpc>
                </a:pPr>
                <a:r>
                  <a:rPr lang="fr-FR" sz="800" dirty="0">
                    <a:latin typeface="TimesNewRomanPSMT"/>
                    <a:ea typeface="Calibri"/>
                    <a:cs typeface="TimesNewRomanPSMT"/>
                  </a:rPr>
                  <a:t>Les </a:t>
                </a:r>
                <a:r>
                  <a:rPr lang="fr-FR" sz="800" dirty="0" err="1">
                    <a:latin typeface="TimesNewRomanPSMT"/>
                    <a:ea typeface="Calibri"/>
                    <a:cs typeface="TimesNewRomanPSMT"/>
                  </a:rPr>
                  <a:t>tension</a:t>
                </a:r>
                <a:r>
                  <a:rPr lang="fr-FR" sz="800" dirty="0" err="1">
                    <a:latin typeface="CambriaMath"/>
                    <a:ea typeface="Calibri"/>
                    <a:cs typeface="CambriaMath"/>
                  </a:rPr>
                  <a:t>VSd</a:t>
                </a:r>
                <a:r>
                  <a:rPr lang="fr-FR" sz="800" dirty="0" err="1">
                    <a:latin typeface="TimesNewRomanPSMT"/>
                    <a:ea typeface="Calibri"/>
                    <a:cs typeface="TimesNewRomanPSMT"/>
                  </a:rPr>
                  <a:t>et</a:t>
                </a:r>
                <a:r>
                  <a:rPr lang="fr-FR" sz="800" dirty="0" err="1">
                    <a:latin typeface="CambriaMath"/>
                    <a:ea typeface="Calibri"/>
                    <a:cs typeface="CambriaMath"/>
                  </a:rPr>
                  <a:t>VSq</a:t>
                </a:r>
                <a:r>
                  <a:rPr lang="fr-FR" sz="800" dirty="0" err="1">
                    <a:latin typeface="TimesNewRomanPSMT"/>
                    <a:ea typeface="Calibri"/>
                    <a:cs typeface="TimesNewRomanPSMT"/>
                  </a:rPr>
                  <a:t>sont</a:t>
                </a:r>
                <a:r>
                  <a:rPr lang="fr-FR" sz="800" dirty="0">
                    <a:latin typeface="TimesNewRomanPSMT"/>
                    <a:ea typeface="Calibri"/>
                    <a:cs typeface="TimesNewRomanPSMT"/>
                  </a:rPr>
                  <a:t> alors reconstituées à partir des tensions Vsd1et Vsq1 dans la</a:t>
                </a:r>
                <a:endParaRPr lang="en-US" sz="800" dirty="0">
                  <a:ea typeface="Calibri"/>
                  <a:cs typeface="Arial"/>
                </a:endParaRPr>
              </a:p>
              <a:p>
                <a:pPr algn="l" rtl="0">
                  <a:lnSpc>
                    <a:spcPct val="115000"/>
                  </a:lnSpc>
                </a:pPr>
                <a:r>
                  <a:rPr lang="fr-FR" sz="800" dirty="0">
                    <a:latin typeface="TimesNewRomanPSMT"/>
                    <a:ea typeface="Calibri"/>
                    <a:cs typeface="TimesNewRomanPSMT"/>
                  </a:rPr>
                  <a:t>figure ( ІІ.04)</a:t>
                </a:r>
                <a:endParaRPr lang="en-US" sz="800" dirty="0">
                  <a:ea typeface="Calibri"/>
                  <a:cs typeface="Arial"/>
                </a:endParaRPr>
              </a:p>
              <a:p>
                <a:pPr algn="l" rtl="0">
                  <a:lnSpc>
                    <a:spcPct val="115000"/>
                  </a:lnSpc>
                  <a:spcAft>
                    <a:spcPts val="1000"/>
                  </a:spcAft>
                </a:pPr>
                <a:r>
                  <a:rPr lang="fr-FR" sz="800" dirty="0">
                    <a:latin typeface="TimesNewRomanPSMT"/>
                    <a:ea typeface="Calibri"/>
                    <a:cs typeface="TimesNewRomanPSMT"/>
                  </a:rPr>
                  <a:t>Tel que:</a:t>
                </a:r>
                <a14:m>
                  <m:oMath xmlns:m="http://schemas.openxmlformats.org/officeDocument/2006/math">
                    <m:d>
                      <m:dPr>
                        <m:begChr m:val="{"/>
                        <m:endChr m:val=""/>
                        <m:ctrlPr>
                          <a:rPr lang="en-US" sz="800" i="1">
                            <a:latin typeface="Cambria Math"/>
                            <a:ea typeface="Times New Roman"/>
                            <a:cs typeface="Times New Roman"/>
                          </a:rPr>
                        </m:ctrlPr>
                      </m:dPr>
                      <m:e>
                        <m:eqArr>
                          <m:eqArrPr>
                            <m:ctrlPr>
                              <a:rPr lang="en-US" sz="800" i="1">
                                <a:latin typeface="Cambria Math"/>
                                <a:ea typeface="Times New Roman"/>
                                <a:cs typeface="Times New Roman"/>
                              </a:rPr>
                            </m:ctrlPr>
                          </m:eqArrPr>
                          <m:e>
                            <m:sSub>
                              <m:sSubPr>
                                <m:ctrlPr>
                                  <a:rPr lang="en-US" sz="800" i="1">
                                    <a:latin typeface="Cambria Math"/>
                                    <a:ea typeface="Times New Roman"/>
                                    <a:cs typeface="Times New Roman"/>
                                  </a:rPr>
                                </m:ctrlPr>
                              </m:sSubPr>
                              <m:e>
                                <m:r>
                                  <a:rPr lang="fr-FR" sz="800" i="1">
                                    <a:latin typeface="Cambria Math"/>
                                    <a:ea typeface="Times New Roman"/>
                                    <a:cs typeface="Times New Roman"/>
                                  </a:rPr>
                                  <m:t>𝑉</m:t>
                                </m:r>
                              </m:e>
                              <m:sub>
                                <m:r>
                                  <a:rPr lang="fr-FR" sz="800" i="1">
                                    <a:latin typeface="Cambria Math"/>
                                    <a:ea typeface="Times New Roman"/>
                                    <a:cs typeface="Times New Roman"/>
                                  </a:rPr>
                                  <m:t>𝑠𝑑</m:t>
                                </m:r>
                                <m:r>
                                  <a:rPr lang="fr-FR" sz="800" i="1">
                                    <a:latin typeface="Cambria Math"/>
                                    <a:ea typeface="Times New Roman"/>
                                    <a:cs typeface="Times New Roman"/>
                                  </a:rPr>
                                  <m:t>_</m:t>
                                </m:r>
                                <m:r>
                                  <a:rPr lang="fr-FR" sz="800" i="1">
                                    <a:latin typeface="Cambria Math"/>
                                    <a:ea typeface="Times New Roman"/>
                                    <a:cs typeface="Times New Roman"/>
                                  </a:rPr>
                                  <m:t>𝑟𝑒𝑓</m:t>
                                </m:r>
                              </m:sub>
                            </m:sSub>
                            <m:r>
                              <a:rPr lang="fr-FR" sz="800" i="1">
                                <a:latin typeface="Cambria Math"/>
                                <a:ea typeface="Times New Roman"/>
                                <a:cs typeface="Times New Roman"/>
                              </a:rPr>
                              <m:t>=</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L</m:t>
                                </m:r>
                              </m:e>
                              <m:sub>
                                <m:r>
                                  <m:rPr>
                                    <m:sty m:val="p"/>
                                  </m:rPr>
                                  <a:rPr lang="fr-FR" sz="800">
                                    <a:latin typeface="Cambria Math"/>
                                    <a:ea typeface="Times New Roman"/>
                                    <a:cs typeface="Times New Roman"/>
                                  </a:rPr>
                                  <m:t>s</m:t>
                                </m:r>
                              </m:sub>
                            </m:sSub>
                            <m:f>
                              <m:fPr>
                                <m:ctrlPr>
                                  <a:rPr lang="en-US" sz="800" i="1">
                                    <a:latin typeface="Cambria Math"/>
                                    <a:ea typeface="Times New Roman"/>
                                    <a:cs typeface="Times New Roman"/>
                                  </a:rPr>
                                </m:ctrlPr>
                              </m:fPr>
                              <m:num>
                                <m:r>
                                  <a:rPr lang="fr-FR" sz="800" i="1">
                                    <a:latin typeface="Cambria Math"/>
                                    <a:ea typeface="Times New Roman"/>
                                    <a:cs typeface="Times New Roman"/>
                                  </a:rPr>
                                  <m:t>𝑑</m:t>
                                </m:r>
                              </m:num>
                              <m:den>
                                <m:r>
                                  <a:rPr lang="fr-FR" sz="800" i="1">
                                    <a:latin typeface="Cambria Math"/>
                                    <a:ea typeface="Times New Roman"/>
                                    <a:cs typeface="Times New Roman"/>
                                  </a:rPr>
                                  <m:t>𝑑𝑡</m:t>
                                </m:r>
                              </m:den>
                            </m:f>
                            <m:r>
                              <m:rPr>
                                <m:sty m:val="p"/>
                              </m:rPr>
                              <a:rPr lang="fr-FR" sz="800">
                                <a:latin typeface="Cambria Math"/>
                                <a:ea typeface="Times New Roman"/>
                                <a:cs typeface="Times New Roman"/>
                              </a:rPr>
                              <m:t>σ</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I</m:t>
                                </m:r>
                              </m:e>
                              <m:sub>
                                <m:r>
                                  <m:rPr>
                                    <m:sty m:val="p"/>
                                  </m:rPr>
                                  <a:rPr lang="fr-FR" sz="800">
                                    <a:latin typeface="Cambria Math"/>
                                    <a:ea typeface="Times New Roman"/>
                                    <a:cs typeface="Times New Roman"/>
                                  </a:rPr>
                                  <m:t>sd</m:t>
                                </m:r>
                              </m:sub>
                            </m:sSub>
                            <m:r>
                              <a:rPr lang="fr-FR" sz="800">
                                <a:latin typeface="Cambria Math"/>
                                <a:ea typeface="Times New Roman"/>
                                <a:cs typeface="Times New Roman"/>
                              </a:rPr>
                              <m:t>+</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R</m:t>
                                </m:r>
                              </m:e>
                              <m:sub>
                                <m:r>
                                  <m:rPr>
                                    <m:sty m:val="p"/>
                                  </m:rPr>
                                  <a:rPr lang="fr-FR" sz="800">
                                    <a:latin typeface="Cambria Math"/>
                                    <a:ea typeface="Times New Roman"/>
                                    <a:cs typeface="Times New Roman"/>
                                  </a:rPr>
                                  <m:t>s</m:t>
                                </m:r>
                              </m:sub>
                            </m:sSub>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I</m:t>
                                </m:r>
                              </m:e>
                              <m:sub>
                                <m:r>
                                  <m:rPr>
                                    <m:sty m:val="p"/>
                                  </m:rPr>
                                  <a:rPr lang="fr-FR" sz="800">
                                    <a:latin typeface="Cambria Math"/>
                                    <a:ea typeface="Times New Roman"/>
                                    <a:cs typeface="Times New Roman"/>
                                  </a:rPr>
                                  <m:t>sd</m:t>
                                </m:r>
                              </m:sub>
                            </m:sSub>
                          </m:e>
                          <m:e>
                            <m:sSub>
                              <m:sSubPr>
                                <m:ctrlPr>
                                  <a:rPr lang="en-US" sz="800" i="1">
                                    <a:latin typeface="Cambria Math"/>
                                    <a:ea typeface="Times New Roman"/>
                                    <a:cs typeface="Times New Roman"/>
                                  </a:rPr>
                                </m:ctrlPr>
                              </m:sSubPr>
                              <m:e>
                                <m:r>
                                  <a:rPr lang="fr-FR" sz="800" i="1">
                                    <a:latin typeface="Cambria Math"/>
                                    <a:ea typeface="Times New Roman"/>
                                    <a:cs typeface="Times New Roman"/>
                                  </a:rPr>
                                  <m:t>𝑉</m:t>
                                </m:r>
                              </m:e>
                              <m:sub>
                                <m:r>
                                  <a:rPr lang="fr-FR" sz="800" i="1">
                                    <a:latin typeface="Cambria Math"/>
                                    <a:ea typeface="Times New Roman"/>
                                    <a:cs typeface="Times New Roman"/>
                                  </a:rPr>
                                  <m:t>𝑠𝑞</m:t>
                                </m:r>
                                <m:r>
                                  <a:rPr lang="fr-FR" sz="800" i="1">
                                    <a:latin typeface="Cambria Math"/>
                                    <a:ea typeface="Times New Roman"/>
                                    <a:cs typeface="Times New Roman"/>
                                  </a:rPr>
                                  <m:t>_</m:t>
                                </m:r>
                                <m:r>
                                  <a:rPr lang="fr-FR" sz="800" i="1">
                                    <a:latin typeface="Cambria Math"/>
                                    <a:ea typeface="Times New Roman"/>
                                    <a:cs typeface="Times New Roman"/>
                                  </a:rPr>
                                  <m:t>𝑟𝑒𝑓</m:t>
                                </m:r>
                              </m:sub>
                            </m:sSub>
                            <m:r>
                              <a:rPr lang="fr-FR" sz="800" i="1">
                                <a:latin typeface="Cambria Math"/>
                                <a:ea typeface="Times New Roman"/>
                                <a:cs typeface="Times New Roman"/>
                              </a:rPr>
                              <m:t>=</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L</m:t>
                                </m:r>
                              </m:e>
                              <m:sub>
                                <m:r>
                                  <m:rPr>
                                    <m:sty m:val="p"/>
                                  </m:rPr>
                                  <a:rPr lang="fr-FR" sz="800">
                                    <a:latin typeface="Cambria Math"/>
                                    <a:ea typeface="Times New Roman"/>
                                    <a:cs typeface="Times New Roman"/>
                                  </a:rPr>
                                  <m:t>s</m:t>
                                </m:r>
                              </m:sub>
                            </m:sSub>
                            <m:f>
                              <m:fPr>
                                <m:ctrlPr>
                                  <a:rPr lang="en-US" sz="800" i="1">
                                    <a:latin typeface="Cambria Math"/>
                                    <a:ea typeface="Times New Roman"/>
                                    <a:cs typeface="Times New Roman"/>
                                  </a:rPr>
                                </m:ctrlPr>
                              </m:fPr>
                              <m:num>
                                <m:r>
                                  <a:rPr lang="fr-FR" sz="800" i="1">
                                    <a:latin typeface="Cambria Math"/>
                                    <a:ea typeface="Times New Roman"/>
                                    <a:cs typeface="Times New Roman"/>
                                  </a:rPr>
                                  <m:t>𝑑</m:t>
                                </m:r>
                              </m:num>
                              <m:den>
                                <m:r>
                                  <a:rPr lang="fr-FR" sz="800" i="1">
                                    <a:latin typeface="Cambria Math"/>
                                    <a:ea typeface="Times New Roman"/>
                                    <a:cs typeface="Times New Roman"/>
                                  </a:rPr>
                                  <m:t>𝑑𝑡</m:t>
                                </m:r>
                              </m:den>
                            </m:f>
                            <m:r>
                              <m:rPr>
                                <m:sty m:val="p"/>
                              </m:rPr>
                              <a:rPr lang="fr-FR" sz="800">
                                <a:latin typeface="Cambria Math"/>
                                <a:ea typeface="Times New Roman"/>
                                <a:cs typeface="Times New Roman"/>
                              </a:rPr>
                              <m:t>σ</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I</m:t>
                                </m:r>
                              </m:e>
                              <m:sub>
                                <m:r>
                                  <m:rPr>
                                    <m:sty m:val="p"/>
                                  </m:rPr>
                                  <a:rPr lang="fr-FR" sz="800">
                                    <a:latin typeface="Cambria Math"/>
                                    <a:ea typeface="Times New Roman"/>
                                    <a:cs typeface="Times New Roman"/>
                                  </a:rPr>
                                  <m:t>sq</m:t>
                                </m:r>
                              </m:sub>
                            </m:sSub>
                            <m:r>
                              <a:rPr lang="fr-FR" sz="800">
                                <a:latin typeface="Cambria Math"/>
                                <a:ea typeface="Times New Roman"/>
                                <a:cs typeface="Times New Roman"/>
                              </a:rPr>
                              <m:t>+</m:t>
                            </m:r>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R</m:t>
                                </m:r>
                              </m:e>
                              <m:sub>
                                <m:r>
                                  <m:rPr>
                                    <m:sty m:val="p"/>
                                  </m:rPr>
                                  <a:rPr lang="fr-FR" sz="800">
                                    <a:latin typeface="Cambria Math"/>
                                    <a:ea typeface="Times New Roman"/>
                                    <a:cs typeface="Times New Roman"/>
                                  </a:rPr>
                                  <m:t>s</m:t>
                                </m:r>
                              </m:sub>
                            </m:sSub>
                            <m:sSub>
                              <m:sSubPr>
                                <m:ctrlPr>
                                  <a:rPr lang="en-US" sz="800" i="1">
                                    <a:latin typeface="Cambria Math"/>
                                    <a:ea typeface="Times New Roman"/>
                                    <a:cs typeface="Times New Roman"/>
                                  </a:rPr>
                                </m:ctrlPr>
                              </m:sSubPr>
                              <m:e>
                                <m:r>
                                  <m:rPr>
                                    <m:sty m:val="p"/>
                                  </m:rPr>
                                  <a:rPr lang="fr-FR" sz="800">
                                    <a:latin typeface="Cambria Math"/>
                                    <a:ea typeface="Times New Roman"/>
                                    <a:cs typeface="Times New Roman"/>
                                  </a:rPr>
                                  <m:t>I</m:t>
                                </m:r>
                              </m:e>
                              <m:sub>
                                <m:r>
                                  <m:rPr>
                                    <m:sty m:val="p"/>
                                  </m:rPr>
                                  <a:rPr lang="fr-FR" sz="800">
                                    <a:latin typeface="Cambria Math"/>
                                    <a:ea typeface="Times New Roman"/>
                                    <a:cs typeface="Times New Roman"/>
                                  </a:rPr>
                                  <m:t>sq</m:t>
                                </m:r>
                              </m:sub>
                            </m:sSub>
                          </m:e>
                        </m:eqArr>
                      </m:e>
                    </m:d>
                  </m:oMath>
                </a14:m>
                <a:endParaRPr lang="en-US" sz="800" dirty="0">
                  <a:ea typeface="Calibri"/>
                  <a:cs typeface="Arial"/>
                </a:endParaRPr>
              </a:p>
            </p:txBody>
          </p:sp>
        </mc:Choice>
        <mc:Fallback xmlns="">
          <p:sp>
            <p:nvSpPr>
              <p:cNvPr id="27" name="Rectangle 26"/>
              <p:cNvSpPr>
                <a:spLocks noRot="1" noChangeAspect="1" noMove="1" noResize="1" noEditPoints="1" noAdjustHandles="1" noChangeArrowheads="1" noChangeShapeType="1" noTextEdit="1"/>
              </p:cNvSpPr>
              <p:nvPr/>
            </p:nvSpPr>
            <p:spPr>
              <a:xfrm>
                <a:off x="9865981" y="2639459"/>
                <a:ext cx="2783449" cy="3562363"/>
              </a:xfrm>
              <a:prstGeom prst="rect">
                <a:avLst/>
              </a:prstGeom>
              <a:blipFill rotWithShape="1">
                <a:blip r:embed="rId17"/>
                <a:stretch>
                  <a:fillRect l="-14967" b="-34524"/>
                </a:stretch>
              </a:blipFill>
            </p:spPr>
            <p:txBody>
              <a:bodyPr/>
              <a:lstStyle/>
              <a:p>
                <a:r>
                  <a:rPr lang="ar-DZ">
                    <a:noFill/>
                  </a:rPr>
                  <a:t> </a:t>
                </a:r>
              </a:p>
            </p:txBody>
          </p:sp>
        </mc:Fallback>
      </mc:AlternateContent>
      <p:pic>
        <p:nvPicPr>
          <p:cNvPr id="59" name="Image 58"/>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0192007" y="6294228"/>
            <a:ext cx="2063403" cy="768351"/>
          </a:xfrm>
          <a:prstGeom prst="rect">
            <a:avLst/>
          </a:prstGeom>
          <a:noFill/>
          <a:ln>
            <a:noFill/>
          </a:ln>
        </p:spPr>
      </p:pic>
      <p:sp>
        <p:nvSpPr>
          <p:cNvPr id="28" name="Rectangle 27"/>
          <p:cNvSpPr/>
          <p:nvPr/>
        </p:nvSpPr>
        <p:spPr>
          <a:xfrm>
            <a:off x="9995740" y="7062580"/>
            <a:ext cx="2736304" cy="215421"/>
          </a:xfrm>
          <a:prstGeom prst="rect">
            <a:avLst/>
          </a:prstGeom>
        </p:spPr>
        <p:txBody>
          <a:bodyPr wrap="square" lIns="91417" tIns="45709" rIns="91417" bIns="45709">
            <a:spAutoFit/>
          </a:bodyPr>
          <a:lstStyle/>
          <a:p>
            <a:pPr algn="l" rtl="0"/>
            <a:r>
              <a:rPr lang="fr-FR" sz="800" b="1" dirty="0">
                <a:latin typeface="TimesNewRomanPS-BoldMT"/>
                <a:cs typeface="TimesNewRomanPS-BoldMT"/>
              </a:rPr>
              <a:t>Figure(II.4): </a:t>
            </a:r>
            <a:r>
              <a:rPr lang="fr-FR" sz="800" dirty="0">
                <a:solidFill>
                  <a:schemeClr val="bg1"/>
                </a:solidFill>
                <a:latin typeface="TimesNewRomanPSMT"/>
                <a:ea typeface="TimesNewRomanPS-BoldMT"/>
                <a:cs typeface="TimesNewRomanPSMT"/>
              </a:rPr>
              <a:t>Compensation des tensions d'alimentation</a:t>
            </a:r>
            <a:endParaRPr lang="ar-DZ" sz="800" dirty="0">
              <a:solidFill>
                <a:schemeClr val="bg1"/>
              </a:solidFill>
            </a:endParaRPr>
          </a:p>
        </p:txBody>
      </p:sp>
      <p:sp>
        <p:nvSpPr>
          <p:cNvPr id="29" name="Rectangle 28"/>
          <p:cNvSpPr/>
          <p:nvPr/>
        </p:nvSpPr>
        <p:spPr>
          <a:xfrm>
            <a:off x="9901219" y="7283174"/>
            <a:ext cx="2805467" cy="1033810"/>
          </a:xfrm>
          <a:prstGeom prst="rect">
            <a:avLst/>
          </a:prstGeom>
        </p:spPr>
        <p:txBody>
          <a:bodyPr wrap="square" lIns="91417" tIns="45709" rIns="91417" bIns="45709">
            <a:spAutoFit/>
          </a:bodyPr>
          <a:lstStyle/>
          <a:p>
            <a:pPr algn="l" rtl="0">
              <a:lnSpc>
                <a:spcPct val="115000"/>
              </a:lnSpc>
            </a:pPr>
            <a:r>
              <a:rPr lang="fr-FR" sz="1100" b="1" dirty="0">
                <a:latin typeface="Times New Roman"/>
                <a:ea typeface="TimesNewRomanPS-BoldMT"/>
                <a:cs typeface="Arial"/>
              </a:rPr>
              <a:t>Principe de fonctionnement</a:t>
            </a:r>
            <a:endParaRPr lang="en-US" sz="1100" b="1" dirty="0">
              <a:ea typeface="Calibri"/>
              <a:cs typeface="Arial"/>
            </a:endParaRPr>
          </a:p>
          <a:p>
            <a:pPr algn="l" rtl="0">
              <a:lnSpc>
                <a:spcPct val="115000"/>
              </a:lnSpc>
            </a:pPr>
            <a:r>
              <a:rPr lang="fr-FR" sz="800" b="1" dirty="0">
                <a:solidFill>
                  <a:schemeClr val="bg1"/>
                </a:solidFill>
                <a:latin typeface="TimesNewRomanPSMT"/>
                <a:ea typeface="TimesNewRomanPS-BoldMT"/>
                <a:cs typeface="TimesNewRomanPSMT"/>
              </a:rPr>
              <a:t>Le schéma bloc de la structure de commande vectorielle indirecte par orientation du</a:t>
            </a:r>
            <a:r>
              <a:rPr lang="en-US" sz="800" b="1" dirty="0">
                <a:solidFill>
                  <a:schemeClr val="bg1"/>
                </a:solidFill>
                <a:ea typeface="TimesNewRomanPS-BoldMT"/>
                <a:cs typeface="Arial"/>
              </a:rPr>
              <a:t> </a:t>
            </a:r>
            <a:r>
              <a:rPr lang="fr-FR" sz="800" b="1" dirty="0">
                <a:solidFill>
                  <a:schemeClr val="bg1"/>
                </a:solidFill>
                <a:latin typeface="TimesNewRomanPSMT"/>
                <a:ea typeface="TimesNewRomanPS-BoldMT"/>
                <a:cs typeface="TimesNewRomanPSMT"/>
              </a:rPr>
              <a:t>flux d’une MAS alimenté en tension est représenté par la figure (II.5</a:t>
            </a:r>
            <a:r>
              <a:rPr lang="fr-FR" sz="800" b="1" dirty="0" smtClean="0">
                <a:solidFill>
                  <a:schemeClr val="bg1"/>
                </a:solidFill>
                <a:latin typeface="TimesNewRomanPSMT"/>
                <a:ea typeface="TimesNewRomanPS-BoldMT"/>
                <a:cs typeface="TimesNewRomanPSMT"/>
              </a:rPr>
              <a:t>). </a:t>
            </a:r>
            <a:r>
              <a:rPr lang="fr-FR" sz="800" b="1" dirty="0">
                <a:solidFill>
                  <a:schemeClr val="bg1"/>
                </a:solidFill>
                <a:latin typeface="TimesNewRomanPSMT"/>
                <a:ea typeface="TimesNewRomanPS-BoldMT"/>
                <a:cs typeface="TimesNewRomanPSMT"/>
              </a:rPr>
              <a:t>CV-OFR: Commande vectorielle Indirecte par orientation du flux </a:t>
            </a:r>
            <a:r>
              <a:rPr lang="fr-FR" sz="800" b="1" dirty="0" err="1">
                <a:solidFill>
                  <a:schemeClr val="bg1"/>
                </a:solidFill>
                <a:latin typeface="TimesNewRomanPSMT"/>
                <a:ea typeface="TimesNewRomanPS-BoldMT"/>
                <a:cs typeface="TimesNewRomanPSMT"/>
              </a:rPr>
              <a:t>rotorique</a:t>
            </a:r>
            <a:endParaRPr lang="en-US" sz="800" b="1" dirty="0">
              <a:solidFill>
                <a:schemeClr val="bg1"/>
              </a:solidFill>
              <a:ea typeface="Calibri"/>
              <a:cs typeface="Arial"/>
            </a:endParaRPr>
          </a:p>
        </p:txBody>
      </p:sp>
      <p:pic>
        <p:nvPicPr>
          <p:cNvPr id="62" name="Image 6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0217225" y="8254352"/>
            <a:ext cx="2063401" cy="838007"/>
          </a:xfrm>
          <a:prstGeom prst="rect">
            <a:avLst/>
          </a:prstGeom>
          <a:noFill/>
          <a:ln>
            <a:noFill/>
          </a:ln>
        </p:spPr>
      </p:pic>
      <p:sp>
        <p:nvSpPr>
          <p:cNvPr id="30" name="Rectangle 29"/>
          <p:cNvSpPr/>
          <p:nvPr/>
        </p:nvSpPr>
        <p:spPr>
          <a:xfrm>
            <a:off x="9962958" y="9092360"/>
            <a:ext cx="2773334" cy="350854"/>
          </a:xfrm>
          <a:prstGeom prst="rect">
            <a:avLst/>
          </a:prstGeom>
        </p:spPr>
        <p:txBody>
          <a:bodyPr wrap="square" lIns="91417" tIns="45709" rIns="91417" bIns="45709">
            <a:spAutoFit/>
          </a:bodyPr>
          <a:lstStyle/>
          <a:p>
            <a:pPr algn="l" rtl="0"/>
            <a:r>
              <a:rPr lang="fr-FR" sz="800" b="1" dirty="0">
                <a:latin typeface="TimesNewRomanPS-BoldMT"/>
                <a:cs typeface="TimesNewRomanPS-BoldMT"/>
              </a:rPr>
              <a:t>Figure(II.5</a:t>
            </a:r>
            <a:r>
              <a:rPr lang="fr-FR" sz="800" b="1" dirty="0">
                <a:solidFill>
                  <a:schemeClr val="bg1"/>
                </a:solidFill>
                <a:latin typeface="TimesNewRomanPS-BoldMT"/>
                <a:cs typeface="TimesNewRomanPS-BoldMT"/>
              </a:rPr>
              <a:t>): </a:t>
            </a:r>
            <a:r>
              <a:rPr lang="fr-FR" sz="800" dirty="0">
                <a:solidFill>
                  <a:schemeClr val="bg1"/>
                </a:solidFill>
                <a:latin typeface="TimesNewRomanPSMT"/>
                <a:ea typeface="TimesNewRomanPS-BoldMT"/>
                <a:cs typeface="TimesNewRomanPSMT"/>
              </a:rPr>
              <a:t>Schéma-bloc de la structure de la CV-OFR de la MAS alimenté en</a:t>
            </a:r>
            <a:endParaRPr lang="ar-DZ" sz="800" dirty="0">
              <a:solidFill>
                <a:schemeClr val="bg1"/>
              </a:solidFill>
            </a:endParaRPr>
          </a:p>
        </p:txBody>
      </p:sp>
      <p:pic>
        <p:nvPicPr>
          <p:cNvPr id="58" name="Image 57"/>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303494" y="1321434"/>
            <a:ext cx="721207" cy="373974"/>
          </a:xfrm>
          <a:prstGeom prst="rect">
            <a:avLst/>
          </a:prstGeom>
          <a:noFill/>
          <a:ln>
            <a:noFill/>
          </a:ln>
        </p:spPr>
      </p:pic>
      <p:sp>
        <p:nvSpPr>
          <p:cNvPr id="60" name="Rectangle 59"/>
          <p:cNvSpPr/>
          <p:nvPr/>
        </p:nvSpPr>
        <p:spPr>
          <a:xfrm>
            <a:off x="7161963" y="1630316"/>
            <a:ext cx="862737" cy="230832"/>
          </a:xfrm>
          <a:prstGeom prst="rect">
            <a:avLst/>
          </a:prstGeom>
        </p:spPr>
        <p:txBody>
          <a:bodyPr wrap="none">
            <a:spAutoFit/>
          </a:bodyPr>
          <a:lstStyle/>
          <a:p>
            <a:pPr algn="l"/>
            <a:r>
              <a:rPr lang="en-US" sz="900" dirty="0" smtClean="0"/>
              <a:t>Fig1:le couple.</a:t>
            </a:r>
            <a:endParaRPr lang="fr-FR" sz="900" dirty="0"/>
          </a:p>
        </p:txBody>
      </p:sp>
      <p:pic>
        <p:nvPicPr>
          <p:cNvPr id="63" name="Image 62"/>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8142868" y="1308462"/>
            <a:ext cx="706203" cy="373974"/>
          </a:xfrm>
          <a:prstGeom prst="rect">
            <a:avLst/>
          </a:prstGeom>
          <a:noFill/>
          <a:ln>
            <a:noFill/>
          </a:ln>
        </p:spPr>
      </p:pic>
      <p:sp>
        <p:nvSpPr>
          <p:cNvPr id="2055" name="Rectangle 7"/>
          <p:cNvSpPr>
            <a:spLocks noChangeArrowheads="1"/>
          </p:cNvSpPr>
          <p:nvPr/>
        </p:nvSpPr>
        <p:spPr bwMode="auto">
          <a:xfrm>
            <a:off x="7413556" y="1630316"/>
            <a:ext cx="2143140" cy="2308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bmk="OLE_LINK6">
                <a:ln>
                  <a:noFill/>
                </a:ln>
                <a:solidFill>
                  <a:schemeClr val="tx1"/>
                </a:solidFill>
                <a:effectLst/>
                <a:latin typeface="Times New Roman" pitchFamily="18" charset="0"/>
                <a:ea typeface="Calibri" pitchFamily="34" charset="0"/>
                <a:cs typeface="Times New Roman" pitchFamily="18" charset="0"/>
              </a:rPr>
              <a:t>Fig</a:t>
            </a:r>
            <a:r>
              <a:rPr kumimoji="0" lang="en-US" sz="9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a:t>
            </a:r>
            <a:r>
              <a:rPr kumimoji="0" lang="en-US" sz="900"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en-US" sz="9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:le courant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8" name="Image 67"/>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8963250" y="1312284"/>
            <a:ext cx="677910" cy="372748"/>
          </a:xfrm>
          <a:prstGeom prst="rect">
            <a:avLst/>
          </a:prstGeom>
          <a:noFill/>
          <a:ln>
            <a:noFill/>
          </a:ln>
        </p:spPr>
      </p:pic>
      <p:sp>
        <p:nvSpPr>
          <p:cNvPr id="69" name="Rectangle 68"/>
          <p:cNvSpPr/>
          <p:nvPr/>
        </p:nvSpPr>
        <p:spPr>
          <a:xfrm>
            <a:off x="8944193" y="1630316"/>
            <a:ext cx="864339" cy="230832"/>
          </a:xfrm>
          <a:prstGeom prst="rect">
            <a:avLst/>
          </a:prstGeom>
        </p:spPr>
        <p:txBody>
          <a:bodyPr wrap="none">
            <a:spAutoFit/>
          </a:bodyPr>
          <a:lstStyle/>
          <a:p>
            <a:r>
              <a:rPr lang="en-US" sz="900" dirty="0" smtClean="0"/>
              <a:t>Fig3: la </a:t>
            </a:r>
            <a:r>
              <a:rPr lang="en-US" sz="900" dirty="0" err="1" smtClean="0"/>
              <a:t>vitesse</a:t>
            </a:r>
            <a:endParaRPr lang="fr-FR" sz="900" dirty="0"/>
          </a:p>
        </p:txBody>
      </p:sp>
      <p:sp>
        <p:nvSpPr>
          <p:cNvPr id="8" name="Rectangle 7"/>
          <p:cNvSpPr/>
          <p:nvPr/>
        </p:nvSpPr>
        <p:spPr>
          <a:xfrm>
            <a:off x="7216372" y="1957166"/>
            <a:ext cx="2595489" cy="3260123"/>
          </a:xfrm>
          <a:prstGeom prst="rect">
            <a:avLst/>
          </a:prstGeom>
        </p:spPr>
        <p:txBody>
          <a:bodyPr wrap="square">
            <a:spAutoFit/>
          </a:bodyPr>
          <a:lstStyle/>
          <a:p>
            <a:pPr algn="l" rtl="0">
              <a:lnSpc>
                <a:spcPct val="115000"/>
              </a:lnSpc>
              <a:spcAft>
                <a:spcPts val="0"/>
              </a:spcAft>
            </a:pPr>
            <a:r>
              <a:rPr lang="en-US" sz="1100" b="1" dirty="0" err="1">
                <a:latin typeface="Times New Roman"/>
                <a:ea typeface="TimesNewRomanPS-BoldMT"/>
                <a:cs typeface="Arial"/>
              </a:rPr>
              <a:t>Résultats</a:t>
            </a:r>
            <a:r>
              <a:rPr lang="en-US" sz="1100" b="1" dirty="0">
                <a:latin typeface="Times New Roman"/>
                <a:ea typeface="TimesNewRomanPS-BoldMT"/>
                <a:cs typeface="Arial"/>
              </a:rPr>
              <a:t> de simulation</a:t>
            </a:r>
            <a:endParaRPr lang="en-US" sz="1100" dirty="0">
              <a:ea typeface="Calibri"/>
              <a:cs typeface="Arial"/>
            </a:endParaRPr>
          </a:p>
          <a:p>
            <a:pPr algn="l" rtl="0">
              <a:lnSpc>
                <a:spcPct val="115000"/>
              </a:lnSpc>
              <a:spcAft>
                <a:spcPts val="0"/>
              </a:spcAft>
            </a:pPr>
            <a:r>
              <a:rPr lang="fr-FR" sz="800" dirty="0">
                <a:solidFill>
                  <a:schemeClr val="bg1"/>
                </a:solidFill>
                <a:latin typeface="Times New Roman"/>
                <a:ea typeface="TimesNewRomanPSMT"/>
                <a:cs typeface="Arial"/>
              </a:rPr>
              <a:t>Les résultats de simulation donnés par la figure(I.6) représentent l’évolution des</a:t>
            </a:r>
            <a:endParaRPr lang="en-US" sz="800" dirty="0">
              <a:solidFill>
                <a:schemeClr val="bg1"/>
              </a:solidFill>
              <a:ea typeface="Calibri"/>
              <a:cs typeface="Arial"/>
            </a:endParaRPr>
          </a:p>
          <a:p>
            <a:pPr algn="l" rtl="0">
              <a:lnSpc>
                <a:spcPct val="115000"/>
              </a:lnSpc>
              <a:spcAft>
                <a:spcPts val="0"/>
              </a:spcAft>
            </a:pPr>
            <a:r>
              <a:rPr lang="fr-FR" sz="800" dirty="0">
                <a:solidFill>
                  <a:schemeClr val="bg1"/>
                </a:solidFill>
                <a:latin typeface="Times New Roman"/>
                <a:ea typeface="TimesNewRomanPSMT"/>
                <a:cs typeface="Arial"/>
              </a:rPr>
              <a:t>grandeurs fondamentales de la machine asynchrone: la vitesse (</a:t>
            </a:r>
            <a:r>
              <a:rPr lang="en-US" sz="800" dirty="0">
                <a:solidFill>
                  <a:schemeClr val="bg1"/>
                </a:solidFill>
                <a:latin typeface="Times New Roman"/>
                <a:ea typeface="TimesNewRomanPSMT"/>
                <a:cs typeface="Arial"/>
              </a:rPr>
              <a:t>Ω</a:t>
            </a:r>
            <a:r>
              <a:rPr lang="fr-FR" sz="800" dirty="0">
                <a:solidFill>
                  <a:schemeClr val="bg1"/>
                </a:solidFill>
                <a:latin typeface="Times New Roman"/>
                <a:ea typeface="TimesNewRomanPSMT"/>
                <a:cs typeface="Arial"/>
              </a:rPr>
              <a:t>), le couple</a:t>
            </a:r>
            <a:endParaRPr lang="en-US" sz="800" dirty="0">
              <a:solidFill>
                <a:schemeClr val="bg1"/>
              </a:solidFill>
              <a:ea typeface="Calibri"/>
              <a:cs typeface="Arial"/>
            </a:endParaRPr>
          </a:p>
          <a:p>
            <a:pPr algn="l" rtl="0">
              <a:lnSpc>
                <a:spcPct val="115000"/>
              </a:lnSpc>
              <a:spcAft>
                <a:spcPts val="0"/>
              </a:spcAft>
            </a:pPr>
            <a:r>
              <a:rPr lang="fr-FR" sz="800" dirty="0">
                <a:solidFill>
                  <a:schemeClr val="bg1"/>
                </a:solidFill>
                <a:latin typeface="Times New Roman"/>
                <a:ea typeface="TimesNewRomanPSMT"/>
                <a:cs typeface="Arial"/>
              </a:rPr>
              <a:t>électromagnétique (Cem), les courants </a:t>
            </a:r>
            <a:r>
              <a:rPr lang="fr-FR" sz="800" dirty="0" err="1">
                <a:solidFill>
                  <a:schemeClr val="bg1"/>
                </a:solidFill>
                <a:latin typeface="Times New Roman"/>
                <a:ea typeface="TimesNewRomanPSMT"/>
                <a:cs typeface="Arial"/>
              </a:rPr>
              <a:t>statoriques</a:t>
            </a:r>
            <a:r>
              <a:rPr lang="fr-FR" sz="800" dirty="0">
                <a:solidFill>
                  <a:schemeClr val="bg1"/>
                </a:solidFill>
                <a:latin typeface="Times New Roman"/>
                <a:ea typeface="TimesNewRomanPSMT"/>
                <a:cs typeface="Arial"/>
              </a:rPr>
              <a:t> </a:t>
            </a:r>
            <a:r>
              <a:rPr lang="fr-FR" sz="800" dirty="0" err="1">
                <a:solidFill>
                  <a:schemeClr val="bg1"/>
                </a:solidFill>
                <a:latin typeface="Times New Roman"/>
                <a:ea typeface="CambriaMath"/>
                <a:cs typeface="Arial"/>
              </a:rPr>
              <a:t>Isd</a:t>
            </a:r>
            <a:r>
              <a:rPr lang="fr-FR" sz="800" dirty="0">
                <a:solidFill>
                  <a:schemeClr val="bg1"/>
                </a:solidFill>
                <a:latin typeface="Times New Roman"/>
                <a:ea typeface="CambriaMath"/>
                <a:cs typeface="Arial"/>
              </a:rPr>
              <a:t>, </a:t>
            </a:r>
            <a:r>
              <a:rPr lang="fr-FR" sz="800" dirty="0" err="1">
                <a:solidFill>
                  <a:schemeClr val="bg1"/>
                </a:solidFill>
                <a:latin typeface="Times New Roman"/>
                <a:ea typeface="CambriaMath"/>
                <a:cs typeface="Arial"/>
              </a:rPr>
              <a:t>Isq</a:t>
            </a:r>
            <a:r>
              <a:rPr lang="fr-FR" sz="800" dirty="0">
                <a:solidFill>
                  <a:schemeClr val="bg1"/>
                </a:solidFill>
                <a:latin typeface="Times New Roman"/>
                <a:ea typeface="CambriaMath"/>
                <a:cs typeface="Arial"/>
              </a:rPr>
              <a:t> </a:t>
            </a:r>
            <a:r>
              <a:rPr lang="fr-FR" sz="800" dirty="0">
                <a:solidFill>
                  <a:schemeClr val="bg1"/>
                </a:solidFill>
                <a:latin typeface="Times New Roman"/>
                <a:ea typeface="TimesNewRomanPSMT"/>
                <a:cs typeface="Arial"/>
              </a:rPr>
              <a:t>.La simulation a été réalisée pour un démarrage à vide, à l’instant t =4s on applique</a:t>
            </a:r>
            <a:endParaRPr lang="en-US" sz="800" dirty="0">
              <a:solidFill>
                <a:schemeClr val="bg1"/>
              </a:solidFill>
              <a:ea typeface="Calibri"/>
              <a:cs typeface="Arial"/>
            </a:endParaRPr>
          </a:p>
          <a:p>
            <a:pPr algn="l" rtl="0">
              <a:lnSpc>
                <a:spcPct val="115000"/>
              </a:lnSpc>
              <a:spcAft>
                <a:spcPts val="0"/>
              </a:spcAft>
            </a:pPr>
            <a:r>
              <a:rPr lang="fr-FR" sz="800" dirty="0">
                <a:solidFill>
                  <a:schemeClr val="bg1"/>
                </a:solidFill>
                <a:latin typeface="Times New Roman"/>
                <a:ea typeface="TimesNewRomanPSMT"/>
                <a:cs typeface="Arial"/>
              </a:rPr>
              <a:t>une charge nominale Cr = 25Nm.</a:t>
            </a:r>
            <a:endParaRPr lang="en-US" sz="800" dirty="0">
              <a:solidFill>
                <a:schemeClr val="bg1"/>
              </a:solidFill>
              <a:ea typeface="Calibri"/>
              <a:cs typeface="Arial"/>
            </a:endParaRPr>
          </a:p>
          <a:p>
            <a:pPr marL="342900" lvl="0" indent="-342900" algn="l" rtl="0">
              <a:lnSpc>
                <a:spcPct val="115000"/>
              </a:lnSpc>
              <a:spcAft>
                <a:spcPts val="0"/>
              </a:spcAft>
              <a:buFont typeface="Wingdings"/>
              <a:buChar char=""/>
            </a:pPr>
            <a:r>
              <a:rPr lang="fr-FR" sz="800" dirty="0">
                <a:solidFill>
                  <a:schemeClr val="bg1"/>
                </a:solidFill>
                <a:latin typeface="Times New Roman"/>
                <a:ea typeface="TimesNewRomanPS-BoldMT"/>
                <a:cs typeface="Arial"/>
              </a:rPr>
              <a:t>Vitesse du rotor :</a:t>
            </a:r>
            <a:r>
              <a:rPr lang="fr-FR" sz="800" b="1" dirty="0">
                <a:solidFill>
                  <a:schemeClr val="bg1"/>
                </a:solidFill>
                <a:latin typeface="Times New Roman"/>
                <a:ea typeface="TimesNewRomanPS-BoldMT"/>
                <a:cs typeface="Arial"/>
              </a:rPr>
              <a:t> </a:t>
            </a:r>
            <a:r>
              <a:rPr lang="fr-FR" sz="800" dirty="0">
                <a:solidFill>
                  <a:schemeClr val="bg1"/>
                </a:solidFill>
                <a:latin typeface="Times New Roman"/>
                <a:ea typeface="TimesNewRomanPSMT"/>
                <a:cs typeface="Arial"/>
              </a:rPr>
              <a:t>La vitesse atteint presque la vitesse de synchronisme (323 rad/s) après un temps de réponse de (0.4s), mais elle subit une diminution de (4 rad/s) en charge.</a:t>
            </a:r>
            <a:endParaRPr lang="en-US" sz="800" dirty="0">
              <a:solidFill>
                <a:schemeClr val="bg1"/>
              </a:solidFill>
              <a:ea typeface="Calibri"/>
              <a:cs typeface="Arial"/>
            </a:endParaRPr>
          </a:p>
          <a:p>
            <a:pPr marL="342900" lvl="0" indent="-342900" algn="l" rtl="0">
              <a:lnSpc>
                <a:spcPct val="115000"/>
              </a:lnSpc>
              <a:spcAft>
                <a:spcPts val="0"/>
              </a:spcAft>
              <a:buFont typeface="Wingdings"/>
              <a:buChar char=""/>
            </a:pPr>
            <a:r>
              <a:rPr lang="fr-FR" sz="800" dirty="0">
                <a:solidFill>
                  <a:schemeClr val="bg1"/>
                </a:solidFill>
                <a:latin typeface="Times New Roman"/>
                <a:ea typeface="TimesNewRomanPS-BoldMT"/>
                <a:cs typeface="Arial"/>
              </a:rPr>
              <a:t>Couple électromagnétique</a:t>
            </a:r>
            <a:r>
              <a:rPr lang="fr-FR" sz="800" b="1" dirty="0">
                <a:solidFill>
                  <a:schemeClr val="bg1"/>
                </a:solidFill>
                <a:latin typeface="Times New Roman"/>
                <a:ea typeface="TimesNewRomanPS-BoldMT"/>
                <a:cs typeface="Arial"/>
              </a:rPr>
              <a:t> : </a:t>
            </a:r>
            <a:r>
              <a:rPr lang="fr-FR" sz="800" dirty="0">
                <a:solidFill>
                  <a:schemeClr val="bg1"/>
                </a:solidFill>
                <a:latin typeface="Times New Roman"/>
                <a:ea typeface="TimesNewRomanPSMT"/>
                <a:cs typeface="Arial"/>
              </a:rPr>
              <a:t>Le couple de démarrage atteint la valeur (180 Nm) et après un temps de réponse de (0.5s), il atteint sa </a:t>
            </a:r>
            <a:r>
              <a:rPr lang="fr-FR" sz="800" dirty="0" smtClean="0">
                <a:solidFill>
                  <a:schemeClr val="bg1"/>
                </a:solidFill>
                <a:latin typeface="Times New Roman"/>
                <a:ea typeface="TimesNewRomanPSMT"/>
                <a:cs typeface="Arial"/>
              </a:rPr>
              <a:t>valeur finale </a:t>
            </a:r>
            <a:r>
              <a:rPr lang="fr-FR" sz="800" dirty="0">
                <a:solidFill>
                  <a:schemeClr val="bg1"/>
                </a:solidFill>
                <a:latin typeface="Times New Roman"/>
                <a:ea typeface="TimesNewRomanPSMT"/>
                <a:cs typeface="Arial"/>
              </a:rPr>
              <a:t>(0Nm) dans le cas à vide, et en charge.</a:t>
            </a:r>
            <a:endParaRPr lang="en-US" sz="800" dirty="0">
              <a:solidFill>
                <a:schemeClr val="bg1"/>
              </a:solidFill>
              <a:ea typeface="Calibri"/>
              <a:cs typeface="Arial"/>
            </a:endParaRPr>
          </a:p>
          <a:p>
            <a:pPr marL="342900" lvl="0" indent="-342900" algn="l" rtl="0">
              <a:lnSpc>
                <a:spcPct val="115000"/>
              </a:lnSpc>
              <a:spcAft>
                <a:spcPts val="0"/>
              </a:spcAft>
              <a:buFont typeface="Wingdings"/>
              <a:buChar char=""/>
            </a:pPr>
            <a:r>
              <a:rPr lang="fr-FR" sz="800" dirty="0">
                <a:solidFill>
                  <a:schemeClr val="bg1"/>
                </a:solidFill>
                <a:latin typeface="Times New Roman"/>
                <a:ea typeface="TimesNewRomanPS-BoldMT"/>
                <a:cs typeface="Arial"/>
              </a:rPr>
              <a:t>Courant </a:t>
            </a:r>
            <a:r>
              <a:rPr lang="fr-FR" sz="800" dirty="0" err="1">
                <a:solidFill>
                  <a:schemeClr val="bg1"/>
                </a:solidFill>
                <a:latin typeface="Times New Roman"/>
                <a:ea typeface="TimesNewRomanPS-BoldMT"/>
                <a:cs typeface="Arial"/>
              </a:rPr>
              <a:t>statorique</a:t>
            </a:r>
            <a:r>
              <a:rPr lang="fr-FR" sz="800" b="1" dirty="0">
                <a:solidFill>
                  <a:schemeClr val="bg1"/>
                </a:solidFill>
                <a:latin typeface="Times New Roman"/>
                <a:ea typeface="TimesNewRomanPS-BoldMT"/>
                <a:cs typeface="Arial"/>
              </a:rPr>
              <a:t> </a:t>
            </a:r>
            <a:r>
              <a:rPr lang="fr-FR" sz="800" dirty="0">
                <a:solidFill>
                  <a:schemeClr val="bg1"/>
                </a:solidFill>
                <a:latin typeface="Times New Roman"/>
                <a:ea typeface="TimesNewRomanPSMT"/>
                <a:cs typeface="Arial"/>
              </a:rPr>
              <a:t>: Après un fort courant de démarrage qui vaut (15A) et un temps de réponse de (0.5s) , le courant entre dans son régime normal avec une intensité entre (-0.3 et 0.3 A), de une </a:t>
            </a:r>
            <a:r>
              <a:rPr lang="fr-FR" sz="800" dirty="0" err="1">
                <a:solidFill>
                  <a:schemeClr val="bg1"/>
                </a:solidFill>
                <a:latin typeface="Times New Roman"/>
                <a:ea typeface="TimesNewRomanPSMT"/>
                <a:cs typeface="Arial"/>
              </a:rPr>
              <a:t>stqbilite</a:t>
            </a:r>
            <a:r>
              <a:rPr lang="fr-FR" sz="800" dirty="0">
                <a:solidFill>
                  <a:schemeClr val="bg1"/>
                </a:solidFill>
                <a:latin typeface="Times New Roman"/>
                <a:ea typeface="TimesNewRomanPSMT"/>
                <a:cs typeface="Arial"/>
              </a:rPr>
              <a:t> l’intensité de courant 2s</a:t>
            </a:r>
            <a:r>
              <a:rPr lang="fr-FR" sz="800" dirty="0" smtClean="0">
                <a:solidFill>
                  <a:schemeClr val="bg1"/>
                </a:solidFill>
                <a:latin typeface="Times New Roman"/>
                <a:ea typeface="TimesNewRomanPSMT"/>
                <a:cs typeface="Arial"/>
              </a:rPr>
              <a:t>).</a:t>
            </a:r>
            <a:endParaRPr lang="en-US" sz="800" dirty="0">
              <a:solidFill>
                <a:schemeClr val="bg1"/>
              </a:solidFill>
              <a:ea typeface="Calibri"/>
              <a:cs typeface="Arial"/>
            </a:endParaRPr>
          </a:p>
        </p:txBody>
      </p:sp>
    </p:spTree>
    <p:extLst>
      <p:ext uri="{BB962C8B-B14F-4D97-AF65-F5344CB8AC3E}">
        <p14:creationId xmlns:p14="http://schemas.microsoft.com/office/powerpoint/2010/main" val="187336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532</TotalTime>
  <Words>1903</Words>
  <Application>Microsoft Office PowerPoint</Application>
  <PresentationFormat>A3 (297 x 420 mm)</PresentationFormat>
  <Paragraphs>67</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Contribution à la commande robuste de la MAS(avec régulateur LQG)  Cherade Keltoum*Aiachi Mouloud    , Dr.    Khettache Laid,      U K M Ouargla Faculte des sciences appliquées   Département de génie électrique 2^emeMaster: Machines et EP année:2014/2015</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OmarSoft</dc:creator>
  <cp:lastModifiedBy>OmarSoft</cp:lastModifiedBy>
  <cp:revision>82</cp:revision>
  <dcterms:created xsi:type="dcterms:W3CDTF">2015-02-26T11:55:23Z</dcterms:created>
  <dcterms:modified xsi:type="dcterms:W3CDTF">2015-03-04T13:21:24Z</dcterms:modified>
</cp:coreProperties>
</file>