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3" saveSubsetFonts="1">
  <p:sldMasterIdLst>
    <p:sldMasterId id="2147483648" r:id="rId1"/>
  </p:sldMasterIdLst>
  <p:notesMasterIdLst>
    <p:notesMasterId r:id="rId3"/>
  </p:notesMasterIdLst>
  <p:sldIdLst>
    <p:sldId id="259" r:id="rId2"/>
  </p:sldIdLst>
  <p:sldSz cx="6858000" cy="9144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FD51"/>
    <a:srgbClr val="EDFD59"/>
    <a:srgbClr val="339966"/>
    <a:srgbClr val="3366FF"/>
    <a:srgbClr val="66FF99"/>
    <a:srgbClr val="FF99FF"/>
    <a:srgbClr val="CCFF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C4B1156A-380E-4F78-BDF5-A606A8083BF9}" styleName="Style moyen 4 - Accentuation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35758FB7-9AC5-4552-8A53-C91805E547FA}" styleName="Style à thème 1 - Accentuation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27F97BB-C833-4FB7-BDE5-3F7075034690}" styleName="Style à thème 2 - Accentuation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324" autoAdjust="0"/>
    <p:restoredTop sz="94660"/>
  </p:normalViewPr>
  <p:slideViewPr>
    <p:cSldViewPr>
      <p:cViewPr>
        <p:scale>
          <a:sx n="100" d="100"/>
          <a:sy n="100" d="100"/>
        </p:scale>
        <p:origin x="-1932" y="-7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30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FDE73B-B788-40C6-BD56-73A7A4B522E7}" type="datetimeFigureOut">
              <a:rPr lang="fr-FR" smtClean="0"/>
              <a:pPr/>
              <a:t>26/02/2015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936046-035F-451A-8EF6-813D3286360C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xmlns="" val="40066282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2143125" y="685800"/>
            <a:ext cx="2571750" cy="34290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936046-035F-451A-8EF6-813D3286360C}" type="slidenum">
              <a:rPr lang="fr-FR" smtClean="0"/>
              <a:pPr/>
              <a:t>3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26/02/2015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26/02/2015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26/02/2015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26/02/2015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26/02/2015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26/02/2015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26/02/2015</a:t>
            </a:fld>
            <a:endParaRPr lang="fr-BE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26/02/2015</a:t>
            </a:fld>
            <a:endParaRPr lang="fr-BE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26/02/2015</a:t>
            </a:fld>
            <a:endParaRPr lang="fr-BE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26/02/2015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BE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26/02/2015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309A6D-C09C-4548-B29A-6CF363A7E532}" type="datetimeFigureOut">
              <a:rPr lang="fr-FR" smtClean="0"/>
              <a:pPr/>
              <a:t>26/02/2015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5" Type="http://schemas.openxmlformats.org/officeDocument/2006/relationships/image" Target="../media/image3.emf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à coins arrondis 8"/>
          <p:cNvSpPr/>
          <p:nvPr/>
        </p:nvSpPr>
        <p:spPr>
          <a:xfrm>
            <a:off x="-19670" y="1500166"/>
            <a:ext cx="2377100" cy="2286016"/>
          </a:xfrm>
          <a:prstGeom prst="roundRect">
            <a:avLst>
              <a:gd name="adj" fmla="val 640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0" tIns="0" rIns="0" bIns="0" rtlCol="0" anchor="t"/>
          <a:lstStyle/>
          <a:p>
            <a:endParaRPr lang="fr-FR" sz="900" b="1" dirty="0" smtClean="0"/>
          </a:p>
          <a:p>
            <a:r>
              <a:rPr lang="fr-FR" sz="900" b="1" dirty="0" smtClean="0"/>
              <a:t>Le premier chapitre  </a:t>
            </a:r>
            <a:r>
              <a:rPr lang="fr-FR" sz="900" dirty="0" smtClean="0"/>
              <a:t>a été dédie à l’étude </a:t>
            </a:r>
          </a:p>
          <a:p>
            <a:endParaRPr lang="fr-FR" sz="900" dirty="0" smtClean="0"/>
          </a:p>
          <a:p>
            <a:r>
              <a:rPr lang="fr-FR" sz="900" dirty="0" smtClean="0"/>
              <a:t>bibliographique sur les  </a:t>
            </a:r>
            <a:r>
              <a:rPr lang="fr-FR" sz="900" dirty="0" err="1" smtClean="0"/>
              <a:t>polymére</a:t>
            </a:r>
            <a:r>
              <a:rPr lang="fr-FR" sz="900" dirty="0" smtClean="0"/>
              <a:t>  conducteurs ,</a:t>
            </a:r>
          </a:p>
          <a:p>
            <a:endParaRPr lang="fr-FR" sz="900" dirty="0" smtClean="0"/>
          </a:p>
          <a:p>
            <a:r>
              <a:rPr lang="fr-FR" sz="900" dirty="0" smtClean="0"/>
              <a:t>En s’attachant plus </a:t>
            </a:r>
            <a:r>
              <a:rPr lang="fr-FR" sz="900" dirty="0" err="1" smtClean="0"/>
              <a:t>particuliérement</a:t>
            </a:r>
            <a:r>
              <a:rPr lang="fr-FR" sz="900" dirty="0" smtClean="0"/>
              <a:t> au cas de la </a:t>
            </a:r>
          </a:p>
          <a:p>
            <a:endParaRPr lang="fr-FR" sz="900" dirty="0" smtClean="0"/>
          </a:p>
          <a:p>
            <a:r>
              <a:rPr lang="fr-FR" sz="900" dirty="0" err="1" smtClean="0"/>
              <a:t>poluaniline</a:t>
            </a:r>
            <a:r>
              <a:rPr lang="fr-FR" sz="900" dirty="0" smtClean="0"/>
              <a:t> </a:t>
            </a:r>
            <a:r>
              <a:rPr lang="fr-FR" sz="900" dirty="0" err="1" smtClean="0"/>
              <a:t>synthésée</a:t>
            </a:r>
            <a:r>
              <a:rPr lang="fr-FR" sz="900" dirty="0" smtClean="0"/>
              <a:t> par catalyse</a:t>
            </a:r>
          </a:p>
          <a:p>
            <a:endParaRPr lang="fr-FR" sz="900" dirty="0" smtClean="0"/>
          </a:p>
          <a:p>
            <a:r>
              <a:rPr lang="fr-FR" sz="900" dirty="0" err="1" smtClean="0"/>
              <a:t>Homogéne</a:t>
            </a:r>
            <a:r>
              <a:rPr lang="fr-FR" sz="900" dirty="0" smtClean="0"/>
              <a:t> (les </a:t>
            </a:r>
            <a:r>
              <a:rPr lang="fr-FR" sz="900" dirty="0" err="1" smtClean="0"/>
              <a:t>propriétes</a:t>
            </a:r>
            <a:r>
              <a:rPr lang="fr-FR" sz="900" dirty="0" smtClean="0"/>
              <a:t> physico-chimiques de </a:t>
            </a:r>
          </a:p>
          <a:p>
            <a:endParaRPr lang="fr-FR" sz="900" dirty="0" smtClean="0"/>
          </a:p>
          <a:p>
            <a:r>
              <a:rPr lang="fr-FR" sz="900" dirty="0" smtClean="0"/>
              <a:t>la </a:t>
            </a:r>
            <a:r>
              <a:rPr lang="fr-FR" sz="900" dirty="0" err="1" smtClean="0"/>
              <a:t>polyaniline</a:t>
            </a:r>
            <a:r>
              <a:rPr lang="fr-FR" sz="900" dirty="0" smtClean="0"/>
              <a:t> ), et  sur les propriétés </a:t>
            </a:r>
          </a:p>
          <a:p>
            <a:endParaRPr lang="fr-FR" sz="900" dirty="0" smtClean="0"/>
          </a:p>
          <a:p>
            <a:r>
              <a:rPr lang="fr-FR" sz="900" dirty="0" smtClean="0"/>
              <a:t>*Physico-chimiques du poly (oxyde d’</a:t>
            </a:r>
            <a:r>
              <a:rPr lang="fr-FR" sz="900" dirty="0" err="1" smtClean="0"/>
              <a:t>éthyléne</a:t>
            </a:r>
            <a:r>
              <a:rPr lang="fr-FR" sz="900" dirty="0" smtClean="0"/>
              <a:t> ),</a:t>
            </a:r>
          </a:p>
          <a:p>
            <a:r>
              <a:rPr lang="fr-FR" sz="900" dirty="0" smtClean="0"/>
              <a:t>                                       1</a:t>
            </a:r>
            <a:endParaRPr lang="fr-FR" sz="900" dirty="0"/>
          </a:p>
        </p:txBody>
      </p:sp>
      <p:pic>
        <p:nvPicPr>
          <p:cNvPr id="25" name="Image 24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14" y="0"/>
            <a:ext cx="1422000" cy="1357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itre 7"/>
          <p:cNvSpPr>
            <a:spLocks noGrp="1"/>
          </p:cNvSpPr>
          <p:nvPr>
            <p:ph type="title"/>
          </p:nvPr>
        </p:nvSpPr>
        <p:spPr>
          <a:xfrm>
            <a:off x="571480" y="366184"/>
            <a:ext cx="5943620" cy="919668"/>
          </a:xfrm>
        </p:spPr>
        <p:txBody>
          <a:bodyPr anchor="t">
            <a:normAutofit/>
          </a:bodyPr>
          <a:lstStyle/>
          <a:p>
            <a:r>
              <a:rPr lang="fr-FR" sz="1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fr-FR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fr-FR" sz="1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fr-FR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fr-FR" sz="1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fr-FR" sz="1200" dirty="0" smtClean="0">
                <a:latin typeface="Times New Roman" pitchFamily="18" charset="0"/>
                <a:cs typeface="Times New Roman" pitchFamily="18" charset="0"/>
              </a:rPr>
            </a:br>
            <a:endParaRPr lang="fr-FR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Rectangle à coins arrondis 15"/>
          <p:cNvSpPr/>
          <p:nvPr/>
        </p:nvSpPr>
        <p:spPr>
          <a:xfrm>
            <a:off x="-24" y="3786182"/>
            <a:ext cx="2357430" cy="5357818"/>
          </a:xfrm>
          <a:prstGeom prst="roundRect">
            <a:avLst>
              <a:gd name="adj" fmla="val 4093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0" tIns="0" rIns="0" bIns="0" rtlCol="0" anchor="t"/>
          <a:lstStyle/>
          <a:p>
            <a:endParaRPr lang="fr-FR" sz="9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fr-FR" sz="900" b="1" dirty="0">
              <a:latin typeface="Times New Roman" pitchFamily="18" charset="0"/>
              <a:cs typeface="Times New Roman" pitchFamily="18" charset="0"/>
            </a:endParaRPr>
          </a:p>
          <a:p>
            <a:endParaRPr lang="fr-FR" sz="9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fr-FR" sz="900" b="1" dirty="0" smtClean="0">
                <a:latin typeface="Times New Roman" pitchFamily="18" charset="0"/>
                <a:cs typeface="Times New Roman" pitchFamily="18" charset="0"/>
              </a:rPr>
              <a:t>Les applications de la </a:t>
            </a:r>
            <a:r>
              <a:rPr lang="fr-FR" sz="900" b="1" dirty="0" err="1" smtClean="0">
                <a:latin typeface="Times New Roman" pitchFamily="18" charset="0"/>
                <a:cs typeface="Times New Roman" pitchFamily="18" charset="0"/>
              </a:rPr>
              <a:t>polyaniline</a:t>
            </a:r>
            <a:r>
              <a:rPr lang="fr-FR" sz="900" b="1" dirty="0" smtClean="0">
                <a:latin typeface="Times New Roman" pitchFamily="18" charset="0"/>
                <a:cs typeface="Times New Roman" pitchFamily="18" charset="0"/>
              </a:rPr>
              <a:t> :</a:t>
            </a:r>
            <a:endParaRPr lang="fr-FR" sz="9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fr-FR" sz="9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fr-FR" sz="900" dirty="0" smtClean="0">
                <a:latin typeface="Times New Roman" pitchFamily="18" charset="0"/>
                <a:cs typeface="Times New Roman" pitchFamily="18" charset="0"/>
              </a:rPr>
              <a:t>En effet, la poly aniline peut être utilisée dans la </a:t>
            </a:r>
          </a:p>
          <a:p>
            <a:endParaRPr lang="fr-FR" sz="9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fr-FR" sz="900" dirty="0" smtClean="0">
                <a:latin typeface="Times New Roman" pitchFamily="18" charset="0"/>
                <a:cs typeface="Times New Roman" pitchFamily="18" charset="0"/>
              </a:rPr>
              <a:t>protection contre la corrosion , comme matière </a:t>
            </a:r>
          </a:p>
          <a:p>
            <a:endParaRPr lang="fr-FR" sz="9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fr-FR" sz="900" dirty="0" smtClean="0">
                <a:latin typeface="Times New Roman" pitchFamily="18" charset="0"/>
                <a:cs typeface="Times New Roman" pitchFamily="18" charset="0"/>
              </a:rPr>
              <a:t>active dans des batteries et des capteurs , ou pour </a:t>
            </a:r>
          </a:p>
          <a:p>
            <a:endParaRPr lang="fr-FR" sz="9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fr-FR" sz="900" dirty="0" smtClean="0">
                <a:latin typeface="Times New Roman" pitchFamily="18" charset="0"/>
                <a:cs typeface="Times New Roman" pitchFamily="18" charset="0"/>
              </a:rPr>
              <a:t>réaliser des membranes de séparation et des </a:t>
            </a:r>
          </a:p>
          <a:p>
            <a:endParaRPr lang="fr-FR" sz="9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fr-FR" sz="900" dirty="0" smtClean="0">
                <a:latin typeface="Times New Roman" pitchFamily="18" charset="0"/>
                <a:cs typeface="Times New Roman" pitchFamily="18" charset="0"/>
              </a:rPr>
              <a:t>couches de protection contre l’électricité statique</a:t>
            </a:r>
          </a:p>
          <a:p>
            <a:endParaRPr lang="fr-FR" sz="9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fr-FR" sz="9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fr-FR" sz="900" dirty="0">
              <a:latin typeface="Times New Roman" pitchFamily="18" charset="0"/>
              <a:cs typeface="Times New Roman" pitchFamily="18" charset="0"/>
            </a:endParaRPr>
          </a:p>
          <a:p>
            <a:endParaRPr lang="fr-FR" sz="9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fr-FR" sz="900" dirty="0">
              <a:latin typeface="Times New Roman" pitchFamily="18" charset="0"/>
              <a:cs typeface="Times New Roman" pitchFamily="18" charset="0"/>
            </a:endParaRPr>
          </a:p>
          <a:p>
            <a:endParaRPr lang="fr-FR" sz="9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fr-FR" sz="900" dirty="0">
              <a:latin typeface="Times New Roman" pitchFamily="18" charset="0"/>
              <a:cs typeface="Times New Roman" pitchFamily="18" charset="0"/>
            </a:endParaRPr>
          </a:p>
          <a:p>
            <a:endParaRPr lang="fr-FR" sz="9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fr-FR" sz="900" dirty="0">
              <a:latin typeface="Times New Roman" pitchFamily="18" charset="0"/>
              <a:cs typeface="Times New Roman" pitchFamily="18" charset="0"/>
            </a:endParaRPr>
          </a:p>
          <a:p>
            <a:endParaRPr lang="fr-FR" sz="9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fr-FR" sz="900" dirty="0">
              <a:latin typeface="Times New Roman" pitchFamily="18" charset="0"/>
              <a:cs typeface="Times New Roman" pitchFamily="18" charset="0"/>
            </a:endParaRPr>
          </a:p>
          <a:p>
            <a:endParaRPr lang="fr-FR" sz="9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fr-FR" sz="900" dirty="0">
              <a:latin typeface="Times New Roman" pitchFamily="18" charset="0"/>
              <a:cs typeface="Times New Roman" pitchFamily="18" charset="0"/>
            </a:endParaRPr>
          </a:p>
          <a:p>
            <a:endParaRPr lang="fr-FR" sz="9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fr-FR" sz="900" dirty="0">
              <a:latin typeface="Times New Roman" pitchFamily="18" charset="0"/>
              <a:cs typeface="Times New Roman" pitchFamily="18" charset="0"/>
            </a:endParaRPr>
          </a:p>
          <a:p>
            <a:endParaRPr lang="fr-FR" sz="9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fr-FR" sz="900" dirty="0">
              <a:latin typeface="Times New Roman" pitchFamily="18" charset="0"/>
              <a:cs typeface="Times New Roman" pitchFamily="18" charset="0"/>
            </a:endParaRPr>
          </a:p>
          <a:p>
            <a:endParaRPr lang="fr-FR" sz="9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fr-FR" sz="900" dirty="0">
              <a:latin typeface="Times New Roman" pitchFamily="18" charset="0"/>
              <a:cs typeface="Times New Roman" pitchFamily="18" charset="0"/>
            </a:endParaRPr>
          </a:p>
          <a:p>
            <a:endParaRPr lang="fr-FR" sz="9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fr-FR" sz="900" dirty="0">
              <a:latin typeface="Times New Roman" pitchFamily="18" charset="0"/>
              <a:cs typeface="Times New Roman" pitchFamily="18" charset="0"/>
            </a:endParaRPr>
          </a:p>
          <a:p>
            <a:endParaRPr lang="fr-FR" sz="900" dirty="0">
              <a:latin typeface="Times New Roman" pitchFamily="18" charset="0"/>
              <a:cs typeface="Times New Roman" pitchFamily="18" charset="0"/>
            </a:endParaRPr>
          </a:p>
          <a:p>
            <a:endParaRPr lang="fr-FR" sz="9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fr-FR" sz="900" dirty="0">
              <a:latin typeface="Times New Roman" pitchFamily="18" charset="0"/>
              <a:cs typeface="Times New Roman" pitchFamily="18" charset="0"/>
            </a:endParaRPr>
          </a:p>
          <a:p>
            <a:endParaRPr lang="fr-FR" sz="9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fr-FR" sz="900" dirty="0" smtClean="0">
                <a:latin typeface="Times New Roman" pitchFamily="18" charset="0"/>
                <a:cs typeface="Times New Roman" pitchFamily="18" charset="0"/>
              </a:rPr>
              <a:t>                                        2  </a:t>
            </a:r>
            <a:endParaRPr lang="fr-FR" sz="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Rectangle à coins arrondis 16"/>
          <p:cNvSpPr/>
          <p:nvPr/>
        </p:nvSpPr>
        <p:spPr>
          <a:xfrm>
            <a:off x="4643422" y="1500166"/>
            <a:ext cx="2214578" cy="2357454"/>
          </a:xfrm>
          <a:prstGeom prst="roundRect">
            <a:avLst>
              <a:gd name="adj" fmla="val 8775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fr-FR" sz="9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Synthèse de la PANI  : </a:t>
            </a:r>
            <a:r>
              <a:rPr lang="fr-FR" sz="9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La </a:t>
            </a:r>
            <a:r>
              <a:rPr lang="fr-FR" sz="900" dirty="0" err="1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polyaniline</a:t>
            </a:r>
            <a:r>
              <a:rPr lang="fr-FR" sz="9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est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fr-FR" sz="900" dirty="0" smtClean="0">
              <a:solidFill>
                <a:schemeClr val="tx1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fr-FR" sz="9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synthétisée par oxydation du monomère,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fr-FR" sz="900" dirty="0" smtClean="0">
              <a:solidFill>
                <a:schemeClr val="tx1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fr-FR" sz="9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l’aniline. Dans la majorité des cas,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fr-FR" sz="900" dirty="0" smtClean="0">
              <a:solidFill>
                <a:schemeClr val="tx1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fr-FR" sz="9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l’oxydation se fait par voie chimique,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fr-FR" sz="900" dirty="0" smtClean="0">
              <a:solidFill>
                <a:schemeClr val="tx1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fr-FR" sz="9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électrochimique ou mécano-chimique.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fr-FR" sz="9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fr-FR" sz="9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fr-FR" sz="1000" dirty="0" smtClean="0"/>
              <a:t>4</a:t>
            </a:r>
            <a:endParaRPr lang="fr-FR" sz="1000" dirty="0"/>
          </a:p>
        </p:txBody>
      </p:sp>
      <p:sp>
        <p:nvSpPr>
          <p:cNvPr id="21" name="Rectangle à coins arrondis 20"/>
          <p:cNvSpPr/>
          <p:nvPr/>
        </p:nvSpPr>
        <p:spPr>
          <a:xfrm>
            <a:off x="4643446" y="3857620"/>
            <a:ext cx="2143116" cy="5250884"/>
          </a:xfrm>
          <a:prstGeom prst="roundRect">
            <a:avLst>
              <a:gd name="adj" fmla="val 3676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36000" tIns="0" rIns="0" bIns="0" rtlCol="0" anchor="t"/>
          <a:lstStyle/>
          <a:p>
            <a:endParaRPr lang="fr-FR" sz="105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fr-FR" sz="105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fr-FR" sz="1050" b="1" dirty="0" smtClean="0">
                <a:latin typeface="Times New Roman" pitchFamily="18" charset="0"/>
                <a:cs typeface="Times New Roman" pitchFamily="18" charset="0"/>
              </a:rPr>
              <a:t>Synthèse par voie mécano chimique :</a:t>
            </a:r>
          </a:p>
          <a:p>
            <a:endParaRPr lang="en-US" sz="9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900" dirty="0" smtClean="0">
                <a:latin typeface="Times New Roman" pitchFamily="18" charset="0"/>
                <a:cs typeface="Times New Roman" pitchFamily="18" charset="0"/>
              </a:rPr>
              <a:t>La </a:t>
            </a:r>
            <a:r>
              <a:rPr lang="en-US" sz="900" dirty="0" err="1" smtClean="0">
                <a:latin typeface="Times New Roman" pitchFamily="18" charset="0"/>
                <a:cs typeface="Times New Roman" pitchFamily="18" charset="0"/>
              </a:rPr>
              <a:t>polyaniline</a:t>
            </a:r>
            <a:r>
              <a:rPr lang="en-US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900" dirty="0" err="1" smtClean="0">
                <a:latin typeface="Times New Roman" pitchFamily="18" charset="0"/>
                <a:cs typeface="Times New Roman" pitchFamily="18" charset="0"/>
              </a:rPr>
              <a:t>est</a:t>
            </a:r>
            <a:r>
              <a:rPr lang="en-US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900" dirty="0" err="1" smtClean="0">
                <a:latin typeface="Times New Roman" pitchFamily="18" charset="0"/>
                <a:cs typeface="Times New Roman" pitchFamily="18" charset="0"/>
              </a:rPr>
              <a:t>fréquemment</a:t>
            </a:r>
            <a:r>
              <a:rPr lang="en-US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900" dirty="0" err="1" smtClean="0">
                <a:latin typeface="Times New Roman" pitchFamily="18" charset="0"/>
                <a:cs typeface="Times New Roman" pitchFamily="18" charset="0"/>
              </a:rPr>
              <a:t>préparée</a:t>
            </a:r>
            <a:r>
              <a:rPr lang="en-US" sz="900" dirty="0" smtClean="0">
                <a:latin typeface="Times New Roman" pitchFamily="18" charset="0"/>
                <a:cs typeface="Times New Roman" pitchFamily="18" charset="0"/>
              </a:rPr>
              <a:t> par </a:t>
            </a:r>
          </a:p>
          <a:p>
            <a:endParaRPr lang="en-US" sz="9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900" dirty="0" err="1" smtClean="0">
                <a:latin typeface="Times New Roman" pitchFamily="18" charset="0"/>
                <a:cs typeface="Times New Roman" pitchFamily="18" charset="0"/>
              </a:rPr>
              <a:t>oxydation</a:t>
            </a:r>
            <a:r>
              <a:rPr lang="en-US" sz="900" dirty="0" smtClean="0">
                <a:latin typeface="Times New Roman" pitchFamily="18" charset="0"/>
                <a:cs typeface="Times New Roman" pitchFamily="18" charset="0"/>
              </a:rPr>
              <a:t> à </a:t>
            </a:r>
            <a:r>
              <a:rPr lang="en-US" sz="900" dirty="0" err="1" smtClean="0">
                <a:latin typeface="Times New Roman" pitchFamily="18" charset="0"/>
                <a:cs typeface="Times New Roman" pitchFamily="18" charset="0"/>
              </a:rPr>
              <a:t>l’aide</a:t>
            </a:r>
            <a:r>
              <a:rPr lang="en-US" sz="900" dirty="0" smtClean="0">
                <a:latin typeface="Times New Roman" pitchFamily="18" charset="0"/>
                <a:cs typeface="Times New Roman" pitchFamily="18" charset="0"/>
              </a:rPr>
              <a:t> d’un </a:t>
            </a:r>
            <a:r>
              <a:rPr lang="en-US" sz="900" dirty="0" err="1" smtClean="0">
                <a:latin typeface="Times New Roman" pitchFamily="18" charset="0"/>
                <a:cs typeface="Times New Roman" pitchFamily="18" charset="0"/>
              </a:rPr>
              <a:t>persulfate</a:t>
            </a:r>
            <a:r>
              <a:rPr lang="en-US" sz="900" dirty="0" smtClean="0"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sz="900" dirty="0" err="1" smtClean="0">
                <a:latin typeface="Times New Roman" pitchFamily="18" charset="0"/>
                <a:cs typeface="Times New Roman" pitchFamily="18" charset="0"/>
              </a:rPr>
              <a:t>l’aniline</a:t>
            </a:r>
            <a:r>
              <a:rPr lang="en-US" sz="9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en-US" sz="9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900" dirty="0" err="1" smtClean="0">
                <a:latin typeface="Times New Roman" pitchFamily="18" charset="0"/>
                <a:cs typeface="Times New Roman" pitchFamily="18" charset="0"/>
              </a:rPr>
              <a:t>dissoute</a:t>
            </a:r>
            <a:r>
              <a:rPr lang="en-US" sz="900" dirty="0" smtClean="0">
                <a:latin typeface="Times New Roman" pitchFamily="18" charset="0"/>
                <a:cs typeface="Times New Roman" pitchFamily="18" charset="0"/>
              </a:rPr>
              <a:t> en solutions </a:t>
            </a:r>
            <a:r>
              <a:rPr lang="en-US" sz="900" dirty="0" err="1" smtClean="0">
                <a:latin typeface="Times New Roman" pitchFamily="18" charset="0"/>
                <a:cs typeface="Times New Roman" pitchFamily="18" charset="0"/>
              </a:rPr>
              <a:t>acides</a:t>
            </a:r>
            <a:r>
              <a:rPr lang="en-US" sz="9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900" dirty="0" err="1" smtClean="0">
                <a:latin typeface="Times New Roman" pitchFamily="18" charset="0"/>
                <a:cs typeface="Times New Roman" pitchFamily="18" charset="0"/>
              </a:rPr>
              <a:t>Dans</a:t>
            </a:r>
            <a:r>
              <a:rPr lang="en-US" sz="900" dirty="0" smtClean="0">
                <a:latin typeface="Times New Roman" pitchFamily="18" charset="0"/>
                <a:cs typeface="Times New Roman" pitchFamily="18" charset="0"/>
              </a:rPr>
              <a:t> la suite des </a:t>
            </a:r>
          </a:p>
          <a:p>
            <a:endParaRPr lang="en-US" sz="9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900" dirty="0" err="1" smtClean="0">
                <a:latin typeface="Times New Roman" pitchFamily="18" charset="0"/>
                <a:cs typeface="Times New Roman" pitchFamily="18" charset="0"/>
              </a:rPr>
              <a:t>études</a:t>
            </a:r>
            <a:r>
              <a:rPr lang="en-US" sz="900" dirty="0" smtClean="0">
                <a:latin typeface="Times New Roman" pitchFamily="18" charset="0"/>
                <a:cs typeface="Times New Roman" pitchFamily="18" charset="0"/>
              </a:rPr>
              <a:t> en </a:t>
            </a:r>
            <a:r>
              <a:rPr lang="en-US" sz="900" dirty="0" err="1" smtClean="0">
                <a:latin typeface="Times New Roman" pitchFamily="18" charset="0"/>
                <a:cs typeface="Times New Roman" pitchFamily="18" charset="0"/>
              </a:rPr>
              <a:t>cours</a:t>
            </a:r>
            <a:r>
              <a:rPr lang="en-US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900" dirty="0" err="1" smtClean="0">
                <a:latin typeface="Times New Roman" pitchFamily="18" charset="0"/>
                <a:cs typeface="Times New Roman" pitchFamily="18" charset="0"/>
              </a:rPr>
              <a:t>dans</a:t>
            </a:r>
            <a:r>
              <a:rPr lang="en-US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900" dirty="0" err="1" smtClean="0">
                <a:latin typeface="Times New Roman" pitchFamily="18" charset="0"/>
                <a:cs typeface="Times New Roman" pitchFamily="18" charset="0"/>
              </a:rPr>
              <a:t>mon</a:t>
            </a:r>
            <a:r>
              <a:rPr lang="en-US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900" dirty="0" err="1" smtClean="0">
                <a:latin typeface="Times New Roman" pitchFamily="18" charset="0"/>
                <a:cs typeface="Times New Roman" pitchFamily="18" charset="0"/>
              </a:rPr>
              <a:t>Laboratoire</a:t>
            </a:r>
            <a:r>
              <a:rPr lang="en-US" sz="9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en-US" sz="9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900" dirty="0" err="1" smtClean="0">
                <a:latin typeface="Times New Roman" pitchFamily="18" charset="0"/>
                <a:cs typeface="Times New Roman" pitchFamily="18" charset="0"/>
              </a:rPr>
              <a:t>d’accueil</a:t>
            </a:r>
            <a:r>
              <a:rPr lang="en-US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900" dirty="0" err="1" smtClean="0">
                <a:latin typeface="Times New Roman" pitchFamily="18" charset="0"/>
                <a:cs typeface="Times New Roman" pitchFamily="18" charset="0"/>
              </a:rPr>
              <a:t>sur</a:t>
            </a:r>
            <a:r>
              <a:rPr lang="en-US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900" dirty="0" err="1" smtClean="0">
                <a:latin typeface="Times New Roman" pitchFamily="18" charset="0"/>
                <a:cs typeface="Times New Roman" pitchFamily="18" charset="0"/>
              </a:rPr>
              <a:t>l’oxydation</a:t>
            </a:r>
            <a:r>
              <a:rPr lang="en-US" sz="900" dirty="0" smtClean="0"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sz="900" dirty="0" err="1" smtClean="0">
                <a:latin typeface="Times New Roman" pitchFamily="18" charset="0"/>
                <a:cs typeface="Times New Roman" pitchFamily="18" charset="0"/>
              </a:rPr>
              <a:t>l’aniline</a:t>
            </a:r>
            <a:r>
              <a:rPr lang="en-US" sz="900" dirty="0" smtClean="0">
                <a:latin typeface="Times New Roman" pitchFamily="18" charset="0"/>
                <a:cs typeface="Times New Roman" pitchFamily="18" charset="0"/>
              </a:rPr>
              <a:t> en </a:t>
            </a:r>
          </a:p>
          <a:p>
            <a:endParaRPr lang="en-US" sz="9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900" dirty="0" smtClean="0">
                <a:latin typeface="Times New Roman" pitchFamily="18" charset="0"/>
                <a:cs typeface="Times New Roman" pitchFamily="18" charset="0"/>
              </a:rPr>
              <a:t>solution, </a:t>
            </a:r>
            <a:r>
              <a:rPr lang="en-US" sz="900" dirty="0" err="1" smtClean="0">
                <a:latin typeface="Times New Roman" pitchFamily="18" charset="0"/>
                <a:cs typeface="Times New Roman" pitchFamily="18" charset="0"/>
              </a:rPr>
              <a:t>il</a:t>
            </a:r>
            <a:r>
              <a:rPr lang="en-US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900" dirty="0" err="1" smtClean="0">
                <a:latin typeface="Times New Roman" pitchFamily="18" charset="0"/>
                <a:cs typeface="Times New Roman" pitchFamily="18" charset="0"/>
              </a:rPr>
              <a:t>m’a</a:t>
            </a:r>
            <a:r>
              <a:rPr lang="en-US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900" dirty="0" err="1" smtClean="0">
                <a:latin typeface="Times New Roman" pitchFamily="18" charset="0"/>
                <a:cs typeface="Times New Roman" pitchFamily="18" charset="0"/>
              </a:rPr>
              <a:t>été</a:t>
            </a:r>
            <a:r>
              <a:rPr lang="en-US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900" dirty="0" err="1" smtClean="0">
                <a:latin typeface="Times New Roman" pitchFamily="18" charset="0"/>
                <a:cs typeface="Times New Roman" pitchFamily="18" charset="0"/>
              </a:rPr>
              <a:t>confié</a:t>
            </a:r>
            <a:r>
              <a:rPr lang="en-US" sz="900" dirty="0" smtClean="0">
                <a:latin typeface="Times New Roman" pitchFamily="18" charset="0"/>
                <a:cs typeface="Times New Roman" pitchFamily="18" charset="0"/>
              </a:rPr>
              <a:t> le </a:t>
            </a:r>
            <a:r>
              <a:rPr lang="en-US" sz="900" dirty="0" err="1" smtClean="0">
                <a:latin typeface="Times New Roman" pitchFamily="18" charset="0"/>
                <a:cs typeface="Times New Roman" pitchFamily="18" charset="0"/>
              </a:rPr>
              <a:t>projet</a:t>
            </a:r>
            <a:r>
              <a:rPr lang="en-US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900" dirty="0" err="1" smtClean="0">
                <a:latin typeface="Times New Roman" pitchFamily="18" charset="0"/>
                <a:cs typeface="Times New Roman" pitchFamily="18" charset="0"/>
              </a:rPr>
              <a:t>d’étudier</a:t>
            </a:r>
            <a:r>
              <a:rPr lang="en-US" sz="900" dirty="0" smtClean="0">
                <a:latin typeface="Times New Roman" pitchFamily="18" charset="0"/>
                <a:cs typeface="Times New Roman" pitchFamily="18" charset="0"/>
              </a:rPr>
              <a:t> le </a:t>
            </a:r>
          </a:p>
          <a:p>
            <a:endParaRPr lang="en-US" sz="9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900" dirty="0" err="1" smtClean="0">
                <a:latin typeface="Times New Roman" pitchFamily="18" charset="0"/>
                <a:cs typeface="Times New Roman" pitchFamily="18" charset="0"/>
              </a:rPr>
              <a:t>déroulement</a:t>
            </a:r>
            <a:r>
              <a:rPr lang="en-US" sz="900" dirty="0" smtClean="0">
                <a:latin typeface="Times New Roman" pitchFamily="18" charset="0"/>
                <a:cs typeface="Times New Roman" pitchFamily="18" charset="0"/>
              </a:rPr>
              <a:t> de </a:t>
            </a:r>
            <a:r>
              <a:rPr lang="en-US" sz="900" dirty="0" err="1" smtClean="0">
                <a:latin typeface="Times New Roman" pitchFamily="18" charset="0"/>
                <a:cs typeface="Times New Roman" pitchFamily="18" charset="0"/>
              </a:rPr>
              <a:t>cette</a:t>
            </a:r>
            <a:r>
              <a:rPr lang="en-US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900" dirty="0" err="1" smtClean="0">
                <a:latin typeface="Times New Roman" pitchFamily="18" charset="0"/>
                <a:cs typeface="Times New Roman" pitchFamily="18" charset="0"/>
              </a:rPr>
              <a:t>réaction</a:t>
            </a:r>
            <a:r>
              <a:rPr lang="en-US" sz="900" dirty="0" smtClean="0">
                <a:latin typeface="Times New Roman" pitchFamily="18" charset="0"/>
                <a:cs typeface="Times New Roman" pitchFamily="18" charset="0"/>
              </a:rPr>
              <a:t> à </a:t>
            </a:r>
            <a:r>
              <a:rPr lang="en-US" sz="900" dirty="0" err="1" smtClean="0">
                <a:latin typeface="Times New Roman" pitchFamily="18" charset="0"/>
                <a:cs typeface="Times New Roman" pitchFamily="18" charset="0"/>
              </a:rPr>
              <a:t>l’état</a:t>
            </a:r>
            <a:r>
              <a:rPr lang="en-US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sz="9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9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9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900" dirty="0">
              <a:latin typeface="Times New Roman" pitchFamily="18" charset="0"/>
              <a:cs typeface="Times New Roman" pitchFamily="18" charset="0"/>
            </a:endParaRPr>
          </a:p>
          <a:p>
            <a:endParaRPr lang="en-US" sz="9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900" dirty="0">
              <a:latin typeface="Times New Roman" pitchFamily="18" charset="0"/>
              <a:cs typeface="Times New Roman" pitchFamily="18" charset="0"/>
            </a:endParaRPr>
          </a:p>
          <a:p>
            <a:endParaRPr lang="en-US" sz="9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900" dirty="0">
              <a:latin typeface="Times New Roman" pitchFamily="18" charset="0"/>
              <a:cs typeface="Times New Roman" pitchFamily="18" charset="0"/>
            </a:endParaRPr>
          </a:p>
          <a:p>
            <a:endParaRPr lang="en-US" sz="9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900" dirty="0">
              <a:latin typeface="Times New Roman" pitchFamily="18" charset="0"/>
              <a:cs typeface="Times New Roman" pitchFamily="18" charset="0"/>
            </a:endParaRPr>
          </a:p>
          <a:p>
            <a:endParaRPr lang="en-US" sz="9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900" dirty="0">
              <a:latin typeface="Times New Roman" pitchFamily="18" charset="0"/>
              <a:cs typeface="Times New Roman" pitchFamily="18" charset="0"/>
            </a:endParaRPr>
          </a:p>
          <a:p>
            <a:endParaRPr lang="en-US" sz="9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900" dirty="0">
              <a:latin typeface="Times New Roman" pitchFamily="18" charset="0"/>
              <a:cs typeface="Times New Roman" pitchFamily="18" charset="0"/>
            </a:endParaRPr>
          </a:p>
          <a:p>
            <a:endParaRPr lang="en-US" sz="9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900" dirty="0">
              <a:latin typeface="Times New Roman" pitchFamily="18" charset="0"/>
              <a:cs typeface="Times New Roman" pitchFamily="18" charset="0"/>
            </a:endParaRPr>
          </a:p>
          <a:p>
            <a:endParaRPr lang="en-US" sz="9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sz="9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900" dirty="0" smtClean="0">
                <a:latin typeface="Times New Roman" pitchFamily="18" charset="0"/>
                <a:cs typeface="Times New Roman" pitchFamily="18" charset="0"/>
              </a:rPr>
              <a:t>                                  5</a:t>
            </a:r>
          </a:p>
          <a:p>
            <a:endParaRPr lang="en-US" sz="9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fr-FR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fr-FR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0" y="1"/>
            <a:ext cx="6858000" cy="1398263"/>
          </a:xfrm>
          <a:prstGeom prst="rect">
            <a:avLst/>
          </a:prstGeom>
        </p:spPr>
        <p:txBody>
          <a:bodyPr wrap="square" lIns="0" tIns="36000" rIns="0" bIns="0">
            <a:spAutoFit/>
          </a:bodyPr>
          <a:lstStyle/>
          <a:p>
            <a:pPr algn="ctr"/>
            <a:r>
              <a:rPr lang="fr-FR" sz="900" dirty="0" smtClean="0">
                <a:latin typeface="Times New Roman" pitchFamily="18" charset="0"/>
                <a:cs typeface="Times New Roman" pitchFamily="18" charset="0"/>
              </a:rPr>
              <a:t>Université KASDI MERBAH Ouargla</a:t>
            </a:r>
            <a:br>
              <a:rPr lang="fr-FR" sz="900" dirty="0" smtClean="0">
                <a:latin typeface="Times New Roman" pitchFamily="18" charset="0"/>
                <a:cs typeface="Times New Roman" pitchFamily="18" charset="0"/>
              </a:rPr>
            </a:br>
            <a:r>
              <a:rPr lang="fr-FR" sz="900" dirty="0" smtClean="0">
                <a:latin typeface="Times New Roman" pitchFamily="18" charset="0"/>
                <a:cs typeface="Times New Roman" pitchFamily="18" charset="0"/>
              </a:rPr>
              <a:t>Faculté des sciences appliquée</a:t>
            </a:r>
            <a:br>
              <a:rPr lang="fr-FR" sz="900" dirty="0" smtClean="0">
                <a:latin typeface="Times New Roman" pitchFamily="18" charset="0"/>
                <a:cs typeface="Times New Roman" pitchFamily="18" charset="0"/>
              </a:rPr>
            </a:br>
            <a:r>
              <a:rPr lang="fr-FR" sz="900" dirty="0" smtClean="0">
                <a:latin typeface="Times New Roman" pitchFamily="18" charset="0"/>
                <a:cs typeface="Times New Roman" pitchFamily="18" charset="0"/>
              </a:rPr>
              <a:t>Département de Génie des Procédées</a:t>
            </a:r>
            <a:br>
              <a:rPr lang="fr-FR" sz="900" dirty="0" smtClean="0">
                <a:latin typeface="Times New Roman" pitchFamily="18" charset="0"/>
                <a:cs typeface="Times New Roman" pitchFamily="18" charset="0"/>
              </a:rPr>
            </a:br>
            <a:r>
              <a:rPr lang="fr-FR" sz="900" dirty="0" smtClean="0">
                <a:latin typeface="Times New Roman" pitchFamily="18" charset="0"/>
                <a:cs typeface="Times New Roman" pitchFamily="18" charset="0"/>
              </a:rPr>
              <a:t> Spécialité : analyse et contrôle de qualité  </a:t>
            </a:r>
            <a:r>
              <a:rPr lang="fr-FR" sz="1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fr-FR" sz="1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fr-FR" sz="900" dirty="0" smtClean="0">
                <a:latin typeface="Times New Roman" pitchFamily="18" charset="0"/>
                <a:cs typeface="Times New Roman" pitchFamily="18" charset="0"/>
              </a:rPr>
              <a:t>Par : </a:t>
            </a:r>
            <a:r>
              <a:rPr lang="fr-FR" sz="900" dirty="0" err="1" smtClean="0">
                <a:latin typeface="Times New Roman" pitchFamily="18" charset="0"/>
                <a:cs typeface="Times New Roman" pitchFamily="18" charset="0"/>
              </a:rPr>
              <a:t>derdar</a:t>
            </a:r>
            <a:r>
              <a:rPr lang="fr-FR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900" dirty="0" err="1" smtClean="0">
                <a:latin typeface="Times New Roman" pitchFamily="18" charset="0"/>
                <a:cs typeface="Times New Roman" pitchFamily="18" charset="0"/>
              </a:rPr>
              <a:t>tayeb</a:t>
            </a:r>
            <a:r>
              <a:rPr lang="fr-FR" sz="900" dirty="0" smtClean="0">
                <a:latin typeface="Times New Roman" pitchFamily="18" charset="0"/>
                <a:cs typeface="Times New Roman" pitchFamily="18" charset="0"/>
              </a:rPr>
              <a:t> Email : derdar.tayeb@gmail.com</a:t>
            </a:r>
          </a:p>
          <a:p>
            <a:pPr algn="ctr"/>
            <a:r>
              <a:rPr lang="fr-FR" sz="900" dirty="0" smtClean="0">
                <a:latin typeface="Times New Roman" pitchFamily="18" charset="0"/>
                <a:cs typeface="Times New Roman" pitchFamily="18" charset="0"/>
              </a:rPr>
              <a:t>Encadré par Mn : </a:t>
            </a:r>
            <a:r>
              <a:rPr lang="fr-FR" sz="900" dirty="0" err="1" smtClean="0">
                <a:latin typeface="Times New Roman" pitchFamily="18" charset="0"/>
                <a:cs typeface="Times New Roman" pitchFamily="18" charset="0"/>
              </a:rPr>
              <a:t>tabchouche</a:t>
            </a:r>
            <a:r>
              <a:rPr lang="fr-FR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900" dirty="0" err="1" smtClean="0">
                <a:latin typeface="Times New Roman" pitchFamily="18" charset="0"/>
                <a:cs typeface="Times New Roman" pitchFamily="18" charset="0"/>
              </a:rPr>
              <a:t>ahmed</a:t>
            </a:r>
            <a:r>
              <a:rPr lang="fr-FR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fr-FR" sz="11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fr-FR" sz="1050" b="1" dirty="0" smtClean="0">
                <a:latin typeface="Times New Roman" pitchFamily="18" charset="0"/>
                <a:cs typeface="Times New Roman" pitchFamily="18" charset="0"/>
              </a:rPr>
              <a:t> Thème :élaboration de nouvelles matrices polymérique pvc de l'Enp </a:t>
            </a:r>
          </a:p>
          <a:p>
            <a:pPr algn="ctr"/>
            <a:r>
              <a:rPr lang="fr-FR" sz="1050" b="1" dirty="0" smtClean="0">
                <a:latin typeface="Times New Roman" pitchFamily="18" charset="0"/>
                <a:cs typeface="Times New Roman" pitchFamily="18" charset="0"/>
              </a:rPr>
              <a:t>De Skikda en utilisant des aniline </a:t>
            </a:r>
            <a:r>
              <a:rPr lang="fr-FR" sz="1200" dirty="0" smtClean="0"/>
              <a:t/>
            </a:r>
            <a:br>
              <a:rPr lang="fr-FR" sz="1200" dirty="0" smtClean="0"/>
            </a:br>
            <a:endParaRPr lang="fr-FR" sz="1200" dirty="0"/>
          </a:p>
        </p:txBody>
      </p:sp>
      <p:pic>
        <p:nvPicPr>
          <p:cNvPr id="24" name="Image 23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64" y="0"/>
            <a:ext cx="1428736" cy="1357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Rectangle à coins arrondis 26"/>
          <p:cNvSpPr/>
          <p:nvPr/>
        </p:nvSpPr>
        <p:spPr>
          <a:xfrm>
            <a:off x="2357430" y="1500166"/>
            <a:ext cx="2286016" cy="7643834"/>
          </a:xfrm>
          <a:prstGeom prst="roundRect">
            <a:avLst>
              <a:gd name="adj" fmla="val 3334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0" tIns="0" rIns="0" bIns="0" rtlCol="0" anchor="t"/>
          <a:lstStyle/>
          <a:p>
            <a:endParaRPr lang="fr-FR" sz="105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fr-FR" sz="1050" b="1" dirty="0" smtClean="0">
                <a:latin typeface="Times New Roman" pitchFamily="18" charset="0"/>
                <a:cs typeface="Times New Roman" pitchFamily="18" charset="0"/>
              </a:rPr>
              <a:t>L'oxydation de la </a:t>
            </a:r>
            <a:r>
              <a:rPr lang="fr-FR" sz="1050" b="1" dirty="0" err="1" smtClean="0">
                <a:latin typeface="Times New Roman" pitchFamily="18" charset="0"/>
                <a:cs typeface="Times New Roman" pitchFamily="18" charset="0"/>
              </a:rPr>
              <a:t>polyaniline</a:t>
            </a:r>
            <a:r>
              <a:rPr lang="fr-FR" sz="1050" b="1" dirty="0" smtClean="0">
                <a:latin typeface="Times New Roman" pitchFamily="18" charset="0"/>
                <a:cs typeface="Times New Roman" pitchFamily="18" charset="0"/>
              </a:rPr>
              <a:t> : </a:t>
            </a:r>
          </a:p>
          <a:p>
            <a:endParaRPr lang="fr-FR" sz="9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fr-FR" sz="900" dirty="0" smtClean="0">
                <a:latin typeface="Times New Roman" pitchFamily="18" charset="0"/>
                <a:cs typeface="Times New Roman" pitchFamily="18" charset="0"/>
              </a:rPr>
              <a:t>Les différents états d'oxydation de la </a:t>
            </a:r>
            <a:r>
              <a:rPr lang="fr-FR" sz="900" dirty="0" err="1" smtClean="0">
                <a:latin typeface="Times New Roman" pitchFamily="18" charset="0"/>
                <a:cs typeface="Times New Roman" pitchFamily="18" charset="0"/>
              </a:rPr>
              <a:t>polyaniline</a:t>
            </a:r>
            <a:r>
              <a:rPr lang="fr-FR" sz="9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fr-FR" sz="9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fr-FR" sz="900" dirty="0" smtClean="0">
                <a:latin typeface="Times New Roman" pitchFamily="18" charset="0"/>
                <a:cs typeface="Times New Roman" pitchFamily="18" charset="0"/>
              </a:rPr>
              <a:t>neutre sont directement reliés à la présence des </a:t>
            </a:r>
          </a:p>
          <a:p>
            <a:endParaRPr lang="fr-FR" sz="9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fr-FR" sz="900" dirty="0" smtClean="0">
                <a:latin typeface="Times New Roman" pitchFamily="18" charset="0"/>
                <a:cs typeface="Times New Roman" pitchFamily="18" charset="0"/>
              </a:rPr>
              <a:t>atomes d'azote sur la chaîne principale . ils </a:t>
            </a:r>
          </a:p>
          <a:p>
            <a:endParaRPr lang="fr-FR" sz="9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fr-FR" sz="900" dirty="0" smtClean="0">
                <a:latin typeface="Times New Roman" pitchFamily="18" charset="0"/>
                <a:cs typeface="Times New Roman" pitchFamily="18" charset="0"/>
              </a:rPr>
              <a:t>jouent un rôle fondamental dans le processus de </a:t>
            </a:r>
          </a:p>
          <a:p>
            <a:endParaRPr lang="fr-FR" sz="9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fr-FR" sz="900" dirty="0" smtClean="0">
                <a:latin typeface="Times New Roman" pitchFamily="18" charset="0"/>
                <a:cs typeface="Times New Roman" pitchFamily="18" charset="0"/>
              </a:rPr>
              <a:t>dopage, et sont ainsi responsables des </a:t>
            </a:r>
          </a:p>
          <a:p>
            <a:endParaRPr lang="fr-FR" sz="9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fr-FR" sz="900" dirty="0" smtClean="0">
                <a:latin typeface="Times New Roman" pitchFamily="18" charset="0"/>
                <a:cs typeface="Times New Roman" pitchFamily="18" charset="0"/>
              </a:rPr>
              <a:t>différentes propriétés physico-chimiques </a:t>
            </a:r>
          </a:p>
          <a:p>
            <a:endParaRPr lang="fr-FR" sz="9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fr-FR" sz="900" dirty="0" smtClean="0">
                <a:latin typeface="Times New Roman" pitchFamily="18" charset="0"/>
                <a:cs typeface="Times New Roman" pitchFamily="18" charset="0"/>
              </a:rPr>
              <a:t>associées à la </a:t>
            </a:r>
            <a:r>
              <a:rPr lang="fr-FR" sz="900" dirty="0" err="1" smtClean="0">
                <a:latin typeface="Times New Roman" pitchFamily="18" charset="0"/>
                <a:cs typeface="Times New Roman" pitchFamily="18" charset="0"/>
              </a:rPr>
              <a:t>polyaniline</a:t>
            </a:r>
            <a:r>
              <a:rPr lang="fr-FR" sz="900" dirty="0" smtClean="0">
                <a:latin typeface="Times New Roman" pitchFamily="18" charset="0"/>
                <a:cs typeface="Times New Roman" pitchFamily="18" charset="0"/>
              </a:rPr>
              <a:t>. La </a:t>
            </a:r>
            <a:r>
              <a:rPr lang="fr-FR" sz="900" dirty="0" err="1" smtClean="0">
                <a:latin typeface="Times New Roman" pitchFamily="18" charset="0"/>
                <a:cs typeface="Times New Roman" pitchFamily="18" charset="0"/>
              </a:rPr>
              <a:t>polyaniline</a:t>
            </a:r>
            <a:r>
              <a:rPr lang="fr-FR" sz="9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fr-FR" sz="9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fr-FR" sz="900" dirty="0" err="1" smtClean="0">
                <a:latin typeface="Times New Roman" pitchFamily="18" charset="0"/>
                <a:cs typeface="Times New Roman" pitchFamily="18" charset="0"/>
              </a:rPr>
              <a:t>leucoéméraldine</a:t>
            </a:r>
            <a:r>
              <a:rPr lang="fr-FR" sz="900" dirty="0" smtClean="0">
                <a:latin typeface="Times New Roman" pitchFamily="18" charset="0"/>
                <a:cs typeface="Times New Roman" pitchFamily="18" charset="0"/>
              </a:rPr>
              <a:t>  et la </a:t>
            </a:r>
            <a:r>
              <a:rPr lang="fr-FR" sz="900" dirty="0" err="1" smtClean="0">
                <a:latin typeface="Times New Roman" pitchFamily="18" charset="0"/>
                <a:cs typeface="Times New Roman" pitchFamily="18" charset="0"/>
              </a:rPr>
              <a:t>polyaniline</a:t>
            </a:r>
            <a:r>
              <a:rPr lang="fr-FR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900" dirty="0" err="1" smtClean="0">
                <a:latin typeface="Times New Roman" pitchFamily="18" charset="0"/>
                <a:cs typeface="Times New Roman" pitchFamily="18" charset="0"/>
              </a:rPr>
              <a:t>pernigraniline</a:t>
            </a:r>
            <a:r>
              <a:rPr lang="fr-FR" sz="9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fr-FR" sz="9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fr-FR" sz="900" dirty="0" smtClean="0">
                <a:latin typeface="Times New Roman" pitchFamily="18" charset="0"/>
                <a:cs typeface="Times New Roman" pitchFamily="18" charset="0"/>
              </a:rPr>
              <a:t>sont des polymères très instables à l'air et </a:t>
            </a:r>
          </a:p>
          <a:p>
            <a:endParaRPr lang="fr-FR" sz="9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fr-FR" sz="900" dirty="0" smtClean="0">
                <a:latin typeface="Times New Roman" pitchFamily="18" charset="0"/>
                <a:cs typeface="Times New Roman" pitchFamily="18" charset="0"/>
              </a:rPr>
              <a:t>tendent tous les deux vers la forme </a:t>
            </a:r>
            <a:r>
              <a:rPr lang="fr-FR" sz="900" dirty="0" err="1" smtClean="0">
                <a:latin typeface="Times New Roman" pitchFamily="18" charset="0"/>
                <a:cs typeface="Times New Roman" pitchFamily="18" charset="0"/>
              </a:rPr>
              <a:t>éméraldine</a:t>
            </a:r>
            <a:r>
              <a:rPr lang="fr-FR" sz="9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fr-FR" sz="9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fr-FR" sz="900" dirty="0" smtClean="0">
                <a:latin typeface="Times New Roman" pitchFamily="18" charset="0"/>
                <a:cs typeface="Times New Roman" pitchFamily="18" charset="0"/>
              </a:rPr>
              <a:t>Base.</a:t>
            </a:r>
          </a:p>
          <a:p>
            <a:endParaRPr lang="fr-FR" sz="9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fr-FR" sz="9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fr-FR" sz="9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fr-FR" sz="9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fr-FR" sz="9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fr-FR" sz="900" dirty="0">
              <a:latin typeface="Times New Roman" pitchFamily="18" charset="0"/>
              <a:cs typeface="Times New Roman" pitchFamily="18" charset="0"/>
            </a:endParaRPr>
          </a:p>
          <a:p>
            <a:endParaRPr lang="fr-FR" sz="9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fr-FR" sz="9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fr-FR" sz="9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fr-FR" sz="9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fr-FR" sz="9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fr-FR" sz="900" dirty="0">
              <a:latin typeface="Times New Roman" pitchFamily="18" charset="0"/>
              <a:cs typeface="Times New Roman" pitchFamily="18" charset="0"/>
            </a:endParaRPr>
          </a:p>
          <a:p>
            <a:endParaRPr lang="fr-FR" sz="9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fr-FR" sz="900" dirty="0">
              <a:latin typeface="Times New Roman" pitchFamily="18" charset="0"/>
              <a:cs typeface="Times New Roman" pitchFamily="18" charset="0"/>
            </a:endParaRPr>
          </a:p>
          <a:p>
            <a:endParaRPr lang="fr-FR" sz="9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fr-FR" sz="900" dirty="0">
              <a:latin typeface="Times New Roman" pitchFamily="18" charset="0"/>
              <a:cs typeface="Times New Roman" pitchFamily="18" charset="0"/>
            </a:endParaRPr>
          </a:p>
          <a:p>
            <a:endParaRPr lang="fr-FR" sz="9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fr-FR" sz="900" dirty="0">
              <a:latin typeface="Times New Roman" pitchFamily="18" charset="0"/>
              <a:cs typeface="Times New Roman" pitchFamily="18" charset="0"/>
            </a:endParaRPr>
          </a:p>
          <a:p>
            <a:endParaRPr lang="fr-FR" sz="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fr-FR" sz="900" dirty="0">
              <a:latin typeface="Times New Roman" pitchFamily="18" charset="0"/>
              <a:cs typeface="Times New Roman" pitchFamily="18" charset="0"/>
            </a:endParaRPr>
          </a:p>
          <a:p>
            <a:endParaRPr lang="fr-FR" sz="9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fr-FR" sz="900" dirty="0">
              <a:latin typeface="Times New Roman" pitchFamily="18" charset="0"/>
              <a:cs typeface="Times New Roman" pitchFamily="18" charset="0"/>
            </a:endParaRPr>
          </a:p>
          <a:p>
            <a:endParaRPr lang="fr-FR" sz="9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fr-FR" sz="900" dirty="0">
              <a:latin typeface="Times New Roman" pitchFamily="18" charset="0"/>
              <a:cs typeface="Times New Roman" pitchFamily="18" charset="0"/>
            </a:endParaRPr>
          </a:p>
          <a:p>
            <a:endParaRPr lang="fr-FR" sz="900" dirty="0">
              <a:latin typeface="Times New Roman" pitchFamily="18" charset="0"/>
              <a:cs typeface="Times New Roman" pitchFamily="18" charset="0"/>
            </a:endParaRPr>
          </a:p>
          <a:p>
            <a:endParaRPr lang="fr-FR" sz="900" dirty="0">
              <a:latin typeface="Times New Roman" pitchFamily="18" charset="0"/>
              <a:cs typeface="Times New Roman" pitchFamily="18" charset="0"/>
            </a:endParaRPr>
          </a:p>
          <a:p>
            <a:endParaRPr lang="fr-FR" sz="9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fr-FR" sz="9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fr-FR" sz="900" dirty="0" smtClean="0">
                <a:latin typeface="Times New Roman" pitchFamily="18" charset="0"/>
                <a:cs typeface="Times New Roman" pitchFamily="18" charset="0"/>
              </a:rPr>
              <a:t>                                      3</a:t>
            </a:r>
          </a:p>
        </p:txBody>
      </p:sp>
      <p:pic>
        <p:nvPicPr>
          <p:cNvPr id="11" name="Image 10"/>
          <p:cNvPicPr/>
          <p:nvPr/>
        </p:nvPicPr>
        <p:blipFill>
          <a:blip r:embed="rId4" cstate="print">
            <a:lum bright="-20000" contrast="20000"/>
          </a:blip>
          <a:srcRect/>
          <a:stretch>
            <a:fillRect/>
          </a:stretch>
        </p:blipFill>
        <p:spPr bwMode="auto">
          <a:xfrm>
            <a:off x="4643446" y="6929454"/>
            <a:ext cx="2214554" cy="2214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12" name="Rectangle à coins arrondis 11"/>
          <p:cNvSpPr/>
          <p:nvPr/>
        </p:nvSpPr>
        <p:spPr>
          <a:xfrm>
            <a:off x="0" y="5857884"/>
            <a:ext cx="2357430" cy="3286116"/>
          </a:xfrm>
          <a:prstGeom prst="roundRect">
            <a:avLst>
              <a:gd name="adj" fmla="val 10574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0" tIns="0" rIns="0" bIns="0" rtlCol="0" anchor="t"/>
          <a:lstStyle/>
          <a:p>
            <a:pPr algn="ctr"/>
            <a:r>
              <a:rPr lang="fr-FR" sz="1200" b="1" dirty="0" smtClean="0">
                <a:latin typeface="Times New Roman" pitchFamily="18" charset="0"/>
                <a:cs typeface="Times New Roman" pitchFamily="18" charset="0"/>
              </a:rPr>
              <a:t>Structure générale de la </a:t>
            </a:r>
            <a:r>
              <a:rPr lang="fr-FR" sz="1200" b="1" dirty="0" err="1" smtClean="0">
                <a:latin typeface="Times New Roman" pitchFamily="18" charset="0"/>
                <a:cs typeface="Times New Roman" pitchFamily="18" charset="0"/>
              </a:rPr>
              <a:t>polyaniline</a:t>
            </a:r>
            <a:r>
              <a:rPr lang="fr-FR" sz="1200" b="1" dirty="0" smtClean="0">
                <a:latin typeface="Times New Roman" pitchFamily="18" charset="0"/>
                <a:cs typeface="Times New Roman" pitchFamily="18" charset="0"/>
              </a:rPr>
              <a:t> :</a:t>
            </a:r>
          </a:p>
          <a:p>
            <a:pPr algn="ctr"/>
            <a:endParaRPr lang="fr-FR" sz="1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Image 12"/>
          <p:cNvPicPr/>
          <p:nvPr/>
        </p:nvPicPr>
        <p:blipFill>
          <a:blip r:embed="rId5">
            <a:lum bright="-10000"/>
          </a:blip>
          <a:srcRect/>
          <a:stretch>
            <a:fillRect/>
          </a:stretch>
        </p:blipFill>
        <p:spPr bwMode="auto">
          <a:xfrm>
            <a:off x="0" y="6357950"/>
            <a:ext cx="2357430" cy="27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8" name="Picture 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357430" y="5000628"/>
            <a:ext cx="2286016" cy="4143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417</TotalTime>
  <Words>244</Words>
  <Application>Microsoft Office PowerPoint</Application>
  <PresentationFormat>Affichage à l'écran (4:3)</PresentationFormat>
  <Paragraphs>164</Paragraphs>
  <Slides>1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2" baseType="lpstr">
      <vt:lpstr>Thème Office</vt:lpstr>
      <vt:lpstr> 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3</dc:title>
  <dc:creator>kheiri</dc:creator>
  <cp:lastModifiedBy>pc 04</cp:lastModifiedBy>
  <cp:revision>53</cp:revision>
  <dcterms:created xsi:type="dcterms:W3CDTF">2015-02-17T20:14:19Z</dcterms:created>
  <dcterms:modified xsi:type="dcterms:W3CDTF">2015-02-26T11:11:56Z</dcterms:modified>
</cp:coreProperties>
</file>