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
  </p:notesMasterIdLst>
  <p:sldIdLst>
    <p:sldId id="256" r:id="rId2"/>
  </p:sldIdLst>
  <p:sldSz cx="9144000" cy="6858000" type="screen4x3"/>
  <p:notesSz cx="6858000" cy="9144000"/>
  <p:defaultTextStyle>
    <a:defPPr>
      <a:defRPr lang="ar-DZ"/>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5424" autoAdjust="0"/>
    <p:restoredTop sz="86455" autoAdjust="0"/>
  </p:normalViewPr>
  <p:slideViewPr>
    <p:cSldViewPr>
      <p:cViewPr>
        <p:scale>
          <a:sx n="124" d="100"/>
          <a:sy n="124" d="100"/>
        </p:scale>
        <p:origin x="-306" y="-48"/>
      </p:cViewPr>
      <p:guideLst>
        <p:guide orient="horz" pos="2160"/>
        <p:guide pos="2880"/>
      </p:guideLst>
    </p:cSldViewPr>
  </p:slideViewPr>
  <p:outlineViewPr>
    <p:cViewPr>
      <p:scale>
        <a:sx n="33" d="100"/>
        <a:sy n="33" d="100"/>
      </p:scale>
      <p:origin x="6"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DZ"/>
          </a:p>
        </p:txBody>
      </p:sp>
      <p:sp>
        <p:nvSpPr>
          <p:cNvPr id="3" name="Espace réservé de la date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6B92A295-D435-4A75-ABA5-E1274C35536C}" type="datetimeFigureOut">
              <a:rPr lang="ar-DZ" smtClean="0"/>
              <a:t>07-05-1436</a:t>
            </a:fld>
            <a:endParaRPr lang="ar-DZ"/>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DZ"/>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6" name="Espace réservé du pied de page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DZ"/>
          </a:p>
        </p:txBody>
      </p:sp>
      <p:sp>
        <p:nvSpPr>
          <p:cNvPr id="7" name="Espace réservé du numéro de diapositive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603C0306-292B-4359-BFD9-3A2EDAAD564A}" type="slidenum">
              <a:rPr lang="ar-DZ" smtClean="0"/>
              <a:t>‹N°›</a:t>
            </a:fld>
            <a:endParaRPr lang="ar-DZ"/>
          </a:p>
        </p:txBody>
      </p:sp>
    </p:spTree>
    <p:extLst>
      <p:ext uri="{BB962C8B-B14F-4D97-AF65-F5344CB8AC3E}">
        <p14:creationId xmlns:p14="http://schemas.microsoft.com/office/powerpoint/2010/main" val="107091206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ar-DZ" dirty="0"/>
          </a:p>
        </p:txBody>
      </p:sp>
      <p:sp>
        <p:nvSpPr>
          <p:cNvPr id="4" name="Espace réservé du numéro de diapositive 3"/>
          <p:cNvSpPr>
            <a:spLocks noGrp="1"/>
          </p:cNvSpPr>
          <p:nvPr>
            <p:ph type="sldNum" sz="quarter" idx="10"/>
          </p:nvPr>
        </p:nvSpPr>
        <p:spPr/>
        <p:txBody>
          <a:bodyPr/>
          <a:lstStyle/>
          <a:p>
            <a:fld id="{603C0306-292B-4359-BFD9-3A2EDAAD564A}" type="slidenum">
              <a:rPr lang="ar-DZ" smtClean="0"/>
              <a:t>1</a:t>
            </a:fld>
            <a:endParaRPr lang="ar-DZ"/>
          </a:p>
        </p:txBody>
      </p:sp>
    </p:spTree>
    <p:extLst>
      <p:ext uri="{BB962C8B-B14F-4D97-AF65-F5344CB8AC3E}">
        <p14:creationId xmlns:p14="http://schemas.microsoft.com/office/powerpoint/2010/main" val="25340299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Modifiez le style du titre</a:t>
            </a:r>
            <a:endParaRPr lang="ar-DZ"/>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lang="ar-DZ"/>
          </a:p>
        </p:txBody>
      </p:sp>
      <p:sp>
        <p:nvSpPr>
          <p:cNvPr id="4" name="Espace réservé de la date 3"/>
          <p:cNvSpPr>
            <a:spLocks noGrp="1"/>
          </p:cNvSpPr>
          <p:nvPr>
            <p:ph type="dt" sz="half" idx="10"/>
          </p:nvPr>
        </p:nvSpPr>
        <p:spPr/>
        <p:txBody>
          <a:bodyPr/>
          <a:lstStyle/>
          <a:p>
            <a:fld id="{6A7657FE-CA0F-4F0C-8CA0-756059B4C9D6}" type="datetimeFigureOut">
              <a:rPr lang="ar-DZ" smtClean="0"/>
              <a:t>07-05-1436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AC687AE5-79F3-4916-9C1C-5E32D77BB5A3}" type="slidenum">
              <a:rPr lang="ar-DZ" smtClean="0"/>
              <a:t>‹N°›</a:t>
            </a:fld>
            <a:endParaRPr lang="ar-DZ"/>
          </a:p>
        </p:txBody>
      </p:sp>
    </p:spTree>
    <p:extLst>
      <p:ext uri="{BB962C8B-B14F-4D97-AF65-F5344CB8AC3E}">
        <p14:creationId xmlns:p14="http://schemas.microsoft.com/office/powerpoint/2010/main" val="3751792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ar-DZ"/>
          </a:p>
        </p:txBody>
      </p:sp>
      <p:sp>
        <p:nvSpPr>
          <p:cNvPr id="3" name="Espace réservé du texte vertical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10"/>
          </p:nvPr>
        </p:nvSpPr>
        <p:spPr/>
        <p:txBody>
          <a:bodyPr/>
          <a:lstStyle/>
          <a:p>
            <a:fld id="{6A7657FE-CA0F-4F0C-8CA0-756059B4C9D6}" type="datetimeFigureOut">
              <a:rPr lang="ar-DZ" smtClean="0"/>
              <a:t>07-05-1436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AC687AE5-79F3-4916-9C1C-5E32D77BB5A3}" type="slidenum">
              <a:rPr lang="ar-DZ" smtClean="0"/>
              <a:t>‹N°›</a:t>
            </a:fld>
            <a:endParaRPr lang="ar-DZ"/>
          </a:p>
        </p:txBody>
      </p:sp>
    </p:spTree>
    <p:extLst>
      <p:ext uri="{BB962C8B-B14F-4D97-AF65-F5344CB8AC3E}">
        <p14:creationId xmlns:p14="http://schemas.microsoft.com/office/powerpoint/2010/main" val="27122189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Modifiez le style du titre</a:t>
            </a:r>
            <a:endParaRPr lang="ar-DZ"/>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10"/>
          </p:nvPr>
        </p:nvSpPr>
        <p:spPr/>
        <p:txBody>
          <a:bodyPr/>
          <a:lstStyle/>
          <a:p>
            <a:fld id="{6A7657FE-CA0F-4F0C-8CA0-756059B4C9D6}" type="datetimeFigureOut">
              <a:rPr lang="ar-DZ" smtClean="0"/>
              <a:t>07-05-1436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AC687AE5-79F3-4916-9C1C-5E32D77BB5A3}" type="slidenum">
              <a:rPr lang="ar-DZ" smtClean="0"/>
              <a:t>‹N°›</a:t>
            </a:fld>
            <a:endParaRPr lang="ar-DZ"/>
          </a:p>
        </p:txBody>
      </p:sp>
    </p:spTree>
    <p:extLst>
      <p:ext uri="{BB962C8B-B14F-4D97-AF65-F5344CB8AC3E}">
        <p14:creationId xmlns:p14="http://schemas.microsoft.com/office/powerpoint/2010/main" val="25606369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ar-DZ"/>
          </a:p>
        </p:txBody>
      </p:sp>
      <p:sp>
        <p:nvSpPr>
          <p:cNvPr id="3" name="Espace réservé du contenu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10"/>
          </p:nvPr>
        </p:nvSpPr>
        <p:spPr/>
        <p:txBody>
          <a:bodyPr/>
          <a:lstStyle/>
          <a:p>
            <a:fld id="{6A7657FE-CA0F-4F0C-8CA0-756059B4C9D6}" type="datetimeFigureOut">
              <a:rPr lang="ar-DZ" smtClean="0"/>
              <a:t>07-05-1436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AC687AE5-79F3-4916-9C1C-5E32D77BB5A3}" type="slidenum">
              <a:rPr lang="ar-DZ" smtClean="0"/>
              <a:t>‹N°›</a:t>
            </a:fld>
            <a:endParaRPr lang="ar-DZ"/>
          </a:p>
        </p:txBody>
      </p:sp>
    </p:spTree>
    <p:extLst>
      <p:ext uri="{BB962C8B-B14F-4D97-AF65-F5344CB8AC3E}">
        <p14:creationId xmlns:p14="http://schemas.microsoft.com/office/powerpoint/2010/main" val="18150758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r">
              <a:defRPr sz="4000" b="1" cap="all"/>
            </a:lvl1pPr>
          </a:lstStyle>
          <a:p>
            <a:r>
              <a:rPr lang="fr-FR" smtClean="0"/>
              <a:t>Modifiez le style du titre</a:t>
            </a:r>
            <a:endParaRPr lang="ar-DZ"/>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Espace réservé de la date 3"/>
          <p:cNvSpPr>
            <a:spLocks noGrp="1"/>
          </p:cNvSpPr>
          <p:nvPr>
            <p:ph type="dt" sz="half" idx="10"/>
          </p:nvPr>
        </p:nvSpPr>
        <p:spPr/>
        <p:txBody>
          <a:bodyPr/>
          <a:lstStyle/>
          <a:p>
            <a:fld id="{6A7657FE-CA0F-4F0C-8CA0-756059B4C9D6}" type="datetimeFigureOut">
              <a:rPr lang="ar-DZ" smtClean="0"/>
              <a:t>07-05-1436</a:t>
            </a:fld>
            <a:endParaRPr lang="ar-DZ"/>
          </a:p>
        </p:txBody>
      </p:sp>
      <p:sp>
        <p:nvSpPr>
          <p:cNvPr id="5" name="Espace réservé du pied de page 4"/>
          <p:cNvSpPr>
            <a:spLocks noGrp="1"/>
          </p:cNvSpPr>
          <p:nvPr>
            <p:ph type="ftr" sz="quarter" idx="11"/>
          </p:nvPr>
        </p:nvSpPr>
        <p:spPr/>
        <p:txBody>
          <a:bodyPr/>
          <a:lstStyle/>
          <a:p>
            <a:endParaRPr lang="ar-DZ"/>
          </a:p>
        </p:txBody>
      </p:sp>
      <p:sp>
        <p:nvSpPr>
          <p:cNvPr id="6" name="Espace réservé du numéro de diapositive 5"/>
          <p:cNvSpPr>
            <a:spLocks noGrp="1"/>
          </p:cNvSpPr>
          <p:nvPr>
            <p:ph type="sldNum" sz="quarter" idx="12"/>
          </p:nvPr>
        </p:nvSpPr>
        <p:spPr/>
        <p:txBody>
          <a:bodyPr/>
          <a:lstStyle/>
          <a:p>
            <a:fld id="{AC687AE5-79F3-4916-9C1C-5E32D77BB5A3}" type="slidenum">
              <a:rPr lang="ar-DZ" smtClean="0"/>
              <a:t>‹N°›</a:t>
            </a:fld>
            <a:endParaRPr lang="ar-DZ"/>
          </a:p>
        </p:txBody>
      </p:sp>
    </p:spTree>
    <p:extLst>
      <p:ext uri="{BB962C8B-B14F-4D97-AF65-F5344CB8AC3E}">
        <p14:creationId xmlns:p14="http://schemas.microsoft.com/office/powerpoint/2010/main" val="1498315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ar-DZ"/>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5" name="Espace réservé de la date 4"/>
          <p:cNvSpPr>
            <a:spLocks noGrp="1"/>
          </p:cNvSpPr>
          <p:nvPr>
            <p:ph type="dt" sz="half" idx="10"/>
          </p:nvPr>
        </p:nvSpPr>
        <p:spPr/>
        <p:txBody>
          <a:bodyPr/>
          <a:lstStyle/>
          <a:p>
            <a:fld id="{6A7657FE-CA0F-4F0C-8CA0-756059B4C9D6}" type="datetimeFigureOut">
              <a:rPr lang="ar-DZ" smtClean="0"/>
              <a:t>07-05-1436</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AC687AE5-79F3-4916-9C1C-5E32D77BB5A3}" type="slidenum">
              <a:rPr lang="ar-DZ" smtClean="0"/>
              <a:t>‹N°›</a:t>
            </a:fld>
            <a:endParaRPr lang="ar-DZ"/>
          </a:p>
        </p:txBody>
      </p:sp>
    </p:spTree>
    <p:extLst>
      <p:ext uri="{BB962C8B-B14F-4D97-AF65-F5344CB8AC3E}">
        <p14:creationId xmlns:p14="http://schemas.microsoft.com/office/powerpoint/2010/main" val="21015766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Modifiez le style du titre</a:t>
            </a:r>
            <a:endParaRPr lang="ar-DZ"/>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7" name="Espace réservé de la date 6"/>
          <p:cNvSpPr>
            <a:spLocks noGrp="1"/>
          </p:cNvSpPr>
          <p:nvPr>
            <p:ph type="dt" sz="half" idx="10"/>
          </p:nvPr>
        </p:nvSpPr>
        <p:spPr/>
        <p:txBody>
          <a:bodyPr/>
          <a:lstStyle/>
          <a:p>
            <a:fld id="{6A7657FE-CA0F-4F0C-8CA0-756059B4C9D6}" type="datetimeFigureOut">
              <a:rPr lang="ar-DZ" smtClean="0"/>
              <a:t>07-05-1436</a:t>
            </a:fld>
            <a:endParaRPr lang="ar-DZ"/>
          </a:p>
        </p:txBody>
      </p:sp>
      <p:sp>
        <p:nvSpPr>
          <p:cNvPr id="8" name="Espace réservé du pied de page 7"/>
          <p:cNvSpPr>
            <a:spLocks noGrp="1"/>
          </p:cNvSpPr>
          <p:nvPr>
            <p:ph type="ftr" sz="quarter" idx="11"/>
          </p:nvPr>
        </p:nvSpPr>
        <p:spPr/>
        <p:txBody>
          <a:bodyPr/>
          <a:lstStyle/>
          <a:p>
            <a:endParaRPr lang="ar-DZ"/>
          </a:p>
        </p:txBody>
      </p:sp>
      <p:sp>
        <p:nvSpPr>
          <p:cNvPr id="9" name="Espace réservé du numéro de diapositive 8"/>
          <p:cNvSpPr>
            <a:spLocks noGrp="1"/>
          </p:cNvSpPr>
          <p:nvPr>
            <p:ph type="sldNum" sz="quarter" idx="12"/>
          </p:nvPr>
        </p:nvSpPr>
        <p:spPr/>
        <p:txBody>
          <a:bodyPr/>
          <a:lstStyle/>
          <a:p>
            <a:fld id="{AC687AE5-79F3-4916-9C1C-5E32D77BB5A3}" type="slidenum">
              <a:rPr lang="ar-DZ" smtClean="0"/>
              <a:t>‹N°›</a:t>
            </a:fld>
            <a:endParaRPr lang="ar-DZ"/>
          </a:p>
        </p:txBody>
      </p:sp>
    </p:spTree>
    <p:extLst>
      <p:ext uri="{BB962C8B-B14F-4D97-AF65-F5344CB8AC3E}">
        <p14:creationId xmlns:p14="http://schemas.microsoft.com/office/powerpoint/2010/main" val="35279861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Modifiez le style du titre</a:t>
            </a:r>
            <a:endParaRPr lang="ar-DZ"/>
          </a:p>
        </p:txBody>
      </p:sp>
      <p:sp>
        <p:nvSpPr>
          <p:cNvPr id="3" name="Espace réservé de la date 2"/>
          <p:cNvSpPr>
            <a:spLocks noGrp="1"/>
          </p:cNvSpPr>
          <p:nvPr>
            <p:ph type="dt" sz="half" idx="10"/>
          </p:nvPr>
        </p:nvSpPr>
        <p:spPr/>
        <p:txBody>
          <a:bodyPr/>
          <a:lstStyle/>
          <a:p>
            <a:fld id="{6A7657FE-CA0F-4F0C-8CA0-756059B4C9D6}" type="datetimeFigureOut">
              <a:rPr lang="ar-DZ" smtClean="0"/>
              <a:t>07-05-1436</a:t>
            </a:fld>
            <a:endParaRPr lang="ar-DZ"/>
          </a:p>
        </p:txBody>
      </p:sp>
      <p:sp>
        <p:nvSpPr>
          <p:cNvPr id="4" name="Espace réservé du pied de page 3"/>
          <p:cNvSpPr>
            <a:spLocks noGrp="1"/>
          </p:cNvSpPr>
          <p:nvPr>
            <p:ph type="ftr" sz="quarter" idx="11"/>
          </p:nvPr>
        </p:nvSpPr>
        <p:spPr/>
        <p:txBody>
          <a:bodyPr/>
          <a:lstStyle/>
          <a:p>
            <a:endParaRPr lang="ar-DZ"/>
          </a:p>
        </p:txBody>
      </p:sp>
      <p:sp>
        <p:nvSpPr>
          <p:cNvPr id="5" name="Espace réservé du numéro de diapositive 4"/>
          <p:cNvSpPr>
            <a:spLocks noGrp="1"/>
          </p:cNvSpPr>
          <p:nvPr>
            <p:ph type="sldNum" sz="quarter" idx="12"/>
          </p:nvPr>
        </p:nvSpPr>
        <p:spPr/>
        <p:txBody>
          <a:bodyPr/>
          <a:lstStyle/>
          <a:p>
            <a:fld id="{AC687AE5-79F3-4916-9C1C-5E32D77BB5A3}" type="slidenum">
              <a:rPr lang="ar-DZ" smtClean="0"/>
              <a:t>‹N°›</a:t>
            </a:fld>
            <a:endParaRPr lang="ar-DZ"/>
          </a:p>
        </p:txBody>
      </p:sp>
    </p:spTree>
    <p:extLst>
      <p:ext uri="{BB962C8B-B14F-4D97-AF65-F5344CB8AC3E}">
        <p14:creationId xmlns:p14="http://schemas.microsoft.com/office/powerpoint/2010/main" val="4773416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A7657FE-CA0F-4F0C-8CA0-756059B4C9D6}" type="datetimeFigureOut">
              <a:rPr lang="ar-DZ" smtClean="0"/>
              <a:t>07-05-1436</a:t>
            </a:fld>
            <a:endParaRPr lang="ar-DZ"/>
          </a:p>
        </p:txBody>
      </p:sp>
      <p:sp>
        <p:nvSpPr>
          <p:cNvPr id="3" name="Espace réservé du pied de page 2"/>
          <p:cNvSpPr>
            <a:spLocks noGrp="1"/>
          </p:cNvSpPr>
          <p:nvPr>
            <p:ph type="ftr" sz="quarter" idx="11"/>
          </p:nvPr>
        </p:nvSpPr>
        <p:spPr/>
        <p:txBody>
          <a:bodyPr/>
          <a:lstStyle/>
          <a:p>
            <a:endParaRPr lang="ar-DZ"/>
          </a:p>
        </p:txBody>
      </p:sp>
      <p:sp>
        <p:nvSpPr>
          <p:cNvPr id="4" name="Espace réservé du numéro de diapositive 3"/>
          <p:cNvSpPr>
            <a:spLocks noGrp="1"/>
          </p:cNvSpPr>
          <p:nvPr>
            <p:ph type="sldNum" sz="quarter" idx="12"/>
          </p:nvPr>
        </p:nvSpPr>
        <p:spPr/>
        <p:txBody>
          <a:bodyPr/>
          <a:lstStyle/>
          <a:p>
            <a:fld id="{AC687AE5-79F3-4916-9C1C-5E32D77BB5A3}" type="slidenum">
              <a:rPr lang="ar-DZ" smtClean="0"/>
              <a:t>‹N°›</a:t>
            </a:fld>
            <a:endParaRPr lang="ar-DZ"/>
          </a:p>
        </p:txBody>
      </p:sp>
    </p:spTree>
    <p:extLst>
      <p:ext uri="{BB962C8B-B14F-4D97-AF65-F5344CB8AC3E}">
        <p14:creationId xmlns:p14="http://schemas.microsoft.com/office/powerpoint/2010/main" val="2564132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r">
              <a:defRPr sz="2000" b="1"/>
            </a:lvl1pPr>
          </a:lstStyle>
          <a:p>
            <a:r>
              <a:rPr lang="fr-FR" smtClean="0"/>
              <a:t>Modifiez le style du titre</a:t>
            </a:r>
            <a:endParaRPr lang="ar-DZ"/>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6A7657FE-CA0F-4F0C-8CA0-756059B4C9D6}" type="datetimeFigureOut">
              <a:rPr lang="ar-DZ" smtClean="0"/>
              <a:t>07-05-1436</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AC687AE5-79F3-4916-9C1C-5E32D77BB5A3}" type="slidenum">
              <a:rPr lang="ar-DZ" smtClean="0"/>
              <a:t>‹N°›</a:t>
            </a:fld>
            <a:endParaRPr lang="ar-DZ"/>
          </a:p>
        </p:txBody>
      </p:sp>
    </p:spTree>
    <p:extLst>
      <p:ext uri="{BB962C8B-B14F-4D97-AF65-F5344CB8AC3E}">
        <p14:creationId xmlns:p14="http://schemas.microsoft.com/office/powerpoint/2010/main" val="28405241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r">
              <a:defRPr sz="2000" b="1"/>
            </a:lvl1pPr>
          </a:lstStyle>
          <a:p>
            <a:r>
              <a:rPr lang="fr-FR" smtClean="0"/>
              <a:t>Modifiez le style du titre</a:t>
            </a:r>
            <a:endParaRPr lang="ar-DZ"/>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DZ"/>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Espace réservé de la date 4"/>
          <p:cNvSpPr>
            <a:spLocks noGrp="1"/>
          </p:cNvSpPr>
          <p:nvPr>
            <p:ph type="dt" sz="half" idx="10"/>
          </p:nvPr>
        </p:nvSpPr>
        <p:spPr/>
        <p:txBody>
          <a:bodyPr/>
          <a:lstStyle/>
          <a:p>
            <a:fld id="{6A7657FE-CA0F-4F0C-8CA0-756059B4C9D6}" type="datetimeFigureOut">
              <a:rPr lang="ar-DZ" smtClean="0"/>
              <a:t>07-05-1436</a:t>
            </a:fld>
            <a:endParaRPr lang="ar-DZ"/>
          </a:p>
        </p:txBody>
      </p:sp>
      <p:sp>
        <p:nvSpPr>
          <p:cNvPr id="6" name="Espace réservé du pied de page 5"/>
          <p:cNvSpPr>
            <a:spLocks noGrp="1"/>
          </p:cNvSpPr>
          <p:nvPr>
            <p:ph type="ftr" sz="quarter" idx="11"/>
          </p:nvPr>
        </p:nvSpPr>
        <p:spPr/>
        <p:txBody>
          <a:bodyPr/>
          <a:lstStyle/>
          <a:p>
            <a:endParaRPr lang="ar-DZ"/>
          </a:p>
        </p:txBody>
      </p:sp>
      <p:sp>
        <p:nvSpPr>
          <p:cNvPr id="7" name="Espace réservé du numéro de diapositive 6"/>
          <p:cNvSpPr>
            <a:spLocks noGrp="1"/>
          </p:cNvSpPr>
          <p:nvPr>
            <p:ph type="sldNum" sz="quarter" idx="12"/>
          </p:nvPr>
        </p:nvSpPr>
        <p:spPr/>
        <p:txBody>
          <a:bodyPr/>
          <a:lstStyle/>
          <a:p>
            <a:fld id="{AC687AE5-79F3-4916-9C1C-5E32D77BB5A3}" type="slidenum">
              <a:rPr lang="ar-DZ" smtClean="0"/>
              <a:t>‹N°›</a:t>
            </a:fld>
            <a:endParaRPr lang="ar-DZ"/>
          </a:p>
        </p:txBody>
      </p:sp>
    </p:spTree>
    <p:extLst>
      <p:ext uri="{BB962C8B-B14F-4D97-AF65-F5344CB8AC3E}">
        <p14:creationId xmlns:p14="http://schemas.microsoft.com/office/powerpoint/2010/main" val="17754491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B0F0">
            <a:alpha val="44000"/>
          </a:srgbClr>
        </a:solidFill>
        <a:effectLst/>
      </p:bgPr>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fr-FR" smtClean="0"/>
              <a:t>Modifiez le style du titre</a:t>
            </a:r>
            <a:endParaRPr lang="ar-DZ"/>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ar-DZ"/>
          </a:p>
        </p:txBody>
      </p:sp>
      <p:sp>
        <p:nvSpPr>
          <p:cNvPr id="4" name="Espace réservé de la date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6A7657FE-CA0F-4F0C-8CA0-756059B4C9D6}" type="datetimeFigureOut">
              <a:rPr lang="ar-DZ" smtClean="0"/>
              <a:t>07-05-1436</a:t>
            </a:fld>
            <a:endParaRPr lang="ar-DZ"/>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DZ"/>
          </a:p>
        </p:txBody>
      </p:sp>
      <p:sp>
        <p:nvSpPr>
          <p:cNvPr id="6" name="Espace réservé du numéro de diapositive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AC687AE5-79F3-4916-9C1C-5E32D77BB5A3}" type="slidenum">
              <a:rPr lang="ar-DZ" smtClean="0"/>
              <a:t>‹N°›</a:t>
            </a:fld>
            <a:endParaRPr lang="ar-DZ"/>
          </a:p>
        </p:txBody>
      </p:sp>
    </p:spTree>
    <p:extLst>
      <p:ext uri="{BB962C8B-B14F-4D97-AF65-F5344CB8AC3E}">
        <p14:creationId xmlns:p14="http://schemas.microsoft.com/office/powerpoint/2010/main" val="12614049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ar-DZ"/>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75000"/>
            <a:alpha val="44000"/>
          </a:schemeClr>
        </a:solidFill>
        <a:effectLst/>
      </p:bgPr>
    </p:bg>
    <p:spTree>
      <p:nvGrpSpPr>
        <p:cNvPr id="1" name=""/>
        <p:cNvGrpSpPr/>
        <p:nvPr/>
      </p:nvGrpSpPr>
      <p:grpSpPr>
        <a:xfrm>
          <a:off x="0" y="0"/>
          <a:ext cx="0" cy="0"/>
          <a:chOff x="0" y="0"/>
          <a:chExt cx="0" cy="0"/>
        </a:xfrm>
      </p:grpSpPr>
      <p:sp>
        <p:nvSpPr>
          <p:cNvPr id="2" name="Titre 1"/>
          <p:cNvSpPr>
            <a:spLocks noGrp="1"/>
          </p:cNvSpPr>
          <p:nvPr>
            <p:ph type="ctrTitle"/>
          </p:nvPr>
        </p:nvSpPr>
        <p:spPr>
          <a:xfrm>
            <a:off x="109637" y="3861048"/>
            <a:ext cx="4392488" cy="1398017"/>
          </a:xfrm>
        </p:spPr>
        <p:style>
          <a:lnRef idx="1">
            <a:schemeClr val="accent3"/>
          </a:lnRef>
          <a:fillRef idx="2">
            <a:schemeClr val="accent3"/>
          </a:fillRef>
          <a:effectRef idx="1">
            <a:schemeClr val="accent3"/>
          </a:effectRef>
          <a:fontRef idx="minor">
            <a:schemeClr val="dk1"/>
          </a:fontRef>
        </p:style>
        <p:txBody>
          <a:bodyPr>
            <a:normAutofit fontScale="90000"/>
          </a:bodyPr>
          <a:lstStyle/>
          <a:p>
            <a:pPr algn="l"/>
            <a:r>
              <a:rPr lang="fr-FR" sz="1300" b="1" dirty="0"/>
              <a:t>Objectif du Procédé</a:t>
            </a:r>
            <a:br>
              <a:rPr lang="fr-FR" sz="1300" b="1" dirty="0"/>
            </a:br>
            <a:r>
              <a:rPr lang="fr-FR" sz="1000" dirty="0"/>
              <a:t>L’objectif de ce procédé est </a:t>
            </a:r>
            <a:r>
              <a:rPr lang="fr-FR" sz="1000" dirty="0" smtClean="0"/>
              <a:t>d’amélioré l’indice </a:t>
            </a:r>
            <a:r>
              <a:rPr lang="fr-FR" sz="1000" dirty="0"/>
              <a:t>d’octane </a:t>
            </a:r>
            <a:r>
              <a:rPr lang="fr-FR" sz="1000" dirty="0" smtClean="0"/>
              <a:t>recherché </a:t>
            </a:r>
            <a:r>
              <a:rPr lang="fr-FR" sz="1000" dirty="0"/>
              <a:t>et l’indice d’octane</a:t>
            </a:r>
            <a:br>
              <a:rPr lang="fr-FR" sz="1000" dirty="0"/>
            </a:br>
            <a:r>
              <a:rPr lang="fr-FR" sz="1000" dirty="0"/>
              <a:t>moteur de la charge naphta </a:t>
            </a:r>
            <a:r>
              <a:rPr lang="fr-FR" sz="1000" dirty="0" smtClean="0"/>
              <a:t>légère </a:t>
            </a:r>
            <a:r>
              <a:rPr lang="fr-FR" sz="1000" dirty="0"/>
              <a:t>(principalement C5/C6) avant le mélange dans le pool</a:t>
            </a:r>
            <a:br>
              <a:rPr lang="fr-FR" sz="1000" dirty="0"/>
            </a:br>
            <a:r>
              <a:rPr lang="fr-FR" sz="1000" dirty="0"/>
              <a:t>des </a:t>
            </a:r>
            <a:r>
              <a:rPr lang="fr-FR" sz="1000" dirty="0" smtClean="0"/>
              <a:t>essences </a:t>
            </a:r>
            <a:r>
              <a:rPr lang="fr-FR" sz="1000" dirty="0"/>
              <a:t>(gasoline pool). La fraction de naphta </a:t>
            </a:r>
            <a:r>
              <a:rPr lang="fr-FR" sz="1000" dirty="0" smtClean="0"/>
              <a:t>légère est </a:t>
            </a:r>
            <a:r>
              <a:rPr lang="fr-FR" sz="1000" dirty="0"/>
              <a:t>en général riche en</a:t>
            </a:r>
            <a:br>
              <a:rPr lang="fr-FR" sz="1000" dirty="0"/>
            </a:br>
            <a:r>
              <a:rPr lang="fr-FR" sz="1000" dirty="0"/>
              <a:t>isomère à chaine normale resultant en un indice d’octane bas (en général &lt; 68). Le</a:t>
            </a:r>
            <a:br>
              <a:rPr lang="fr-FR" sz="1000" dirty="0"/>
            </a:br>
            <a:r>
              <a:rPr lang="fr-FR" sz="1000" dirty="0"/>
              <a:t>procédé d’isomérisation convertit une proportion d’équilibre de ces isomères normaux à</a:t>
            </a:r>
            <a:br>
              <a:rPr lang="fr-FR" sz="1000" dirty="0"/>
            </a:br>
            <a:r>
              <a:rPr lang="fr-FR" sz="1000" dirty="0"/>
              <a:t>bas indice d’octane en leurs isomères à chaines ramifiée possedant un indice </a:t>
            </a:r>
            <a:r>
              <a:rPr lang="fr-FR" sz="1000" dirty="0" smtClean="0"/>
              <a:t>d’octane</a:t>
            </a:r>
            <a:r>
              <a:rPr lang="ar-DZ" sz="1000" dirty="0" smtClean="0"/>
              <a:t/>
            </a:r>
            <a:br>
              <a:rPr lang="ar-DZ" sz="1000" dirty="0" smtClean="0"/>
            </a:br>
            <a:r>
              <a:rPr lang="fr-FR" sz="1000" dirty="0" smtClean="0"/>
              <a:t>plus élevé</a:t>
            </a:r>
            <a:endParaRPr lang="ar-DZ" sz="1000" dirty="0"/>
          </a:p>
        </p:txBody>
      </p:sp>
      <p:pic>
        <p:nvPicPr>
          <p:cNvPr id="1026" name="Picture 2"/>
          <p:cNvPicPr>
            <a:picLocks noChangeAspect="1" noChangeArrowheads="1"/>
          </p:cNvPicPr>
          <p:nvPr/>
        </p:nvPicPr>
        <p:blipFill>
          <a:blip r:embed="rId3" cstate="print">
            <a:lum bright="-20000" contrast="40000"/>
            <a:extLst>
              <a:ext uri="{28A0092B-C50C-407E-A947-70E740481C1C}">
                <a14:useLocalDpi xmlns:a14="http://schemas.microsoft.com/office/drawing/2010/main" val="0"/>
              </a:ext>
            </a:extLst>
          </a:blip>
          <a:srcRect/>
          <a:stretch>
            <a:fillRect/>
          </a:stretch>
        </p:blipFill>
        <p:spPr bwMode="auto">
          <a:xfrm>
            <a:off x="4715060" y="1916832"/>
            <a:ext cx="4392488" cy="306896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2549748" y="5476091"/>
            <a:ext cx="2526308" cy="1231106"/>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pPr algn="l"/>
            <a:r>
              <a:rPr lang="fr-FR" sz="1200" b="1" dirty="0" smtClean="0">
                <a:effectLst/>
                <a:latin typeface="Times New Roman"/>
                <a:ea typeface="Times New Roman"/>
              </a:rPr>
              <a:t>Les </a:t>
            </a:r>
            <a:r>
              <a:rPr lang="fr-FR" sz="1200" b="1" dirty="0" smtClean="0">
                <a:effectLst/>
                <a:latin typeface="Times New Roman"/>
                <a:ea typeface="Times New Roman"/>
              </a:rPr>
              <a:t>réactions mise en </a:t>
            </a:r>
            <a:r>
              <a:rPr lang="fr-FR" sz="1200" b="1" dirty="0" smtClean="0">
                <a:effectLst/>
                <a:latin typeface="Times New Roman"/>
                <a:ea typeface="Times New Roman"/>
              </a:rPr>
              <a:t>jeu</a:t>
            </a:r>
          </a:p>
          <a:p>
            <a:pPr marL="171450" indent="-171450" algn="l" rtl="0">
              <a:buFont typeface="Wingdings" panose="05000000000000000000" pitchFamily="2" charset="2"/>
              <a:buChar char="Ø"/>
            </a:pPr>
            <a:r>
              <a:rPr lang="fr-FR" sz="1000" dirty="0" smtClean="0"/>
              <a:t>Hydrogénation du benzène </a:t>
            </a:r>
          </a:p>
          <a:p>
            <a:pPr marL="171450" indent="-171450" algn="l" rtl="0">
              <a:buFont typeface="Wingdings" panose="05000000000000000000" pitchFamily="2" charset="2"/>
              <a:buChar char="Ø"/>
            </a:pPr>
            <a:r>
              <a:rPr lang="fr-FR" sz="1000" dirty="0" smtClean="0"/>
              <a:t>Isomérisation</a:t>
            </a:r>
            <a:endParaRPr lang="fr-FR" sz="1000" dirty="0" smtClean="0"/>
          </a:p>
          <a:p>
            <a:pPr algn="l"/>
            <a:r>
              <a:rPr lang="fr-FR" sz="1200" b="1" dirty="0" smtClean="0"/>
              <a:t>Les réactions secondaires</a:t>
            </a:r>
          </a:p>
          <a:p>
            <a:pPr marL="171450" indent="-171450" algn="l" rtl="0">
              <a:buFont typeface="Wingdings" panose="05000000000000000000" pitchFamily="2" charset="2"/>
              <a:buChar char="Ø"/>
            </a:pPr>
            <a:r>
              <a:rPr lang="fr-FR" sz="1000" dirty="0" smtClean="0"/>
              <a:t>Ouverture de l’anneau des naphtènes</a:t>
            </a:r>
          </a:p>
          <a:p>
            <a:pPr marL="171450" indent="-171450" algn="l" rtl="0">
              <a:buFont typeface="Wingdings" panose="05000000000000000000" pitchFamily="2" charset="2"/>
              <a:buChar char="Ø"/>
            </a:pPr>
            <a:r>
              <a:rPr lang="fr-FR" sz="1000" dirty="0" smtClean="0"/>
              <a:t>Hydrocraquage</a:t>
            </a:r>
          </a:p>
          <a:p>
            <a:pPr marL="171450" indent="-171450" algn="l" rtl="0">
              <a:buFont typeface="Wingdings" panose="05000000000000000000" pitchFamily="2" charset="2"/>
              <a:buChar char="Ø"/>
            </a:pPr>
            <a:endParaRPr lang="ar-DZ" sz="1000" dirty="0"/>
          </a:p>
        </p:txBody>
      </p:sp>
      <p:sp>
        <p:nvSpPr>
          <p:cNvPr id="10" name="Rectangle 9"/>
          <p:cNvSpPr/>
          <p:nvPr/>
        </p:nvSpPr>
        <p:spPr>
          <a:xfrm>
            <a:off x="639886" y="0"/>
            <a:ext cx="7560841" cy="1908215"/>
          </a:xfrm>
          <a:prstGeom prst="rect">
            <a:avLst/>
          </a:prstGeom>
        </p:spPr>
        <p:txBody>
          <a:bodyPr wrap="square">
            <a:spAutoFit/>
          </a:bodyPr>
          <a:lstStyle/>
          <a:p>
            <a:pPr algn="ctr" rtl="0" fontAlgn="base">
              <a:spcBef>
                <a:spcPct val="0"/>
              </a:spcBef>
              <a:spcAft>
                <a:spcPct val="0"/>
              </a:spcAft>
            </a:pPr>
            <a:r>
              <a:rPr lang="fr-FR" sz="1000" b="1" dirty="0">
                <a:solidFill>
                  <a:prstClr val="black"/>
                </a:solidFill>
                <a:latin typeface="Times New Roman" pitchFamily="18" charset="0"/>
                <a:ea typeface="Times New Roman" pitchFamily="18" charset="0"/>
                <a:cs typeface="Times New Roman" pitchFamily="18" charset="0"/>
              </a:rPr>
              <a:t>UNIVERSITE KASDI MARBAH OUARGLA</a:t>
            </a:r>
            <a:endParaRPr lang="fr-FR" sz="1000" dirty="0">
              <a:solidFill>
                <a:prstClr val="black"/>
              </a:solidFill>
              <a:latin typeface="Times New Roman" pitchFamily="18" charset="0"/>
              <a:cs typeface="Times New Roman" pitchFamily="18" charset="0"/>
            </a:endParaRPr>
          </a:p>
          <a:p>
            <a:pPr algn="ctr" rtl="0" eaLnBrk="0" fontAlgn="base" hangingPunct="0">
              <a:spcBef>
                <a:spcPct val="0"/>
              </a:spcBef>
              <a:spcAft>
                <a:spcPct val="0"/>
              </a:spcAft>
            </a:pPr>
            <a:r>
              <a:rPr lang="fr-FR" sz="1000" b="1" dirty="0">
                <a:solidFill>
                  <a:prstClr val="black"/>
                </a:solidFill>
                <a:latin typeface="Times New Roman" pitchFamily="18" charset="0"/>
                <a:ea typeface="Times New Roman" pitchFamily="18" charset="0"/>
                <a:cs typeface="Times New Roman" pitchFamily="18" charset="0"/>
              </a:rPr>
              <a:t>FACULTE DES SCIENCES ET  DE LA TECHNOLOGIE ET  SCIENCE DE LA MATIERE</a:t>
            </a:r>
            <a:endParaRPr lang="fr-FR" sz="1000" dirty="0">
              <a:solidFill>
                <a:prstClr val="black"/>
              </a:solidFill>
              <a:latin typeface="Times New Roman" pitchFamily="18" charset="0"/>
              <a:cs typeface="Times New Roman" pitchFamily="18" charset="0"/>
            </a:endParaRPr>
          </a:p>
          <a:p>
            <a:pPr algn="ctr" rtl="0" eaLnBrk="0" fontAlgn="base" hangingPunct="0">
              <a:spcBef>
                <a:spcPct val="0"/>
              </a:spcBef>
              <a:spcAft>
                <a:spcPct val="0"/>
              </a:spcAft>
            </a:pPr>
            <a:r>
              <a:rPr lang="fr-FR" sz="1000" b="1" dirty="0">
                <a:solidFill>
                  <a:prstClr val="black"/>
                </a:solidFill>
                <a:latin typeface="Times New Roman" pitchFamily="18" charset="0"/>
                <a:ea typeface="Times New Roman" pitchFamily="18" charset="0"/>
                <a:cs typeface="Times New Roman" pitchFamily="18" charset="0"/>
              </a:rPr>
              <a:t>FACULTE DES SIENCES </a:t>
            </a:r>
            <a:r>
              <a:rPr lang="fr-FR" sz="1000" b="1" dirty="0" smtClean="0">
                <a:solidFill>
                  <a:prstClr val="black"/>
                </a:solidFill>
                <a:latin typeface="Times New Roman" pitchFamily="18" charset="0"/>
                <a:ea typeface="Times New Roman" pitchFamily="18" charset="0"/>
                <a:cs typeface="Times New Roman" pitchFamily="18" charset="0"/>
              </a:rPr>
              <a:t>APPLIQUE</a:t>
            </a:r>
            <a:endParaRPr lang="fr-FR" sz="1000" dirty="0">
              <a:solidFill>
                <a:prstClr val="black"/>
              </a:solidFill>
              <a:latin typeface="Times New Roman" pitchFamily="18" charset="0"/>
              <a:cs typeface="+mj-cs"/>
            </a:endParaRPr>
          </a:p>
          <a:p>
            <a:pPr algn="ctr" rtl="0" eaLnBrk="0" fontAlgn="base" hangingPunct="0">
              <a:spcBef>
                <a:spcPct val="0"/>
              </a:spcBef>
              <a:spcAft>
                <a:spcPct val="0"/>
              </a:spcAft>
            </a:pPr>
            <a:r>
              <a:rPr lang="fr-FR" sz="1000" b="1" dirty="0">
                <a:solidFill>
                  <a:prstClr val="black"/>
                </a:solidFill>
                <a:latin typeface="Times New Roman" pitchFamily="18" charset="0"/>
                <a:ea typeface="Times New Roman" pitchFamily="18" charset="0"/>
                <a:cs typeface="Times New Roman" pitchFamily="18" charset="0"/>
              </a:rPr>
              <a:t>DEPARTEMENT DE GENIE DES PROCEDES</a:t>
            </a:r>
            <a:endParaRPr lang="fr-FR" sz="1000" dirty="0">
              <a:solidFill>
                <a:prstClr val="black"/>
              </a:solidFill>
              <a:latin typeface="Times New Roman" pitchFamily="18" charset="0"/>
              <a:cs typeface="Times New Roman" pitchFamily="18" charset="0"/>
            </a:endParaRPr>
          </a:p>
          <a:p>
            <a:pPr algn="ctr" rtl="0" eaLnBrk="0" fontAlgn="base" hangingPunct="0">
              <a:spcBef>
                <a:spcPct val="0"/>
              </a:spcBef>
              <a:spcAft>
                <a:spcPct val="0"/>
              </a:spcAft>
            </a:pPr>
            <a:r>
              <a:rPr lang="fr-FR" sz="1000" b="1" dirty="0">
                <a:solidFill>
                  <a:prstClr val="black"/>
                </a:solidFill>
                <a:latin typeface="Times New Roman" pitchFamily="18" charset="0"/>
                <a:ea typeface="Times New Roman" pitchFamily="18" charset="0"/>
                <a:cs typeface="Times New Roman" pitchFamily="18" charset="0"/>
              </a:rPr>
              <a:t>2</a:t>
            </a:r>
            <a:r>
              <a:rPr lang="fr-FR" sz="1000" b="1" baseline="30000" dirty="0">
                <a:solidFill>
                  <a:prstClr val="black"/>
                </a:solidFill>
                <a:latin typeface="Times New Roman" pitchFamily="18" charset="0"/>
                <a:ea typeface="Times New Roman" pitchFamily="18" charset="0"/>
                <a:cs typeface="Times New Roman" pitchFamily="18" charset="0"/>
              </a:rPr>
              <a:t> </a:t>
            </a:r>
            <a:r>
              <a:rPr lang="fr-FR" sz="1000" b="1" baseline="30000" dirty="0" smtClean="0">
                <a:solidFill>
                  <a:prstClr val="black"/>
                </a:solidFill>
                <a:latin typeface="Times New Roman" pitchFamily="18" charset="0"/>
                <a:ea typeface="Times New Roman" pitchFamily="18" charset="0"/>
                <a:cs typeface="Times New Roman" pitchFamily="18" charset="0"/>
              </a:rPr>
              <a:t>ème</a:t>
            </a:r>
            <a:r>
              <a:rPr lang="fr-FR" sz="1000" b="1" dirty="0" smtClean="0">
                <a:solidFill>
                  <a:prstClr val="black"/>
                </a:solidFill>
                <a:latin typeface="Times New Roman" pitchFamily="18" charset="0"/>
                <a:ea typeface="Times New Roman" pitchFamily="18" charset="0"/>
                <a:cs typeface="Times New Roman" pitchFamily="18" charset="0"/>
              </a:rPr>
              <a:t> </a:t>
            </a:r>
            <a:r>
              <a:rPr lang="fr-FR" sz="1000" b="1" dirty="0">
                <a:solidFill>
                  <a:prstClr val="black"/>
                </a:solidFill>
                <a:latin typeface="Times New Roman" pitchFamily="18" charset="0"/>
                <a:ea typeface="Times New Roman" pitchFamily="18" charset="0"/>
                <a:cs typeface="Times New Roman" pitchFamily="18" charset="0"/>
              </a:rPr>
              <a:t>ANNEE MASTER </a:t>
            </a:r>
            <a:r>
              <a:rPr lang="fr-FR" sz="1000" b="1" dirty="0" smtClean="0">
                <a:solidFill>
                  <a:prstClr val="black"/>
                </a:solidFill>
                <a:latin typeface="Times New Roman" pitchFamily="18" charset="0"/>
                <a:ea typeface="Times New Roman" pitchFamily="18" charset="0"/>
                <a:cs typeface="Times New Roman" pitchFamily="18" charset="0"/>
              </a:rPr>
              <a:t>RAFFINAGE</a:t>
            </a:r>
          </a:p>
          <a:p>
            <a:pPr algn="ctr" rtl="0" eaLnBrk="0" fontAlgn="base" hangingPunct="0">
              <a:spcBef>
                <a:spcPct val="0"/>
              </a:spcBef>
              <a:spcAft>
                <a:spcPct val="0"/>
              </a:spcAft>
            </a:pPr>
            <a:endParaRPr lang="fr-FR" sz="1000" b="1" dirty="0">
              <a:solidFill>
                <a:prstClr val="black"/>
              </a:solidFill>
              <a:latin typeface="Times New Roman" pitchFamily="18" charset="0"/>
              <a:ea typeface="Times New Roman" pitchFamily="18" charset="0"/>
              <a:cs typeface="Times New Roman" pitchFamily="18" charset="0"/>
            </a:endParaRPr>
          </a:p>
          <a:p>
            <a:pPr algn="ctr" rtl="0" eaLnBrk="0" fontAlgn="base" hangingPunct="0">
              <a:spcBef>
                <a:spcPct val="0"/>
              </a:spcBef>
              <a:spcAft>
                <a:spcPct val="0"/>
              </a:spcAft>
            </a:pPr>
            <a:r>
              <a:rPr lang="fr-FR" sz="1000" b="1" dirty="0" smtClean="0">
                <a:solidFill>
                  <a:prstClr val="black"/>
                </a:solidFill>
                <a:latin typeface="Times New Roman" pitchFamily="18" charset="0"/>
                <a:ea typeface="Times New Roman" pitchFamily="18" charset="0"/>
                <a:cs typeface="Times New Roman" pitchFamily="18" charset="0"/>
              </a:rPr>
              <a:t>                </a:t>
            </a:r>
            <a:r>
              <a:rPr lang="fr-FR" sz="1000" b="1" dirty="0" smtClean="0">
                <a:solidFill>
                  <a:prstClr val="black"/>
                </a:solidFill>
                <a:latin typeface="Times New Roman" pitchFamily="18" charset="0"/>
                <a:ea typeface="Times New Roman" pitchFamily="18" charset="0"/>
                <a:cs typeface="Times New Roman" pitchFamily="18" charset="0"/>
              </a:rPr>
              <a:t>Thème : L’études de vérification du procédé </a:t>
            </a:r>
            <a:r>
              <a:rPr lang="fr-FR" sz="1000" b="1" dirty="0" smtClean="0">
                <a:solidFill>
                  <a:prstClr val="black"/>
                </a:solidFill>
                <a:latin typeface="Times New Roman" pitchFamily="18" charset="0"/>
                <a:ea typeface="Times New Roman" pitchFamily="18" charset="0"/>
                <a:cs typeface="Times New Roman" pitchFamily="18" charset="0"/>
              </a:rPr>
              <a:t>d’isomérisation</a:t>
            </a:r>
          </a:p>
          <a:p>
            <a:pPr algn="ctr" rtl="0" eaLnBrk="0" fontAlgn="base" hangingPunct="0">
              <a:spcBef>
                <a:spcPct val="0"/>
              </a:spcBef>
              <a:spcAft>
                <a:spcPct val="0"/>
              </a:spcAft>
            </a:pPr>
            <a:endParaRPr lang="fr-FR" sz="1000" b="1" dirty="0">
              <a:solidFill>
                <a:prstClr val="black"/>
              </a:solidFill>
              <a:latin typeface="Times New Roman" pitchFamily="18" charset="0"/>
              <a:ea typeface="Times New Roman" pitchFamily="18" charset="0"/>
              <a:cs typeface="Times New Roman" pitchFamily="18" charset="0"/>
            </a:endParaRPr>
          </a:p>
          <a:p>
            <a:pPr lvl="0" algn="l" rtl="0"/>
            <a:r>
              <a:rPr lang="fr-FR" sz="1000" b="1" dirty="0" smtClean="0">
                <a:solidFill>
                  <a:prstClr val="black">
                    <a:lumMod val="95000"/>
                  </a:prstClr>
                </a:solidFill>
                <a:latin typeface="Times New Roman" pitchFamily="18" charset="0"/>
                <a:cs typeface="Times New Roman" pitchFamily="18" charset="0"/>
              </a:rPr>
              <a:t>        Réalisée </a:t>
            </a:r>
            <a:r>
              <a:rPr lang="fr-FR" sz="1000" b="1" dirty="0">
                <a:solidFill>
                  <a:prstClr val="black">
                    <a:lumMod val="95000"/>
                  </a:prstClr>
                </a:solidFill>
                <a:latin typeface="Times New Roman" pitchFamily="18" charset="0"/>
                <a:cs typeface="Times New Roman" pitchFamily="18" charset="0"/>
              </a:rPr>
              <a:t>par </a:t>
            </a:r>
            <a:r>
              <a:rPr lang="fr-FR" sz="1000" b="1" dirty="0" smtClean="0">
                <a:solidFill>
                  <a:prstClr val="black">
                    <a:lumMod val="95000"/>
                  </a:prstClr>
                </a:solidFill>
                <a:latin typeface="Times New Roman" pitchFamily="18" charset="0"/>
                <a:cs typeface="Times New Roman" pitchFamily="18" charset="0"/>
              </a:rPr>
              <a:t>:      -BENNACER  </a:t>
            </a:r>
            <a:r>
              <a:rPr lang="fr-FR" sz="1000" b="1" dirty="0">
                <a:solidFill>
                  <a:prstClr val="black">
                    <a:lumMod val="95000"/>
                  </a:prstClr>
                </a:solidFill>
                <a:latin typeface="Times New Roman" pitchFamily="18" charset="0"/>
                <a:cs typeface="Times New Roman" pitchFamily="18" charset="0"/>
              </a:rPr>
              <a:t>AZZEDDINE                                                                             </a:t>
            </a:r>
            <a:r>
              <a:rPr lang="fr-FR" sz="1000" b="1" dirty="0" smtClean="0">
                <a:solidFill>
                  <a:prstClr val="black">
                    <a:lumMod val="95000"/>
                  </a:prstClr>
                </a:solidFill>
                <a:latin typeface="Times New Roman" pitchFamily="18" charset="0"/>
                <a:cs typeface="Times New Roman" pitchFamily="18" charset="0"/>
              </a:rPr>
              <a:t>Encadrée </a:t>
            </a:r>
            <a:r>
              <a:rPr lang="fr-FR" sz="1000" b="1" dirty="0">
                <a:solidFill>
                  <a:prstClr val="black">
                    <a:lumMod val="95000"/>
                  </a:prstClr>
                </a:solidFill>
                <a:latin typeface="Times New Roman" pitchFamily="18" charset="0"/>
                <a:cs typeface="Times New Roman" pitchFamily="18" charset="0"/>
              </a:rPr>
              <a:t>par </a:t>
            </a:r>
            <a:r>
              <a:rPr lang="fr-FR" sz="1000" b="1" dirty="0" smtClean="0">
                <a:solidFill>
                  <a:prstClr val="black">
                    <a:lumMod val="95000"/>
                  </a:prstClr>
                </a:solidFill>
                <a:latin typeface="Times New Roman" pitchFamily="18" charset="0"/>
                <a:cs typeface="Times New Roman" pitchFamily="18" charset="0"/>
              </a:rPr>
              <a:t>: Mlle : H.IZZA </a:t>
            </a:r>
            <a:endParaRPr lang="fr-FR" sz="1000" b="1" dirty="0">
              <a:solidFill>
                <a:prstClr val="black">
                  <a:lumMod val="95000"/>
                </a:prstClr>
              </a:solidFill>
              <a:latin typeface="Times New Roman" pitchFamily="18" charset="0"/>
              <a:cs typeface="Times New Roman" pitchFamily="18" charset="0"/>
            </a:endParaRPr>
          </a:p>
          <a:p>
            <a:pPr lvl="0" algn="l" rtl="0"/>
            <a:r>
              <a:rPr lang="fr-FR" sz="1000" b="1" dirty="0">
                <a:solidFill>
                  <a:prstClr val="black">
                    <a:lumMod val="95000"/>
                  </a:prstClr>
                </a:solidFill>
                <a:latin typeface="Times New Roman" pitchFamily="18" charset="0"/>
                <a:cs typeface="Times New Roman" pitchFamily="18" charset="0"/>
              </a:rPr>
              <a:t> </a:t>
            </a:r>
            <a:r>
              <a:rPr lang="fr-FR" sz="1000" b="1" dirty="0" smtClean="0">
                <a:solidFill>
                  <a:prstClr val="black">
                    <a:lumMod val="95000"/>
                  </a:prstClr>
                </a:solidFill>
                <a:latin typeface="Times New Roman" pitchFamily="18" charset="0"/>
                <a:cs typeface="Times New Roman" pitchFamily="18" charset="0"/>
              </a:rPr>
              <a:t>                                    - AMAIRI </a:t>
            </a:r>
            <a:r>
              <a:rPr lang="fr-FR" sz="1000" b="1" dirty="0">
                <a:solidFill>
                  <a:prstClr val="black">
                    <a:lumMod val="95000"/>
                  </a:prstClr>
                </a:solidFill>
                <a:latin typeface="Times New Roman" pitchFamily="18" charset="0"/>
                <a:cs typeface="Times New Roman" pitchFamily="18" charset="0"/>
              </a:rPr>
              <a:t>MOHAMED </a:t>
            </a:r>
            <a:r>
              <a:rPr lang="fr-FR" sz="1000" b="1" dirty="0" smtClean="0">
                <a:solidFill>
                  <a:prstClr val="black">
                    <a:lumMod val="95000"/>
                  </a:prstClr>
                </a:solidFill>
                <a:latin typeface="Times New Roman" pitchFamily="18" charset="0"/>
                <a:cs typeface="Times New Roman" pitchFamily="18" charset="0"/>
              </a:rPr>
              <a:t>EL-HADI</a:t>
            </a:r>
            <a:endParaRPr lang="fr-FR" sz="1000" b="1" dirty="0">
              <a:solidFill>
                <a:prstClr val="black">
                  <a:lumMod val="95000"/>
                </a:prstClr>
              </a:solidFill>
              <a:latin typeface="Times New Roman" pitchFamily="18" charset="0"/>
              <a:cs typeface="Times New Roman" pitchFamily="18" charset="0"/>
            </a:endParaRPr>
          </a:p>
          <a:p>
            <a:pPr algn="ctr" rtl="0" eaLnBrk="0" fontAlgn="base" hangingPunct="0">
              <a:spcBef>
                <a:spcPct val="0"/>
              </a:spcBef>
              <a:spcAft>
                <a:spcPct val="0"/>
              </a:spcAft>
            </a:pPr>
            <a:r>
              <a:rPr lang="fr-FR" b="1" dirty="0" smtClean="0">
                <a:solidFill>
                  <a:prstClr val="black"/>
                </a:solidFill>
                <a:latin typeface="Times New Roman" pitchFamily="18" charset="0"/>
                <a:ea typeface="Times New Roman" pitchFamily="18" charset="0"/>
                <a:cs typeface="Times New Roman" pitchFamily="18" charset="0"/>
              </a:rPr>
              <a:t> </a:t>
            </a:r>
            <a:endParaRPr lang="fr-FR" b="1" dirty="0">
              <a:solidFill>
                <a:prstClr val="black"/>
              </a:solidFill>
              <a:latin typeface="Times New Roman" pitchFamily="18" charset="0"/>
              <a:ea typeface="Times New Roman" pitchFamily="18" charset="0"/>
              <a:cs typeface="Times New Roman" pitchFamily="18" charset="0"/>
            </a:endParaRPr>
          </a:p>
        </p:txBody>
      </p:sp>
      <p:sp>
        <p:nvSpPr>
          <p:cNvPr id="3" name="Rectangle 2"/>
          <p:cNvSpPr/>
          <p:nvPr/>
        </p:nvSpPr>
        <p:spPr>
          <a:xfrm>
            <a:off x="5155031" y="5085184"/>
            <a:ext cx="2808311" cy="1661993"/>
          </a:xfrm>
          <a:prstGeom prst="rect">
            <a:avLst/>
          </a:prstGeom>
        </p:spPr>
        <p:style>
          <a:lnRef idx="0">
            <a:schemeClr val="accent4"/>
          </a:lnRef>
          <a:fillRef idx="3">
            <a:schemeClr val="accent4"/>
          </a:fillRef>
          <a:effectRef idx="3">
            <a:schemeClr val="accent4"/>
          </a:effectRef>
          <a:fontRef idx="minor">
            <a:schemeClr val="lt1"/>
          </a:fontRef>
        </p:style>
        <p:txBody>
          <a:bodyPr wrap="square">
            <a:spAutoFit/>
          </a:bodyPr>
          <a:lstStyle/>
          <a:p>
            <a:pPr algn="l"/>
            <a:r>
              <a:rPr lang="fr-FR" sz="1200" b="1" dirty="0"/>
              <a:t>Caractéristiques du catalyseur</a:t>
            </a:r>
            <a:endParaRPr lang="fr-FR" sz="1200" b="1" dirty="0">
              <a:cs typeface="+mj-cs"/>
            </a:endParaRPr>
          </a:p>
          <a:p>
            <a:pPr algn="l"/>
            <a:r>
              <a:rPr lang="fr-FR" sz="900" dirty="0">
                <a:cs typeface="+mj-cs"/>
              </a:rPr>
              <a:t>La référence du catalyseur d’isomérisation </a:t>
            </a:r>
            <a:r>
              <a:rPr lang="fr-FR" sz="900" dirty="0" smtClean="0">
                <a:cs typeface="+mj-cs"/>
              </a:rPr>
              <a:t>est</a:t>
            </a:r>
          </a:p>
          <a:p>
            <a:pPr algn="l"/>
            <a:r>
              <a:rPr lang="fr-FR" sz="900" dirty="0" smtClean="0">
                <a:cs typeface="+mj-cs"/>
              </a:rPr>
              <a:t> </a:t>
            </a:r>
            <a:r>
              <a:rPr lang="fr-FR" sz="900" dirty="0">
                <a:cs typeface="+mj-cs"/>
              </a:rPr>
              <a:t>ATIS-2L. Il s’agit de platine sur </a:t>
            </a:r>
            <a:r>
              <a:rPr lang="fr-FR" sz="900" dirty="0" smtClean="0">
                <a:cs typeface="+mj-cs"/>
              </a:rPr>
              <a:t>un catalyseur </a:t>
            </a:r>
            <a:r>
              <a:rPr lang="fr-FR" sz="900" dirty="0" smtClean="0">
                <a:cs typeface="+mj-cs"/>
              </a:rPr>
              <a:t>à base d’alumine chlorée utilisé dans les raffineries pour l’isomérisation </a:t>
            </a:r>
            <a:r>
              <a:rPr lang="fr-FR" sz="900" dirty="0" smtClean="0">
                <a:cs typeface="+mj-cs"/>
              </a:rPr>
              <a:t>des coupes </a:t>
            </a:r>
            <a:r>
              <a:rPr lang="fr-FR" sz="900" dirty="0" smtClean="0">
                <a:cs typeface="+mj-cs"/>
              </a:rPr>
              <a:t>C5-C6 paraffiniques produisant une amélioration du RON et du MON de</a:t>
            </a:r>
          </a:p>
          <a:p>
            <a:pPr algn="l"/>
            <a:r>
              <a:rPr lang="fr-FR" sz="900" dirty="0" smtClean="0">
                <a:cs typeface="+mj-cs"/>
              </a:rPr>
              <a:t>l’essence légère envoyée au blender des essences automobile (motor gasoline pool).</a:t>
            </a:r>
          </a:p>
          <a:p>
            <a:pPr algn="l"/>
            <a:r>
              <a:rPr lang="fr-FR" sz="900" dirty="0" smtClean="0">
                <a:cs typeface="+mj-cs"/>
              </a:rPr>
              <a:t>Une </a:t>
            </a:r>
            <a:r>
              <a:rPr lang="fr-FR" sz="900" dirty="0">
                <a:cs typeface="+mj-cs"/>
              </a:rPr>
              <a:t>haute conversion des n-paraffines est obtenue à basse température avec de </a:t>
            </a:r>
            <a:r>
              <a:rPr lang="fr-FR" sz="900" dirty="0" smtClean="0">
                <a:cs typeface="+mj-cs"/>
              </a:rPr>
              <a:t>hauts</a:t>
            </a:r>
          </a:p>
          <a:p>
            <a:pPr algn="l"/>
            <a:r>
              <a:rPr lang="fr-FR" sz="900" dirty="0" smtClean="0">
                <a:cs typeface="+mj-cs"/>
              </a:rPr>
              <a:t>rendements.</a:t>
            </a:r>
            <a:endParaRPr lang="ar-DZ" sz="900" dirty="0">
              <a:cs typeface="+mj-cs"/>
            </a:endParaRPr>
          </a:p>
        </p:txBody>
      </p:sp>
      <p:sp>
        <p:nvSpPr>
          <p:cNvPr id="4" name="Rectangle 3"/>
          <p:cNvSpPr/>
          <p:nvPr/>
        </p:nvSpPr>
        <p:spPr>
          <a:xfrm>
            <a:off x="5282646" y="1600438"/>
            <a:ext cx="3016467" cy="276999"/>
          </a:xfrm>
          <a:prstGeom prst="rect">
            <a:avLst/>
          </a:prstGeom>
        </p:spPr>
        <p:style>
          <a:lnRef idx="1">
            <a:schemeClr val="accent1"/>
          </a:lnRef>
          <a:fillRef idx="3">
            <a:schemeClr val="accent1"/>
          </a:fillRef>
          <a:effectRef idx="2">
            <a:schemeClr val="accent1"/>
          </a:effectRef>
          <a:fontRef idx="minor">
            <a:schemeClr val="lt1"/>
          </a:fontRef>
        </p:style>
        <p:txBody>
          <a:bodyPr wrap="none">
            <a:spAutoFit/>
          </a:bodyPr>
          <a:lstStyle/>
          <a:p>
            <a:pPr algn="l"/>
            <a:r>
              <a:rPr lang="fr-FR" sz="1200" b="1" dirty="0" smtClean="0"/>
              <a:t>- Schéma simplifié de l’unité d’isomérisation</a:t>
            </a:r>
            <a:endParaRPr lang="ar-DZ" sz="1200" dirty="0"/>
          </a:p>
        </p:txBody>
      </p:sp>
      <p:sp>
        <p:nvSpPr>
          <p:cNvPr id="6" name="Rectangle 5"/>
          <p:cNvSpPr/>
          <p:nvPr/>
        </p:nvSpPr>
        <p:spPr>
          <a:xfrm>
            <a:off x="19881" y="1700808"/>
            <a:ext cx="4572000" cy="2077492"/>
          </a:xfrm>
          <a:prstGeom prst="rect">
            <a:avLst/>
          </a:prstGeom>
        </p:spPr>
        <p:style>
          <a:lnRef idx="1">
            <a:schemeClr val="accent4"/>
          </a:lnRef>
          <a:fillRef idx="1002">
            <a:schemeClr val="lt1"/>
          </a:fillRef>
          <a:effectRef idx="1">
            <a:schemeClr val="accent4"/>
          </a:effectRef>
          <a:fontRef idx="minor">
            <a:schemeClr val="dk1"/>
          </a:fontRef>
        </p:style>
        <p:txBody>
          <a:bodyPr>
            <a:spAutoFit/>
          </a:bodyPr>
          <a:lstStyle/>
          <a:p>
            <a:pPr algn="l"/>
            <a:r>
              <a:rPr lang="fr-FR" sz="1200" b="1" dirty="0" smtClean="0"/>
              <a:t>Introduction</a:t>
            </a:r>
            <a:endParaRPr lang="ar-DZ" sz="1200" b="1" dirty="0"/>
          </a:p>
          <a:p>
            <a:pPr algn="l"/>
            <a:r>
              <a:rPr lang="fr-FR" dirty="0"/>
              <a:t> </a:t>
            </a:r>
            <a:r>
              <a:rPr lang="fr-FR" sz="900" dirty="0"/>
              <a:t>L’indice d’octane est la caractéristique spécifique des essences qu’on peut l’augmenté par addition du plomb mais il est une substance toxique pour l’environnement. Les nouvelles normes antipollution imposent une reformulation de l’essence (réduction des produits volatils, limitation de la teneur en composés aromatiques,…), qui s’accompagne d’un abaissement de l’indice d’octane. Aussi, le problème actuel des raffineurs est de produire une essence ayant un indice d’octane élevé et contenant moins de produits de reformage (composés aromatiques). Une solution possible consiste à isomériser les paraffines linéaires (surtout </a:t>
            </a:r>
            <a:r>
              <a:rPr lang="fr-FR" sz="900" b="1" dirty="0"/>
              <a:t>C5</a:t>
            </a:r>
            <a:r>
              <a:rPr lang="fr-FR" sz="900" dirty="0"/>
              <a:t>, </a:t>
            </a:r>
            <a:r>
              <a:rPr lang="fr-FR" sz="900" b="1" dirty="0"/>
              <a:t>C6</a:t>
            </a:r>
            <a:r>
              <a:rPr lang="fr-FR" sz="900" dirty="0"/>
              <a:t>) et utiliser le produit obtenu comme un éventuel stock de blindage de l’essence issue du reformage. De ce point de vue, l’isomérisation des paraffines à chaîne linéaire est une réaction importante dans la chimie dérivée du pétrole. Ce processus implique la transformation (avec un minimum de craquage) des paraffines linéaires à faibles indices d’octane, en leurs homologues branchés d’indices d’octane plus élevés. </a:t>
            </a:r>
            <a:endParaRPr lang="ar-DZ" sz="900" dirty="0"/>
          </a:p>
        </p:txBody>
      </p:sp>
      <p:sp>
        <p:nvSpPr>
          <p:cNvPr id="7" name="Rectangle 6"/>
          <p:cNvSpPr/>
          <p:nvPr/>
        </p:nvSpPr>
        <p:spPr>
          <a:xfrm>
            <a:off x="0" y="5329897"/>
            <a:ext cx="2368587" cy="1523494"/>
          </a:xfrm>
          <a:prstGeom prst="rect">
            <a:avLst/>
          </a:prstGeom>
        </p:spPr>
        <p:style>
          <a:lnRef idx="0">
            <a:schemeClr val="accent2"/>
          </a:lnRef>
          <a:fillRef idx="3">
            <a:schemeClr val="accent2"/>
          </a:fillRef>
          <a:effectRef idx="3">
            <a:schemeClr val="accent2"/>
          </a:effectRef>
          <a:fontRef idx="minor">
            <a:schemeClr val="lt1"/>
          </a:fontRef>
        </p:style>
        <p:txBody>
          <a:bodyPr wrap="square">
            <a:spAutoFit/>
          </a:bodyPr>
          <a:lstStyle/>
          <a:p>
            <a:pPr algn="l"/>
            <a:r>
              <a:rPr lang="fr-FR" sz="1200" b="1" dirty="0" smtClean="0"/>
              <a:t>Paramètres </a:t>
            </a:r>
            <a:r>
              <a:rPr lang="fr-FR" sz="1200" b="1" dirty="0"/>
              <a:t>du procédé</a:t>
            </a:r>
          </a:p>
          <a:p>
            <a:pPr algn="l"/>
            <a:r>
              <a:rPr lang="fr-FR" sz="900" dirty="0"/>
              <a:t>Il y a cinq </a:t>
            </a:r>
            <a:r>
              <a:rPr lang="fr-FR" sz="900" dirty="0" smtClean="0"/>
              <a:t>paramétrés </a:t>
            </a:r>
            <a:r>
              <a:rPr lang="fr-FR" sz="900" dirty="0"/>
              <a:t>fondamentaux du procédé qui ont un effet direct sur les</a:t>
            </a:r>
          </a:p>
          <a:p>
            <a:pPr algn="l"/>
            <a:r>
              <a:rPr lang="fr-FR" sz="900" dirty="0"/>
              <a:t>performances du réacteur d’isomérisation:</a:t>
            </a:r>
          </a:p>
          <a:p>
            <a:pPr marL="171450" indent="-171450" algn="l" rtl="0">
              <a:buFont typeface="Wingdings" panose="05000000000000000000" pitchFamily="2" charset="2"/>
              <a:buChar char="Ø"/>
            </a:pPr>
            <a:r>
              <a:rPr lang="fr-FR" sz="900" dirty="0" smtClean="0"/>
              <a:t>Température </a:t>
            </a:r>
            <a:r>
              <a:rPr lang="fr-FR" sz="900" dirty="0"/>
              <a:t>du </a:t>
            </a:r>
            <a:r>
              <a:rPr lang="fr-FR" sz="900" dirty="0" smtClean="0"/>
              <a:t>réacteur</a:t>
            </a:r>
            <a:endParaRPr lang="fr-FR" sz="900" dirty="0"/>
          </a:p>
          <a:p>
            <a:pPr marL="171450" indent="-171450" algn="l" rtl="0">
              <a:buFont typeface="Wingdings" panose="05000000000000000000" pitchFamily="2" charset="2"/>
              <a:buChar char="Ø"/>
            </a:pPr>
            <a:r>
              <a:rPr lang="fr-FR" sz="900" dirty="0" smtClean="0"/>
              <a:t>Vitesse </a:t>
            </a:r>
            <a:r>
              <a:rPr lang="fr-FR" sz="900" dirty="0"/>
              <a:t>spatiale</a:t>
            </a:r>
          </a:p>
          <a:p>
            <a:pPr marL="171450" indent="-171450" algn="l" rtl="0">
              <a:buFont typeface="Wingdings" panose="05000000000000000000" pitchFamily="2" charset="2"/>
              <a:buChar char="Ø"/>
            </a:pPr>
            <a:r>
              <a:rPr lang="fr-FR" sz="900" dirty="0" smtClean="0"/>
              <a:t>Rapport </a:t>
            </a:r>
            <a:r>
              <a:rPr lang="fr-FR" sz="900" dirty="0"/>
              <a:t>Hydrogène / Hydrocarbures</a:t>
            </a:r>
          </a:p>
          <a:p>
            <a:pPr marL="171450" indent="-171450" algn="l" rtl="0">
              <a:buFont typeface="Wingdings" panose="05000000000000000000" pitchFamily="2" charset="2"/>
              <a:buChar char="Ø"/>
            </a:pPr>
            <a:r>
              <a:rPr lang="fr-FR" sz="900" dirty="0" smtClean="0"/>
              <a:t>Composition </a:t>
            </a:r>
            <a:r>
              <a:rPr lang="fr-FR" sz="900" dirty="0"/>
              <a:t>de la charge</a:t>
            </a:r>
          </a:p>
          <a:p>
            <a:pPr marL="171450" indent="-171450" algn="l" rtl="0">
              <a:buFont typeface="Wingdings" panose="05000000000000000000" pitchFamily="2" charset="2"/>
              <a:buChar char="Ø"/>
            </a:pPr>
            <a:r>
              <a:rPr lang="fr-FR" sz="900" dirty="0" smtClean="0"/>
              <a:t>Pression </a:t>
            </a:r>
            <a:r>
              <a:rPr lang="fr-FR" sz="900" dirty="0"/>
              <a:t>à la sortie du réacteur</a:t>
            </a:r>
          </a:p>
          <a:p>
            <a:pPr marL="171450" indent="-171450" algn="l" rtl="0">
              <a:buFont typeface="Wingdings" panose="05000000000000000000" pitchFamily="2" charset="2"/>
              <a:buChar char="Ø"/>
            </a:pPr>
            <a:r>
              <a:rPr lang="fr-FR" sz="900" dirty="0" smtClean="0"/>
              <a:t>Injection </a:t>
            </a:r>
            <a:r>
              <a:rPr lang="fr-FR" sz="900" dirty="0"/>
              <a:t>de </a:t>
            </a:r>
            <a:r>
              <a:rPr lang="fr-FR" sz="900" dirty="0" smtClean="0"/>
              <a:t>chlore</a:t>
            </a:r>
            <a:endParaRPr lang="ar-DZ" sz="900" dirty="0"/>
          </a:p>
        </p:txBody>
      </p:sp>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185435"/>
            <a:ext cx="1080119" cy="976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16315" y="185435"/>
            <a:ext cx="1080119" cy="976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345827"/>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380</TotalTime>
  <Words>370</Words>
  <Application>Microsoft Office PowerPoint</Application>
  <PresentationFormat>Affichage à l'écran (4:3)</PresentationFormat>
  <Paragraphs>37</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Thème Office</vt:lpstr>
      <vt:lpstr>Objectif du Procédé L’objectif de ce procédé est d’amélioré l’indice d’octane recherché et l’indice d’octane moteur de la charge naphta légère (principalement C5/C6) avant le mélange dans le pool des essences (gasoline pool). La fraction de naphta légère est en général riche en isomère à chaine normale resultant en un indice d’octane bas (en général &lt; 68). Le procédé d’isomérisation convertit une proportion d’équilibre de ces isomères normaux à bas indice d’octane en leurs isomères à chaines ramifiée possedant un indice d’octane plus élevé</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Omar Soft</dc:creator>
  <cp:lastModifiedBy>Omar Soft</cp:lastModifiedBy>
  <cp:revision>23</cp:revision>
  <dcterms:created xsi:type="dcterms:W3CDTF">2015-02-24T11:27:51Z</dcterms:created>
  <dcterms:modified xsi:type="dcterms:W3CDTF">2015-02-25T17:49:25Z</dcterms:modified>
</cp:coreProperties>
</file>