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</p:sldIdLst>
  <p:sldSz cx="7561263" cy="10693400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04EE"/>
    <a:srgbClr val="5833F7"/>
    <a:srgbClr val="6847E3"/>
    <a:srgbClr val="DDF3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56" d="100"/>
          <a:sy n="56" d="100"/>
        </p:scale>
        <p:origin x="-1378" y="-6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567095" y="3321886"/>
            <a:ext cx="6427074" cy="229215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134190" y="6059593"/>
            <a:ext cx="5292884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5481916" y="428232"/>
            <a:ext cx="1701284" cy="912404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78063" y="428232"/>
            <a:ext cx="4977831" cy="912404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97287" y="6871500"/>
            <a:ext cx="6427074" cy="2123828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97287" y="4532320"/>
            <a:ext cx="6427074" cy="233918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378063" y="2495127"/>
            <a:ext cx="3339558" cy="705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843642" y="2495127"/>
            <a:ext cx="3339558" cy="7057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78063" y="2393639"/>
            <a:ext cx="3340871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378063" y="3391194"/>
            <a:ext cx="3340871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841017" y="2393639"/>
            <a:ext cx="3342183" cy="99755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841017" y="3391194"/>
            <a:ext cx="3342183" cy="616108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78064" y="425756"/>
            <a:ext cx="2487603" cy="1811937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56244" y="425756"/>
            <a:ext cx="4226956" cy="912652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78064" y="2237694"/>
            <a:ext cx="2487603" cy="73145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82060" y="7485380"/>
            <a:ext cx="4536758" cy="883691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482060" y="955475"/>
            <a:ext cx="4536758" cy="6416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482060" y="8369071"/>
            <a:ext cx="4536758" cy="125498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378063" y="428232"/>
            <a:ext cx="6805137" cy="178223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78063" y="2495127"/>
            <a:ext cx="6805137" cy="705715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5418905" y="9911198"/>
            <a:ext cx="1764295" cy="5693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50B14-67C4-41DD-AA34-B8B8D0E740C8}" type="datetimeFigureOut">
              <a:rPr lang="ar-SA" smtClean="0"/>
              <a:pPr/>
              <a:t>06/05/1436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583432" y="9911198"/>
            <a:ext cx="2394400" cy="5693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378063" y="9911198"/>
            <a:ext cx="1764295" cy="5693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8BA2E-40B3-436A-8956-45939ECDA86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jpe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hyperlink" Target="mailto:Guelbikhaoula@yahoo.com" TargetMode="Externa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0" y="203164"/>
            <a:ext cx="7561263" cy="863600"/>
          </a:xfrm>
          <a:prstGeom prst="plaque">
            <a:avLst>
              <a:gd name="adj" fmla="val 50000"/>
            </a:avLst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 algn="in">
            <a:solidFill>
              <a:srgbClr val="FFCC00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ELABORATION DES NOUVELLE MATRICES POLYMERIQUE  PVC 4000 M ET PVC ANALYTIQUE PAR 1.2-DIAMINOPHENYL</a:t>
            </a:r>
            <a:endParaRPr kumimoji="0" lang="ar-SA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4602"/>
            <a:ext cx="619125" cy="71913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051" y="131726"/>
            <a:ext cx="684212" cy="66992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1137425" y="1060420"/>
            <a:ext cx="5761037" cy="100013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ahoma" pitchFamily="34" charset="0"/>
                <a:cs typeface="Arial" pitchFamily="34" charset="0"/>
              </a:rPr>
              <a:t> </a:t>
            </a:r>
            <a:r>
              <a:rPr kumimoji="0" lang="fr-FR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cs typeface="Arial" pitchFamily="34" charset="0"/>
              </a:rPr>
              <a:t>Université KASDI MERBEH – Ouargla, faculté des sciences appliquées,  Département  du Génie des   Procédés, Laboratoire Dynamiques  Interaction et Réactivité des Systèmes (LDIRS).</a:t>
            </a:r>
            <a:endParaRPr kumimoji="0" lang="fr-FR" sz="26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ahoma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1137425" y="1989114"/>
            <a:ext cx="5040312" cy="85725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GUELBI khaoula, BOUGUENNOUR Soumia </a:t>
            </a:r>
            <a:endParaRPr kumimoji="0" lang="fr-FR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1" u="none" strike="noStrike" cap="none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Tahoma" pitchFamily="34" charset="0"/>
                <a:cs typeface="Arial" pitchFamily="34" charset="0"/>
              </a:rPr>
              <a:t>Email:  </a:t>
            </a:r>
            <a:r>
              <a:rPr kumimoji="0" lang="fr-FR" sz="16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Arial" pitchFamily="34" charset="0"/>
                <a:hlinkClick r:id="rId4"/>
              </a:rPr>
              <a:t>Guelbikhaoula@yahoo.com</a:t>
            </a:r>
            <a:r>
              <a:rPr kumimoji="0" lang="fr-FR" sz="16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1" u="none" strike="noStrike" cap="none" normalizeH="0" dirty="0" smtClean="0">
                <a:ln>
                  <a:noFill/>
                </a:ln>
                <a:solidFill>
                  <a:schemeClr val="accent4"/>
                </a:solidFill>
                <a:effectLst/>
                <a:latin typeface="Times New Roman" pitchFamily="18" charset="0"/>
                <a:cs typeface="Arial" pitchFamily="34" charset="0"/>
              </a:rPr>
              <a:t>           </a:t>
            </a:r>
            <a:r>
              <a:rPr kumimoji="0" lang="fr-FR" sz="1600" b="1" i="0" u="sng" strike="noStrike" cap="none" normalizeH="0" dirty="0" smtClean="0">
                <a:ln>
                  <a:noFill/>
                </a:ln>
                <a:solidFill>
                  <a:srgbClr val="3604EE"/>
                </a:solidFill>
                <a:effectLst/>
                <a:latin typeface="Times New Roman" pitchFamily="18" charset="0"/>
                <a:cs typeface="Arial" pitchFamily="34" charset="0"/>
              </a:rPr>
              <a:t>Soumi</a:t>
            </a:r>
            <a:r>
              <a:rPr lang="fr-FR" sz="1600" b="1" u="sng" dirty="0" smtClean="0">
                <a:solidFill>
                  <a:srgbClr val="3604EE"/>
                </a:solidFill>
                <a:latin typeface="Times New Roman" pitchFamily="18" charset="0"/>
                <a:cs typeface="Arial" pitchFamily="34" charset="0"/>
              </a:rPr>
              <a:t>boug02@gmail.com</a:t>
            </a:r>
            <a:endParaRPr kumimoji="0" lang="ar-SA" sz="1800" b="0" i="0" u="sng" strike="noStrike" cap="none" normalizeH="0" baseline="0" dirty="0" smtClean="0">
              <a:ln>
                <a:noFill/>
              </a:ln>
              <a:solidFill>
                <a:srgbClr val="3604EE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1208863" y="2774932"/>
            <a:ext cx="4537074" cy="64294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cs typeface="Arial" pitchFamily="34" charset="0"/>
              </a:rPr>
              <a:t>Encadreur TABCHOUCHE Ahmed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ahoma" pitchFamily="34" charset="0"/>
                <a:cs typeface="Arial" pitchFamily="34" charset="0"/>
              </a:rPr>
              <a:t>Email:  </a:t>
            </a:r>
            <a:r>
              <a:rPr kumimoji="0" lang="fr-FR" sz="1600" b="1" i="1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Tahoma" pitchFamily="34" charset="0"/>
                <a:cs typeface="Arial" pitchFamily="34" charset="0"/>
              </a:rPr>
              <a:t>tabchouche.ah@univ-ouargla.dz 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494483" y="3346436"/>
            <a:ext cx="6572296" cy="2928958"/>
          </a:xfrm>
          <a:prstGeom prst="flowChartAlternateProcess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8100000" scaled="0"/>
            <a:tileRect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ctr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600" b="1" i="0" strike="noStrike" cap="none" normalizeH="0" baseline="0" dirty="0" smtClean="0">
                <a:ln>
                  <a:noFill/>
                </a:ln>
                <a:solidFill>
                  <a:srgbClr val="FF6600"/>
                </a:solidFill>
                <a:effectLst/>
                <a:latin typeface="Times New Roman" pitchFamily="18" charset="0"/>
                <a:cs typeface="Arial" pitchFamily="34" charset="0"/>
              </a:rPr>
              <a:t>Résumée</a:t>
            </a:r>
            <a:r>
              <a:rPr kumimoji="0" lang="fr-FR" sz="1600" b="1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fr-F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</a:t>
            </a:r>
            <a:endParaRPr kumimoji="0" lang="fr-FR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Le PVC est un polymère d’importance économique majeur puisque sa production</a:t>
            </a:r>
          </a:p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mondiale annuelle atteint 26 million de tonnes, Le chlorure de polyvinyle est un polymère thermoplastique de grande consommation.[1]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La modification chimique des polymères permet de préparer une large gamme de produits à partir d’un seul polymère. Elle devrait connaître un développement très important.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Nous somme intéressé à l’élaboration d’une novelle matrice de poly (chlorure de vinyle) par la modification chimique du PVC (de type 4000M fabriqué à l’ENIP SKIKDA et analytique ), par le 1.2 diaminophényl  à l’aide d’une réaction de Amination quaternisation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.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Le produit synthétisé est caractérisé  par les analyses physico-chimiques  telle que utilisé le point de fusion, la chromatographie sur couche mince (CCM) pour vérifier leur pureté. L’infrarouge et l’UV-visible pour voir la présence ou l’absence des groupements fonctionnels (OH, C=N).</a:t>
            </a:r>
          </a:p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fr-FR" sz="1200" dirty="0">
                <a:solidFill>
                  <a:srgbClr val="000000"/>
                </a:solidFill>
                <a:latin typeface="Times New Roman" pitchFamily="18" charset="0"/>
                <a:cs typeface="+mj-cs"/>
              </a:rPr>
              <a:t> </a:t>
            </a:r>
            <a:r>
              <a:rPr lang="fr-FR" sz="1200" dirty="0" smtClean="0">
                <a:solidFill>
                  <a:srgbClr val="000000"/>
                </a:solidFill>
                <a:latin typeface="Times New Roman" pitchFamily="18" charset="0"/>
                <a:cs typeface="+mj-cs"/>
              </a:rPr>
              <a:t>                </a:t>
            </a:r>
            <a:r>
              <a:rPr lang="fr-FR" sz="1200" dirty="0">
                <a:cs typeface="+mj-cs"/>
              </a:rPr>
              <a:t>En diviser cette travail à deux partie comme suivant </a:t>
            </a:r>
            <a:r>
              <a:rPr lang="fr-FR" sz="1200" dirty="0"/>
              <a:t>: </a:t>
            </a:r>
          </a:p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</a:p>
        </p:txBody>
      </p:sp>
      <p:sp>
        <p:nvSpPr>
          <p:cNvPr id="1035" name="AutoShape 11"/>
          <p:cNvSpPr>
            <a:spLocks noChangeArrowheads="1"/>
          </p:cNvSpPr>
          <p:nvPr/>
        </p:nvSpPr>
        <p:spPr bwMode="auto">
          <a:xfrm>
            <a:off x="280169" y="6775460"/>
            <a:ext cx="2428892" cy="2357454"/>
          </a:xfrm>
          <a:prstGeom prst="flowChartAlternateProcess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+mj-cs"/>
              </a:rPr>
              <a:t>la synthèse bibliographique  pour ce travail,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200" dirty="0" smtClean="0">
                <a:solidFill>
                  <a:srgbClr val="000000"/>
                </a:solidFill>
                <a:latin typeface="Times New Roman" pitchFamily="18" charset="0"/>
                <a:cs typeface="+mj-cs"/>
              </a:rPr>
              <a:t>définition et propriétés physicochimique le pvc et 1.2-</a:t>
            </a:r>
            <a:r>
              <a:rPr lang="fr-FR" sz="1200" dirty="0" err="1" smtClean="0">
                <a:solidFill>
                  <a:srgbClr val="000000"/>
                </a:solidFill>
                <a:latin typeface="Times New Roman" pitchFamily="18" charset="0"/>
                <a:cs typeface="+mj-cs"/>
              </a:rPr>
              <a:t>diamin-ophényl</a:t>
            </a:r>
            <a:r>
              <a:rPr lang="fr-FR" sz="1200" dirty="0" smtClean="0">
                <a:solidFill>
                  <a:srgbClr val="000000"/>
                </a:solidFill>
                <a:latin typeface="Times New Roman" pitchFamily="18" charset="0"/>
                <a:cs typeface="+mj-cs"/>
              </a:rPr>
              <a:t> ; les voies fabrication pvc ; toxicité et application pvc.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1200" dirty="0" smtClean="0">
                <a:solidFill>
                  <a:srgbClr val="000000"/>
                </a:solidFill>
                <a:latin typeface="Times New Roman" pitchFamily="18" charset="0"/>
                <a:cs typeface="+mj-cs"/>
              </a:rPr>
              <a:t>Le pvc modifier est utilisé dans synthèse base de schiff et leur complexe.   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+mj-cs"/>
            </a:endParaRPr>
          </a:p>
        </p:txBody>
      </p:sp>
      <p:sp>
        <p:nvSpPr>
          <p:cNvPr id="1036" name="AutoShape 12"/>
          <p:cNvSpPr>
            <a:spLocks noChangeArrowheads="1"/>
          </p:cNvSpPr>
          <p:nvPr/>
        </p:nvSpPr>
        <p:spPr bwMode="auto">
          <a:xfrm>
            <a:off x="2780499" y="6775460"/>
            <a:ext cx="4643470" cy="2357454"/>
          </a:xfrm>
          <a:prstGeom prst="flowChartAlternateProcess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r-FR" sz="1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Les produits et le solvant</a:t>
            </a:r>
            <a:r>
              <a:rPr kumimoji="0" lang="fr-FR" sz="1200" b="0" i="0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: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                   </a:t>
            </a:r>
            <a:r>
              <a:rPr kumimoji="0" lang="fr-FR" sz="1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La</a:t>
            </a:r>
            <a:r>
              <a:rPr kumimoji="0" lang="fr-FR" sz="1200" b="0" i="0" u="sng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montage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: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sz="12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THF; 1.2-diaminophényl; pvc 4000M et analytique.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         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r-FR" sz="1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le montage utilisé 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:Le montage de synthèse à reflux.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r-FR" sz="1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Les modes opératoires à chaque synthèse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Les réactions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800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8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1) </a:t>
            </a:r>
            <a:r>
              <a:rPr lang="fr-FR" sz="800" u="sng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Synthèse le </a:t>
            </a:r>
            <a:r>
              <a:rPr kumimoji="0" lang="fr-FR" sz="8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Pvc  modifier</a:t>
            </a:r>
            <a:r>
              <a:rPr kumimoji="0" lang="fr-FR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2) </a:t>
            </a:r>
            <a:r>
              <a:rPr kumimoji="0" lang="fr-FR" sz="8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Synthèse</a:t>
            </a:r>
            <a:r>
              <a:rPr kumimoji="0" lang="fr-FR" sz="800" b="0" i="0" u="sng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lang="fr-FR" sz="800" u="sng" baseline="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Base</a:t>
            </a:r>
            <a:r>
              <a:rPr lang="fr-FR" sz="800" u="sng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de schiff</a:t>
            </a:r>
            <a:r>
              <a:rPr lang="fr-FR" sz="8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80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 3) </a:t>
            </a:r>
            <a:r>
              <a:rPr lang="fr-FR" sz="800" u="sng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Synthèse la</a:t>
            </a:r>
            <a:r>
              <a:rPr kumimoji="0" lang="fr-FR" sz="8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complexe</a:t>
            </a:r>
            <a:r>
              <a:rPr kumimoji="0" lang="fr-FR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5923771" y="8775724"/>
            <a:ext cx="1429567" cy="21431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Figure: Montage</a:t>
            </a:r>
            <a:r>
              <a:rPr kumimoji="0" lang="fr-FR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 de synthèse à reflux.  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9" name="AutoShape 15"/>
          <p:cNvSpPr>
            <a:spLocks noChangeArrowheads="1"/>
          </p:cNvSpPr>
          <p:nvPr/>
        </p:nvSpPr>
        <p:spPr bwMode="auto">
          <a:xfrm>
            <a:off x="494483" y="6275394"/>
            <a:ext cx="1727200" cy="503237"/>
          </a:xfrm>
          <a:prstGeom prst="rightArrow">
            <a:avLst>
              <a:gd name="adj1" fmla="val 50000"/>
              <a:gd name="adj2" fmla="val 85805"/>
            </a:avLst>
          </a:prstGeom>
          <a:gradFill rotWithShape="1">
            <a:gsLst>
              <a:gs pos="0">
                <a:srgbClr val="CCCCCC">
                  <a:gamma/>
                  <a:shade val="46275"/>
                  <a:invGamma/>
                </a:srgbClr>
              </a:gs>
              <a:gs pos="50000">
                <a:srgbClr val="CCCCCC"/>
              </a:gs>
              <a:gs pos="100000">
                <a:srgbClr val="CCCCCC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Partie théorique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0" name="AutoShape 16"/>
          <p:cNvSpPr>
            <a:spLocks noChangeArrowheads="1"/>
          </p:cNvSpPr>
          <p:nvPr/>
        </p:nvSpPr>
        <p:spPr bwMode="auto">
          <a:xfrm>
            <a:off x="3280565" y="6275394"/>
            <a:ext cx="1873250" cy="503237"/>
          </a:xfrm>
          <a:prstGeom prst="rightArrow">
            <a:avLst>
              <a:gd name="adj1" fmla="val 50000"/>
              <a:gd name="adj2" fmla="val 93060"/>
            </a:avLst>
          </a:prstGeom>
          <a:gradFill rotWithShape="1">
            <a:gsLst>
              <a:gs pos="0">
                <a:srgbClr val="CCCCCC">
                  <a:gamma/>
                  <a:shade val="46275"/>
                  <a:invGamma/>
                </a:srgbClr>
              </a:gs>
              <a:gs pos="50000">
                <a:srgbClr val="CCCCCC"/>
              </a:gs>
              <a:gs pos="100000">
                <a:srgbClr val="CCCCCC">
                  <a:gamma/>
                  <a:shade val="46275"/>
                  <a:invGamma/>
                </a:srgbClr>
              </a:gs>
            </a:gsLst>
            <a:lin ang="5400000" scaled="1"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Partie expérimentale</a:t>
            </a: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AutoShape 18"/>
          <p:cNvSpPr>
            <a:spLocks noChangeArrowheads="1"/>
          </p:cNvSpPr>
          <p:nvPr/>
        </p:nvSpPr>
        <p:spPr bwMode="auto">
          <a:xfrm>
            <a:off x="1065987" y="10061608"/>
            <a:ext cx="5329237" cy="539750"/>
          </a:xfrm>
          <a:prstGeom prst="flowChartAlternateProcess">
            <a:avLst/>
          </a:prstGeom>
          <a:solidFill>
            <a:srgbClr val="CCCCFF"/>
          </a:soli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360363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Les références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[1]</a:t>
            </a:r>
            <a:r>
              <a:rPr kumimoji="0" lang="fr-FR" sz="900" b="0" i="0" u="none" strike="noStrike" cap="none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Fontanille, Y.Gnanou , </a:t>
            </a:r>
            <a:r>
              <a:rPr kumimoji="0" lang="fr-FR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« Chimie et physico-chimie des polymères »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, Edition </a:t>
            </a:r>
            <a:r>
              <a:rPr kumimoji="0" lang="fr-FR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Dunound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 , Paris, (2003).</a:t>
            </a: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4280697" y="8204220"/>
            <a:ext cx="142876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9391" y="8204220"/>
            <a:ext cx="500066" cy="2857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9325" y="8204220"/>
            <a:ext cx="342899" cy="2857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5" name="مستطيل 44"/>
          <p:cNvSpPr/>
          <p:nvPr/>
        </p:nvSpPr>
        <p:spPr>
          <a:xfrm>
            <a:off x="4280697" y="7847030"/>
            <a:ext cx="142876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23" name="صورة 22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0697" y="8204220"/>
            <a:ext cx="428628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صورة 43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66515" y="8347096"/>
            <a:ext cx="142876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2135" y="7847030"/>
            <a:ext cx="881063" cy="2857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80829" y="7847030"/>
            <a:ext cx="428628" cy="2857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47" name="مستطيل 46"/>
          <p:cNvSpPr/>
          <p:nvPr/>
        </p:nvSpPr>
        <p:spPr>
          <a:xfrm>
            <a:off x="4280697" y="8632848"/>
            <a:ext cx="1428760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ar-SA" sz="1000" dirty="0" smtClean="0">
                <a:solidFill>
                  <a:schemeClr val="tx1"/>
                </a:solidFill>
              </a:rPr>
              <a:t> </a:t>
            </a:r>
            <a:r>
              <a:rPr lang="fr-FR" sz="800" dirty="0" smtClean="0">
                <a:solidFill>
                  <a:schemeClr val="bg1">
                    <a:lumMod val="50000"/>
                  </a:schemeClr>
                </a:solidFill>
                <a:cs typeface="+mj-cs"/>
              </a:rPr>
              <a:t>complexe</a:t>
            </a:r>
            <a:r>
              <a:rPr lang="ar-SA" sz="800" dirty="0" smtClean="0">
                <a:solidFill>
                  <a:schemeClr val="bg1">
                    <a:lumMod val="75000"/>
                  </a:schemeClr>
                </a:solidFill>
              </a:rPr>
              <a:t>      </a:t>
            </a:r>
            <a:r>
              <a:rPr lang="fr-FR" sz="800" dirty="0" smtClean="0">
                <a:solidFill>
                  <a:schemeClr val="bg1">
                    <a:lumMod val="50000"/>
                  </a:schemeClr>
                </a:solidFill>
              </a:rPr>
              <a:t>+</a:t>
            </a:r>
            <a:r>
              <a:rPr lang="fr-FR" sz="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fr-FR" sz="800" dirty="0" smtClean="0">
                <a:solidFill>
                  <a:schemeClr val="bg1">
                    <a:lumMod val="50000"/>
                  </a:schemeClr>
                </a:solidFill>
              </a:rPr>
              <a:t>Ni  </a:t>
            </a:r>
            <a:endParaRPr lang="ar-SA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8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0697" y="8632848"/>
            <a:ext cx="500066" cy="2857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49" name="صورة 48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95077" y="8775724"/>
            <a:ext cx="152400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3" descr="DSC_010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209523" y="7204088"/>
            <a:ext cx="1143008" cy="157163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-1" y="9204352"/>
            <a:ext cx="7423969" cy="785818"/>
          </a:xfrm>
          <a:prstGeom prst="flowChartAlternateProcess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ln w="9525" algn="in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+mj-cs"/>
              </a:rPr>
              <a:t>  </a:t>
            </a:r>
            <a:endParaRPr kumimoji="0" lang="fr-FR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+mj-cs"/>
            </a:endParaRPr>
          </a:p>
        </p:txBody>
      </p:sp>
      <p:sp>
        <p:nvSpPr>
          <p:cNvPr id="59" name="Rectangle 23"/>
          <p:cNvSpPr>
            <a:spLocks noChangeArrowheads="1"/>
          </p:cNvSpPr>
          <p:nvPr/>
        </p:nvSpPr>
        <p:spPr bwMode="auto">
          <a:xfrm>
            <a:off x="-1" y="9204352"/>
            <a:ext cx="7561264" cy="823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analyse physicochimique par le CCM ; IR ; UV-visible.  1) </a:t>
            </a:r>
            <a:r>
              <a:rPr kumimoji="0" lang="fr-FR" sz="105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Principe IR</a:t>
            </a:r>
            <a:r>
              <a:rPr kumimoji="0" lang="fr-FR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:                                2) </a:t>
            </a:r>
            <a:r>
              <a:rPr kumimoji="0" lang="fr-FR" sz="105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Arial" pitchFamily="34" charset="0"/>
              </a:rPr>
              <a:t>principe UV-visible: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lang="fr-FR" sz="1050" u="sng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fr-FR" sz="105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Détermination le point de fusion ; calcule le rendement .</a:t>
            </a:r>
            <a:endParaRPr kumimoji="0" lang="fr-FR" sz="1050" b="0" i="0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sz="105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fr-FR" sz="1050" dirty="0" smtClean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                                                                                                          schéma de principe de IR         schéma de principe spectrophotométrie</a:t>
            </a:r>
            <a:endParaRPr kumimoji="0" lang="fr-FR" sz="12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cs typeface="Times New Roman" pitchFamily="18" charset="0"/>
              </a:rPr>
              <a:t> 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49" name="Image 33"/>
          <p:cNvPicPr>
            <a:picLocks noChangeAspect="1" noChangeArrowheads="1"/>
          </p:cNvPicPr>
          <p:nvPr/>
        </p:nvPicPr>
        <p:blipFill>
          <a:blip r:embed="rId12" cstate="print">
            <a:lum contrast="-6000"/>
          </a:blip>
          <a:srcRect/>
          <a:stretch>
            <a:fillRect/>
          </a:stretch>
        </p:blipFill>
        <p:spPr bwMode="auto">
          <a:xfrm>
            <a:off x="5566582" y="9418666"/>
            <a:ext cx="1000132" cy="285752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  <p:pic>
        <p:nvPicPr>
          <p:cNvPr id="1050" name="Image 34"/>
          <p:cNvPicPr>
            <a:picLocks noChangeAspect="1" noChangeArrowheads="1"/>
          </p:cNvPicPr>
          <p:nvPr/>
        </p:nvPicPr>
        <p:blipFill>
          <a:blip r:embed="rId13">
            <a:lum contrast="-6000"/>
          </a:blip>
          <a:srcRect/>
          <a:stretch>
            <a:fillRect/>
          </a:stretch>
        </p:blipFill>
        <p:spPr bwMode="auto">
          <a:xfrm>
            <a:off x="3637755" y="9418667"/>
            <a:ext cx="1357322" cy="285751"/>
          </a:xfrm>
          <a:prstGeom prst="rect">
            <a:avLst/>
          </a:prstGeom>
          <a:noFill/>
          <a:ln w="9525" algn="ctr"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413</Words>
  <Application>Microsoft Office PowerPoint</Application>
  <PresentationFormat>مخصص</PresentationFormat>
  <Paragraphs>42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سمة Office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gg</dc:creator>
  <cp:lastModifiedBy>gg</cp:lastModifiedBy>
  <cp:revision>35</cp:revision>
  <dcterms:created xsi:type="dcterms:W3CDTF">2015-02-24T15:56:34Z</dcterms:created>
  <dcterms:modified xsi:type="dcterms:W3CDTF">2015-02-24T21:58:10Z</dcterms:modified>
</cp:coreProperties>
</file>