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4"/>
  </p:notesMasterIdLst>
  <p:sldIdLst>
    <p:sldId id="256" r:id="rId2"/>
    <p:sldId id="257" r:id="rId3"/>
  </p:sldIdLst>
  <p:sldSz cx="6858000" cy="9906000" type="A4"/>
  <p:notesSz cx="6858000" cy="9144000"/>
  <p:defaultTextStyle>
    <a:defPPr>
      <a:defRPr lang="ar-DZ"/>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aximized" horzBarState="maximized">
    <p:restoredLeft sz="84380"/>
    <p:restoredTop sz="89247" autoAdjust="0"/>
  </p:normalViewPr>
  <p:slideViewPr>
    <p:cSldViewPr>
      <p:cViewPr>
        <p:scale>
          <a:sx n="140" d="100"/>
          <a:sy n="140" d="100"/>
        </p:scale>
        <p:origin x="264" y="-78"/>
      </p:cViewPr>
      <p:guideLst>
        <p:guide orient="horz" pos="3120"/>
        <p:guide pos="216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DZ"/>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5F0904B7-A9EA-4221-A871-79EDC4C48F1B}" type="datetimeFigureOut">
              <a:rPr lang="ar-DZ" smtClean="0"/>
              <a:pPr/>
              <a:t>09-05-1435</a:t>
            </a:fld>
            <a:endParaRPr lang="ar-DZ"/>
          </a:p>
        </p:txBody>
      </p:sp>
      <p:sp>
        <p:nvSpPr>
          <p:cNvPr id="4" name="عنصر نائب لصورة الشريحة 3"/>
          <p:cNvSpPr>
            <a:spLocks noGrp="1" noRot="1" noChangeAspect="1"/>
          </p:cNvSpPr>
          <p:nvPr>
            <p:ph type="sldImg" idx="2"/>
          </p:nvPr>
        </p:nvSpPr>
        <p:spPr>
          <a:xfrm>
            <a:off x="2241550" y="685800"/>
            <a:ext cx="2374900" cy="3429000"/>
          </a:xfrm>
          <a:prstGeom prst="rect">
            <a:avLst/>
          </a:prstGeom>
          <a:noFill/>
          <a:ln w="12700">
            <a:solidFill>
              <a:prstClr val="black"/>
            </a:solidFill>
          </a:ln>
        </p:spPr>
        <p:txBody>
          <a:bodyPr vert="horz" lIns="91440" tIns="45720" rIns="91440" bIns="45720" rtlCol="1" anchor="ctr"/>
          <a:lstStyle/>
          <a:p>
            <a:endParaRPr lang="ar-DZ"/>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DZ"/>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DZ"/>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BB673FCB-0A0E-48F6-B27F-335B64CB11CA}" type="slidenum">
              <a:rPr lang="ar-DZ" smtClean="0"/>
              <a:pPr/>
              <a:t>‹N°›</a:t>
            </a:fld>
            <a:endParaRPr lang="ar-DZ"/>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ar-DZ" dirty="0"/>
          </a:p>
        </p:txBody>
      </p:sp>
      <p:sp>
        <p:nvSpPr>
          <p:cNvPr id="4" name="عنصر نائب لرقم الشريحة 3"/>
          <p:cNvSpPr>
            <a:spLocks noGrp="1"/>
          </p:cNvSpPr>
          <p:nvPr>
            <p:ph type="sldNum" sz="quarter" idx="10"/>
          </p:nvPr>
        </p:nvSpPr>
        <p:spPr/>
        <p:txBody>
          <a:bodyPr/>
          <a:lstStyle/>
          <a:p>
            <a:fld id="{BB673FCB-0A0E-48F6-B27F-335B64CB11CA}" type="slidenum">
              <a:rPr lang="ar-DZ" smtClean="0"/>
              <a:pPr/>
              <a:t>1</a:t>
            </a:fld>
            <a:endParaRPr lang="ar-D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7" name="مثلث متساوي الساقين 6"/>
          <p:cNvSpPr/>
          <p:nvPr/>
        </p:nvSpPr>
        <p:spPr>
          <a:xfrm rot="16200000">
            <a:off x="5008491" y="8038905"/>
            <a:ext cx="2734260" cy="970671"/>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عنوان 7"/>
          <p:cNvSpPr>
            <a:spLocks noGrp="1"/>
          </p:cNvSpPr>
          <p:nvPr>
            <p:ph type="ctrTitle"/>
          </p:nvPr>
        </p:nvSpPr>
        <p:spPr>
          <a:xfrm>
            <a:off x="405408" y="1121306"/>
            <a:ext cx="6047184" cy="2123369"/>
          </a:xfrm>
        </p:spPr>
        <p:txBody>
          <a:bodyPr anchor="b">
            <a:normAutofit/>
          </a:bodyPr>
          <a:lstStyle>
            <a:lvl1pPr algn="r">
              <a:defRPr sz="4400"/>
            </a:lvl1pPr>
          </a:lstStyle>
          <a:p>
            <a:r>
              <a:rPr kumimoji="0" lang="ar-SA" smtClean="0"/>
              <a:t>انقر لتحرير نمط العنوان الرئيسي</a:t>
            </a:r>
            <a:endParaRPr kumimoji="0" lang="en-US"/>
          </a:p>
        </p:txBody>
      </p:sp>
      <p:sp>
        <p:nvSpPr>
          <p:cNvPr id="9" name="عنوان فرعي 8"/>
          <p:cNvSpPr>
            <a:spLocks noGrp="1"/>
          </p:cNvSpPr>
          <p:nvPr>
            <p:ph type="subTitle" idx="1"/>
          </p:nvPr>
        </p:nvSpPr>
        <p:spPr>
          <a:xfrm>
            <a:off x="405408" y="3250405"/>
            <a:ext cx="6047184" cy="2531533"/>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28" name="عنصر نائب للتاريخ 27"/>
          <p:cNvSpPr>
            <a:spLocks noGrp="1"/>
          </p:cNvSpPr>
          <p:nvPr>
            <p:ph type="dt" sz="half" idx="10"/>
          </p:nvPr>
        </p:nvSpPr>
        <p:spPr>
          <a:xfrm>
            <a:off x="1028700" y="8684948"/>
            <a:ext cx="4343400" cy="527403"/>
          </a:xfrm>
        </p:spPr>
        <p:txBody>
          <a:bodyPr tIns="0" bIns="0" anchor="t"/>
          <a:lstStyle>
            <a:lvl1pPr algn="r">
              <a:defRPr sz="1000"/>
            </a:lvl1pPr>
          </a:lstStyle>
          <a:p>
            <a:fld id="{0BDFFBA3-3662-4549-A5DC-15941D369C1A}" type="datetimeFigureOut">
              <a:rPr lang="ar-DZ" smtClean="0"/>
              <a:pPr/>
              <a:t>09-05-1435</a:t>
            </a:fld>
            <a:endParaRPr lang="ar-DZ"/>
          </a:p>
        </p:txBody>
      </p:sp>
      <p:sp>
        <p:nvSpPr>
          <p:cNvPr id="17" name="عنصر نائب للتذييل 16"/>
          <p:cNvSpPr>
            <a:spLocks noGrp="1"/>
          </p:cNvSpPr>
          <p:nvPr>
            <p:ph type="ftr" sz="quarter" idx="11"/>
          </p:nvPr>
        </p:nvSpPr>
        <p:spPr>
          <a:xfrm>
            <a:off x="1028700" y="8162129"/>
            <a:ext cx="4343400" cy="527403"/>
          </a:xfrm>
        </p:spPr>
        <p:txBody>
          <a:bodyPr tIns="0" bIns="0" anchor="b"/>
          <a:lstStyle>
            <a:lvl1pPr algn="r">
              <a:defRPr sz="1100"/>
            </a:lvl1pPr>
          </a:lstStyle>
          <a:p>
            <a:endParaRPr lang="ar-DZ"/>
          </a:p>
        </p:txBody>
      </p:sp>
      <p:sp>
        <p:nvSpPr>
          <p:cNvPr id="29" name="عنصر نائب لرقم الشريحة 28"/>
          <p:cNvSpPr>
            <a:spLocks noGrp="1"/>
          </p:cNvSpPr>
          <p:nvPr>
            <p:ph type="sldNum" sz="quarter" idx="12"/>
          </p:nvPr>
        </p:nvSpPr>
        <p:spPr>
          <a:xfrm>
            <a:off x="6294185" y="8308889"/>
            <a:ext cx="377190" cy="527403"/>
          </a:xfrm>
        </p:spPr>
        <p:txBody>
          <a:bodyPr anchor="ctr"/>
          <a:lstStyle>
            <a:lvl1pPr algn="ctr">
              <a:defRPr sz="1300">
                <a:solidFill>
                  <a:srgbClr val="FFFFFF"/>
                </a:solidFill>
              </a:defRPr>
            </a:lvl1pPr>
          </a:lstStyle>
          <a:p>
            <a:fld id="{C536F1BA-243F-4C0C-8964-796324C64C47}" type="slidenum">
              <a:rPr lang="ar-DZ" smtClean="0"/>
              <a:pPr/>
              <a:t>‹N°›</a:t>
            </a:fld>
            <a:endParaRPr lang="ar-D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0BDFFBA3-3662-4549-A5DC-15941D369C1A}" type="datetimeFigureOut">
              <a:rPr lang="ar-DZ" smtClean="0"/>
              <a:pPr/>
              <a:t>09-05-1435</a:t>
            </a:fld>
            <a:endParaRPr lang="ar-DZ"/>
          </a:p>
        </p:txBody>
      </p:sp>
      <p:sp>
        <p:nvSpPr>
          <p:cNvPr id="5" name="عنصر نائب للتذييل 4"/>
          <p:cNvSpPr>
            <a:spLocks noGrp="1"/>
          </p:cNvSpPr>
          <p:nvPr>
            <p:ph type="ftr" sz="quarter" idx="11"/>
          </p:nvPr>
        </p:nvSpPr>
        <p:spPr/>
        <p:txBody>
          <a:bodyPr/>
          <a:lstStyle/>
          <a:p>
            <a:endParaRPr lang="ar-DZ"/>
          </a:p>
        </p:txBody>
      </p:sp>
      <p:sp>
        <p:nvSpPr>
          <p:cNvPr id="6" name="عنصر نائب لرقم الشريحة 5"/>
          <p:cNvSpPr>
            <a:spLocks noGrp="1"/>
          </p:cNvSpPr>
          <p:nvPr>
            <p:ph type="sldNum" sz="quarter" idx="12"/>
          </p:nvPr>
        </p:nvSpPr>
        <p:spPr/>
        <p:txBody>
          <a:bodyPr/>
          <a:lstStyle/>
          <a:p>
            <a:fld id="{C536F1BA-243F-4C0C-8964-796324C64C47}" type="slidenum">
              <a:rPr lang="ar-DZ" smtClean="0"/>
              <a:pPr/>
              <a:t>‹N°›</a:t>
            </a:fld>
            <a:endParaRPr lang="ar-D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5086350" y="550333"/>
            <a:ext cx="1428750" cy="7924800"/>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342900" y="550333"/>
            <a:ext cx="4686300" cy="7924800"/>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0BDFFBA3-3662-4549-A5DC-15941D369C1A}" type="datetimeFigureOut">
              <a:rPr lang="ar-DZ" smtClean="0"/>
              <a:pPr/>
              <a:t>09-05-1435</a:t>
            </a:fld>
            <a:endParaRPr lang="ar-DZ"/>
          </a:p>
        </p:txBody>
      </p:sp>
      <p:sp>
        <p:nvSpPr>
          <p:cNvPr id="5" name="عنصر نائب للتذييل 4"/>
          <p:cNvSpPr>
            <a:spLocks noGrp="1"/>
          </p:cNvSpPr>
          <p:nvPr>
            <p:ph type="ftr" sz="quarter" idx="11"/>
          </p:nvPr>
        </p:nvSpPr>
        <p:spPr/>
        <p:txBody>
          <a:bodyPr/>
          <a:lstStyle/>
          <a:p>
            <a:endParaRPr lang="ar-DZ"/>
          </a:p>
        </p:txBody>
      </p:sp>
      <p:sp>
        <p:nvSpPr>
          <p:cNvPr id="6" name="عنصر نائب لرقم الشريحة 5"/>
          <p:cNvSpPr>
            <a:spLocks noGrp="1"/>
          </p:cNvSpPr>
          <p:nvPr>
            <p:ph type="sldNum" sz="quarter" idx="12"/>
          </p:nvPr>
        </p:nvSpPr>
        <p:spPr/>
        <p:txBody>
          <a:bodyPr/>
          <a:lstStyle/>
          <a:p>
            <a:fld id="{C536F1BA-243F-4C0C-8964-796324C64C47}" type="slidenum">
              <a:rPr lang="ar-DZ" smtClean="0"/>
              <a:pPr/>
              <a:t>‹N°›</a:t>
            </a:fld>
            <a:endParaRPr lang="ar-D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342900" y="386380"/>
            <a:ext cx="6172200" cy="2020824"/>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a:xfrm>
            <a:off x="342900" y="2719612"/>
            <a:ext cx="6172200" cy="6604000"/>
          </a:xfrm>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a:xfrm>
            <a:off x="3593592" y="9360069"/>
            <a:ext cx="1600200" cy="435864"/>
          </a:xfrm>
        </p:spPr>
        <p:txBody>
          <a:bodyPr/>
          <a:lstStyle/>
          <a:p>
            <a:fld id="{0BDFFBA3-3662-4549-A5DC-15941D369C1A}" type="datetimeFigureOut">
              <a:rPr lang="ar-DZ" smtClean="0"/>
              <a:pPr/>
              <a:t>09-05-1435</a:t>
            </a:fld>
            <a:endParaRPr lang="ar-DZ"/>
          </a:p>
        </p:txBody>
      </p:sp>
      <p:sp>
        <p:nvSpPr>
          <p:cNvPr id="5" name="عنصر نائب للتذييل 4"/>
          <p:cNvSpPr>
            <a:spLocks noGrp="1"/>
          </p:cNvSpPr>
          <p:nvPr>
            <p:ph type="ftr" sz="quarter" idx="11"/>
          </p:nvPr>
        </p:nvSpPr>
        <p:spPr>
          <a:xfrm>
            <a:off x="342900" y="9361400"/>
            <a:ext cx="3195042" cy="434534"/>
          </a:xfrm>
        </p:spPr>
        <p:txBody>
          <a:bodyPr/>
          <a:lstStyle/>
          <a:p>
            <a:endParaRPr lang="ar-DZ"/>
          </a:p>
        </p:txBody>
      </p:sp>
      <p:sp>
        <p:nvSpPr>
          <p:cNvPr id="6" name="عنصر نائب لرقم الشريحة 5"/>
          <p:cNvSpPr>
            <a:spLocks noGrp="1"/>
          </p:cNvSpPr>
          <p:nvPr>
            <p:ph type="sldNum" sz="quarter" idx="12"/>
          </p:nvPr>
        </p:nvSpPr>
        <p:spPr/>
        <p:txBody>
          <a:bodyPr/>
          <a:lstStyle/>
          <a:p>
            <a:fld id="{C536F1BA-243F-4C0C-8964-796324C64C47}" type="slidenum">
              <a:rPr lang="ar-DZ" smtClean="0"/>
              <a:pPr/>
              <a:t>‹N°›</a:t>
            </a:fld>
            <a:endParaRPr lang="ar-D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bg>
      <p:bgRef idx="1002">
        <a:schemeClr val="bg1"/>
      </p:bgRef>
    </p:bg>
    <p:spTree>
      <p:nvGrpSpPr>
        <p:cNvPr id="1" name=""/>
        <p:cNvGrpSpPr/>
        <p:nvPr/>
      </p:nvGrpSpPr>
      <p:grpSpPr>
        <a:xfrm>
          <a:off x="0" y="0"/>
          <a:ext cx="0" cy="0"/>
          <a:chOff x="0" y="0"/>
          <a:chExt cx="0" cy="0"/>
        </a:xfrm>
      </p:grpSpPr>
      <p:sp>
        <p:nvSpPr>
          <p:cNvPr id="9" name="مثلث قائم الزاوية 8"/>
          <p:cNvSpPr/>
          <p:nvPr/>
        </p:nvSpPr>
        <p:spPr>
          <a:xfrm flipV="1">
            <a:off x="5276" y="10161"/>
            <a:ext cx="6847449" cy="9875521"/>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مثلث متساوي الساقين 7"/>
          <p:cNvSpPr/>
          <p:nvPr/>
        </p:nvSpPr>
        <p:spPr>
          <a:xfrm rot="5400000" flipV="1">
            <a:off x="5008491" y="896426"/>
            <a:ext cx="2734260" cy="970671"/>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عنصر نائب للتاريخ 3"/>
          <p:cNvSpPr>
            <a:spLocks noGrp="1"/>
          </p:cNvSpPr>
          <p:nvPr>
            <p:ph type="dt" sz="half" idx="10"/>
          </p:nvPr>
        </p:nvSpPr>
        <p:spPr>
          <a:xfrm>
            <a:off x="5216724" y="9355667"/>
            <a:ext cx="1600200" cy="440267"/>
          </a:xfrm>
        </p:spPr>
        <p:txBody>
          <a:bodyPr/>
          <a:lstStyle/>
          <a:p>
            <a:fld id="{0BDFFBA3-3662-4549-A5DC-15941D369C1A}" type="datetimeFigureOut">
              <a:rPr lang="ar-DZ" smtClean="0"/>
              <a:pPr/>
              <a:t>09-05-1435</a:t>
            </a:fld>
            <a:endParaRPr lang="ar-DZ"/>
          </a:p>
        </p:txBody>
      </p:sp>
      <p:sp>
        <p:nvSpPr>
          <p:cNvPr id="5" name="عنصر نائب للتذييل 4"/>
          <p:cNvSpPr>
            <a:spLocks noGrp="1"/>
          </p:cNvSpPr>
          <p:nvPr>
            <p:ph type="ftr" sz="quarter" idx="11"/>
          </p:nvPr>
        </p:nvSpPr>
        <p:spPr>
          <a:xfrm>
            <a:off x="1964532" y="9361400"/>
            <a:ext cx="3195042" cy="434534"/>
          </a:xfrm>
        </p:spPr>
        <p:txBody>
          <a:bodyPr/>
          <a:lstStyle/>
          <a:p>
            <a:endParaRPr lang="ar-DZ"/>
          </a:p>
        </p:txBody>
      </p:sp>
      <p:sp>
        <p:nvSpPr>
          <p:cNvPr id="6" name="عنصر نائب لرقم الشريحة 5"/>
          <p:cNvSpPr>
            <a:spLocks noGrp="1"/>
          </p:cNvSpPr>
          <p:nvPr>
            <p:ph type="sldNum" sz="quarter" idx="12"/>
          </p:nvPr>
        </p:nvSpPr>
        <p:spPr>
          <a:xfrm>
            <a:off x="6338292" y="1169457"/>
            <a:ext cx="377190" cy="434534"/>
          </a:xfrm>
        </p:spPr>
        <p:txBody>
          <a:bodyPr/>
          <a:lstStyle/>
          <a:p>
            <a:fld id="{C536F1BA-243F-4C0C-8964-796324C64C47}" type="slidenum">
              <a:rPr lang="ar-DZ" smtClean="0"/>
              <a:pPr/>
              <a:t>‹N°›</a:t>
            </a:fld>
            <a:endParaRPr lang="ar-DZ"/>
          </a:p>
        </p:txBody>
      </p:sp>
      <p:cxnSp>
        <p:nvCxnSpPr>
          <p:cNvPr id="11" name="رابط مستقيم 10"/>
          <p:cNvCxnSpPr/>
          <p:nvPr/>
        </p:nvCxnSpPr>
        <p:spPr>
          <a:xfrm rot="10800000">
            <a:off x="4851596" y="13550"/>
            <a:ext cx="2004646" cy="274474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رابط مستقيم 9"/>
          <p:cNvCxnSpPr/>
          <p:nvPr/>
        </p:nvCxnSpPr>
        <p:spPr>
          <a:xfrm flipV="1">
            <a:off x="0" y="10161"/>
            <a:ext cx="6852725" cy="9885681"/>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عنوان 1"/>
          <p:cNvSpPr>
            <a:spLocks noGrp="1"/>
          </p:cNvSpPr>
          <p:nvPr>
            <p:ph type="title"/>
          </p:nvPr>
        </p:nvSpPr>
        <p:spPr>
          <a:xfrm>
            <a:off x="285750" y="392115"/>
            <a:ext cx="5429250" cy="1967442"/>
          </a:xfrm>
        </p:spPr>
        <p:txBody>
          <a:bodyPr anchor="ctr"/>
          <a:lstStyle>
            <a:lvl1pPr marL="0" algn="l">
              <a:buNone/>
              <a:defRPr sz="3600" b="1" cap="none" baseline="0"/>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285750" y="2359552"/>
            <a:ext cx="2914650" cy="3302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marL="0" algn="l">
              <a:defRPr/>
            </a:lvl1p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342900" y="2487965"/>
            <a:ext cx="3028950" cy="6537502"/>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3486150" y="2487965"/>
            <a:ext cx="3028950" cy="6537502"/>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a:xfrm>
            <a:off x="3593592" y="9361400"/>
            <a:ext cx="1600200" cy="435864"/>
          </a:xfrm>
        </p:spPr>
        <p:txBody>
          <a:bodyPr/>
          <a:lstStyle/>
          <a:p>
            <a:fld id="{0BDFFBA3-3662-4549-A5DC-15941D369C1A}" type="datetimeFigureOut">
              <a:rPr lang="ar-DZ" smtClean="0"/>
              <a:pPr/>
              <a:t>09-05-1435</a:t>
            </a:fld>
            <a:endParaRPr lang="ar-DZ"/>
          </a:p>
        </p:txBody>
      </p:sp>
      <p:sp>
        <p:nvSpPr>
          <p:cNvPr id="6" name="عنصر نائب للتذييل 5"/>
          <p:cNvSpPr>
            <a:spLocks noGrp="1"/>
          </p:cNvSpPr>
          <p:nvPr>
            <p:ph type="ftr" sz="quarter" idx="11"/>
          </p:nvPr>
        </p:nvSpPr>
        <p:spPr>
          <a:xfrm>
            <a:off x="342900" y="9361400"/>
            <a:ext cx="3195042" cy="435864"/>
          </a:xfrm>
        </p:spPr>
        <p:txBody>
          <a:bodyPr/>
          <a:lstStyle/>
          <a:p>
            <a:endParaRPr lang="ar-DZ"/>
          </a:p>
        </p:txBody>
      </p:sp>
      <p:sp>
        <p:nvSpPr>
          <p:cNvPr id="7" name="عنصر نائب لرقم الشريحة 6"/>
          <p:cNvSpPr>
            <a:spLocks noGrp="1"/>
          </p:cNvSpPr>
          <p:nvPr>
            <p:ph type="sldNum" sz="quarter" idx="12"/>
          </p:nvPr>
        </p:nvSpPr>
        <p:spPr>
          <a:xfrm>
            <a:off x="5692140" y="9361400"/>
            <a:ext cx="377190" cy="435864"/>
          </a:xfrm>
        </p:spPr>
        <p:txBody>
          <a:bodyPr/>
          <a:lstStyle/>
          <a:p>
            <a:fld id="{C536F1BA-243F-4C0C-8964-796324C64C47}" type="slidenum">
              <a:rPr lang="ar-DZ" smtClean="0"/>
              <a:pPr/>
              <a:t>‹N°›</a:t>
            </a:fld>
            <a:endParaRPr lang="ar-D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مقارنة">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186149" y="419946"/>
            <a:ext cx="800100" cy="8888984"/>
          </a:xfrm>
        </p:spPr>
        <p:txBody>
          <a:bodyPr vert="vert270" anchor="b"/>
          <a:lstStyle>
            <a:lvl1pPr marL="0" algn="ctr">
              <a:defRPr sz="3300" b="1">
                <a:ln w="6350">
                  <a:solidFill>
                    <a:schemeClr val="tx1"/>
                  </a:solidFill>
                </a:ln>
                <a:solidFill>
                  <a:schemeClr val="tx1"/>
                </a:solidFill>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1023755" y="419946"/>
            <a:ext cx="435768" cy="435864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1023755" y="4950290"/>
            <a:ext cx="435768" cy="435864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1516672" y="419946"/>
            <a:ext cx="5143500" cy="435864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1516672" y="4950290"/>
            <a:ext cx="5143500" cy="4358640"/>
          </a:xfrm>
        </p:spPr>
        <p:txBody>
          <a:bodyPr/>
          <a:lstStyle>
            <a:lvl1pPr>
              <a:defRPr sz="24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a:xfrm>
            <a:off x="3593592" y="9361400"/>
            <a:ext cx="1597914" cy="435864"/>
          </a:xfrm>
        </p:spPr>
        <p:txBody>
          <a:bodyPr/>
          <a:lstStyle/>
          <a:p>
            <a:fld id="{0BDFFBA3-3662-4549-A5DC-15941D369C1A}" type="datetimeFigureOut">
              <a:rPr lang="ar-DZ" smtClean="0"/>
              <a:pPr/>
              <a:t>09-05-1435</a:t>
            </a:fld>
            <a:endParaRPr lang="ar-DZ"/>
          </a:p>
        </p:txBody>
      </p:sp>
      <p:sp>
        <p:nvSpPr>
          <p:cNvPr id="8" name="عنصر نائب للتذييل 7"/>
          <p:cNvSpPr>
            <a:spLocks noGrp="1"/>
          </p:cNvSpPr>
          <p:nvPr>
            <p:ph type="ftr" sz="quarter" idx="11"/>
          </p:nvPr>
        </p:nvSpPr>
        <p:spPr>
          <a:xfrm>
            <a:off x="342900" y="9361400"/>
            <a:ext cx="3195828" cy="435864"/>
          </a:xfrm>
        </p:spPr>
        <p:txBody>
          <a:bodyPr/>
          <a:lstStyle/>
          <a:p>
            <a:endParaRPr lang="ar-DZ"/>
          </a:p>
        </p:txBody>
      </p:sp>
      <p:sp>
        <p:nvSpPr>
          <p:cNvPr id="9" name="عنصر نائب لرقم الشريحة 8"/>
          <p:cNvSpPr>
            <a:spLocks noGrp="1"/>
          </p:cNvSpPr>
          <p:nvPr>
            <p:ph type="sldNum" sz="quarter" idx="12"/>
          </p:nvPr>
        </p:nvSpPr>
        <p:spPr>
          <a:xfrm>
            <a:off x="5692140" y="9364472"/>
            <a:ext cx="377190" cy="435864"/>
          </a:xfrm>
        </p:spPr>
        <p:txBody>
          <a:bodyPr/>
          <a:lstStyle>
            <a:lvl1pPr algn="ctr">
              <a:defRPr/>
            </a:lvl1pPr>
          </a:lstStyle>
          <a:p>
            <a:fld id="{C536F1BA-243F-4C0C-8964-796324C64C47}" type="slidenum">
              <a:rPr lang="ar-DZ" smtClean="0"/>
              <a:pPr/>
              <a:t>‹N°›</a:t>
            </a:fld>
            <a:endParaRPr lang="ar-DZ"/>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b="0"/>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0BDFFBA3-3662-4549-A5DC-15941D369C1A}" type="datetimeFigureOut">
              <a:rPr lang="ar-DZ" smtClean="0"/>
              <a:pPr/>
              <a:t>09-05-1435</a:t>
            </a:fld>
            <a:endParaRPr lang="ar-DZ"/>
          </a:p>
        </p:txBody>
      </p:sp>
      <p:sp>
        <p:nvSpPr>
          <p:cNvPr id="4" name="عنصر نائب للتذييل 3"/>
          <p:cNvSpPr>
            <a:spLocks noGrp="1"/>
          </p:cNvSpPr>
          <p:nvPr>
            <p:ph type="ftr" sz="quarter" idx="11"/>
          </p:nvPr>
        </p:nvSpPr>
        <p:spPr/>
        <p:txBody>
          <a:bodyPr/>
          <a:lstStyle/>
          <a:p>
            <a:endParaRPr lang="ar-DZ"/>
          </a:p>
        </p:txBody>
      </p:sp>
      <p:sp>
        <p:nvSpPr>
          <p:cNvPr id="5" name="عنصر نائب لرقم الشريحة 4"/>
          <p:cNvSpPr>
            <a:spLocks noGrp="1"/>
          </p:cNvSpPr>
          <p:nvPr>
            <p:ph type="sldNum" sz="quarter" idx="12"/>
          </p:nvPr>
        </p:nvSpPr>
        <p:spPr/>
        <p:txBody>
          <a:bodyPr/>
          <a:lstStyle/>
          <a:p>
            <a:fld id="{C536F1BA-243F-4C0C-8964-796324C64C47}" type="slidenum">
              <a:rPr lang="ar-DZ" smtClean="0"/>
              <a:pPr/>
              <a:t>‹N°›</a:t>
            </a:fld>
            <a:endParaRPr lang="ar-D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a:xfrm>
            <a:off x="3593592" y="9361400"/>
            <a:ext cx="1600200" cy="435864"/>
          </a:xfrm>
        </p:spPr>
        <p:txBody>
          <a:bodyPr/>
          <a:lstStyle/>
          <a:p>
            <a:fld id="{0BDFFBA3-3662-4549-A5DC-15941D369C1A}" type="datetimeFigureOut">
              <a:rPr lang="ar-DZ" smtClean="0"/>
              <a:pPr/>
              <a:t>09-05-1435</a:t>
            </a:fld>
            <a:endParaRPr lang="ar-DZ"/>
          </a:p>
        </p:txBody>
      </p:sp>
      <p:sp>
        <p:nvSpPr>
          <p:cNvPr id="3" name="عنصر نائب للتذييل 2"/>
          <p:cNvSpPr>
            <a:spLocks noGrp="1"/>
          </p:cNvSpPr>
          <p:nvPr>
            <p:ph type="ftr" sz="quarter" idx="11"/>
          </p:nvPr>
        </p:nvSpPr>
        <p:spPr>
          <a:xfrm>
            <a:off x="342900" y="9362731"/>
            <a:ext cx="3195042" cy="434534"/>
          </a:xfrm>
        </p:spPr>
        <p:txBody>
          <a:bodyPr/>
          <a:lstStyle/>
          <a:p>
            <a:endParaRPr lang="ar-DZ"/>
          </a:p>
        </p:txBody>
      </p:sp>
      <p:sp>
        <p:nvSpPr>
          <p:cNvPr id="4" name="عنصر نائب لرقم الشريحة 3"/>
          <p:cNvSpPr>
            <a:spLocks noGrp="1"/>
          </p:cNvSpPr>
          <p:nvPr>
            <p:ph type="sldNum" sz="quarter" idx="12"/>
          </p:nvPr>
        </p:nvSpPr>
        <p:spPr>
          <a:xfrm>
            <a:off x="5692140" y="9361400"/>
            <a:ext cx="377190" cy="435864"/>
          </a:xfrm>
        </p:spPr>
        <p:txBody>
          <a:bodyPr/>
          <a:lstStyle/>
          <a:p>
            <a:fld id="{C536F1BA-243F-4C0C-8964-796324C64C47}" type="slidenum">
              <a:rPr lang="ar-DZ" smtClean="0"/>
              <a:pPr/>
              <a:t>‹N°›</a:t>
            </a:fld>
            <a:endParaRPr lang="ar-D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محتوى ذو تسمية توضيحية">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164592" y="531070"/>
            <a:ext cx="685800" cy="8585200"/>
          </a:xfrm>
        </p:spPr>
        <p:txBody>
          <a:bodyPr vert="vert270" anchor="b"/>
          <a:lstStyle>
            <a:lvl1pPr marL="0" marR="18288" algn="r">
              <a:spcBef>
                <a:spcPts val="0"/>
              </a:spcBef>
              <a:buNone/>
              <a:defRPr sz="2900" b="0" cap="all" baseline="0"/>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851892" y="531070"/>
            <a:ext cx="1828800" cy="85852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2738438" y="462280"/>
            <a:ext cx="3957066" cy="865124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a:xfrm>
            <a:off x="4709232" y="9470136"/>
            <a:ext cx="1600200" cy="435864"/>
          </a:xfrm>
        </p:spPr>
        <p:txBody>
          <a:bodyPr/>
          <a:lstStyle>
            <a:lvl1pPr>
              <a:defRPr sz="900"/>
            </a:lvl1pPr>
          </a:lstStyle>
          <a:p>
            <a:fld id="{0BDFFBA3-3662-4549-A5DC-15941D369C1A}" type="datetimeFigureOut">
              <a:rPr lang="ar-DZ" smtClean="0"/>
              <a:pPr/>
              <a:t>09-05-1435</a:t>
            </a:fld>
            <a:endParaRPr lang="ar-DZ"/>
          </a:p>
        </p:txBody>
      </p:sp>
      <p:sp>
        <p:nvSpPr>
          <p:cNvPr id="6" name="عنصر نائب للتذييل 5"/>
          <p:cNvSpPr>
            <a:spLocks noGrp="1"/>
          </p:cNvSpPr>
          <p:nvPr>
            <p:ph type="ftr" sz="quarter" idx="11"/>
          </p:nvPr>
        </p:nvSpPr>
        <p:spPr>
          <a:xfrm>
            <a:off x="851892" y="9470136"/>
            <a:ext cx="3857340" cy="435864"/>
          </a:xfrm>
        </p:spPr>
        <p:txBody>
          <a:bodyPr/>
          <a:lstStyle>
            <a:lvl1pPr>
              <a:defRPr sz="900"/>
            </a:lvl1pPr>
          </a:lstStyle>
          <a:p>
            <a:endParaRPr lang="ar-DZ"/>
          </a:p>
        </p:txBody>
      </p:sp>
      <p:sp>
        <p:nvSpPr>
          <p:cNvPr id="7" name="عنصر نائب لرقم الشريحة 6"/>
          <p:cNvSpPr>
            <a:spLocks noGrp="1"/>
          </p:cNvSpPr>
          <p:nvPr>
            <p:ph type="sldNum" sz="quarter" idx="12"/>
          </p:nvPr>
        </p:nvSpPr>
        <p:spPr>
          <a:xfrm>
            <a:off x="6307932" y="9470136"/>
            <a:ext cx="377190" cy="435864"/>
          </a:xfrm>
        </p:spPr>
        <p:txBody>
          <a:bodyPr/>
          <a:lstStyle>
            <a:lvl1pPr>
              <a:defRPr sz="900"/>
            </a:lvl1pPr>
          </a:lstStyle>
          <a:p>
            <a:fld id="{C536F1BA-243F-4C0C-8964-796324C64C47}" type="slidenum">
              <a:rPr lang="ar-DZ" smtClean="0"/>
              <a:pPr/>
              <a:t>‹N°›</a:t>
            </a:fld>
            <a:endParaRPr lang="ar-DZ"/>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bg>
      <p:bgRef idx="1002">
        <a:schemeClr val="bg1"/>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164592" y="217961"/>
            <a:ext cx="685800" cy="9245600"/>
          </a:xfrm>
        </p:spPr>
        <p:txBody>
          <a:bodyPr vert="vert270" anchor="b"/>
          <a:lstStyle>
            <a:lvl1pPr marL="0" algn="l">
              <a:buNone/>
              <a:defRPr sz="3000" b="0" cap="all" baseline="0"/>
            </a:lvl1pPr>
          </a:lstStyle>
          <a:p>
            <a:r>
              <a:rPr kumimoji="0" lang="ar-SA" smtClean="0"/>
              <a:t>انقر لتحرير نمط العنوان الرئيسي</a:t>
            </a:r>
            <a:endParaRPr kumimoji="0" lang="en-US"/>
          </a:p>
        </p:txBody>
      </p:sp>
      <p:sp>
        <p:nvSpPr>
          <p:cNvPr id="3" name="عنصر نائب للصورة 2"/>
          <p:cNvSpPr>
            <a:spLocks noGrp="1"/>
          </p:cNvSpPr>
          <p:nvPr>
            <p:ph type="pic" idx="1"/>
          </p:nvPr>
        </p:nvSpPr>
        <p:spPr>
          <a:xfrm>
            <a:off x="853678" y="540173"/>
            <a:ext cx="5500116" cy="7924800"/>
          </a:xfrm>
          <a:solidFill>
            <a:schemeClr val="bg2">
              <a:shade val="50000"/>
            </a:schemeClr>
          </a:solidFill>
        </p:spPr>
        <p:txBody>
          <a:bodyPr/>
          <a:lstStyle>
            <a:lvl1pPr marL="0" indent="0">
              <a:buNone/>
              <a:defRPr sz="3200"/>
            </a:lvl1pPr>
          </a:lstStyle>
          <a:p>
            <a:r>
              <a:rPr kumimoji="0" lang="ar-SA" smtClean="0"/>
              <a:t>انقر فوق الرمز لإضافة صورة</a:t>
            </a:r>
            <a:endParaRPr kumimoji="0" lang="en-US" dirty="0"/>
          </a:p>
        </p:txBody>
      </p:sp>
      <p:sp>
        <p:nvSpPr>
          <p:cNvPr id="4" name="عنصر نائب للنص 3"/>
          <p:cNvSpPr>
            <a:spLocks noGrp="1"/>
          </p:cNvSpPr>
          <p:nvPr>
            <p:ph type="body" sz="half" idx="2"/>
          </p:nvPr>
        </p:nvSpPr>
        <p:spPr>
          <a:xfrm>
            <a:off x="857250" y="8475133"/>
            <a:ext cx="5500116" cy="9906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a:xfrm>
            <a:off x="4581144" y="9470136"/>
            <a:ext cx="1577340" cy="435864"/>
          </a:xfrm>
        </p:spPr>
        <p:txBody>
          <a:bodyPr/>
          <a:lstStyle>
            <a:lvl1pPr>
              <a:defRPr sz="900"/>
            </a:lvl1pPr>
          </a:lstStyle>
          <a:p>
            <a:fld id="{0BDFFBA3-3662-4549-A5DC-15941D369C1A}" type="datetimeFigureOut">
              <a:rPr lang="ar-DZ" smtClean="0"/>
              <a:pPr/>
              <a:t>09-05-1435</a:t>
            </a:fld>
            <a:endParaRPr lang="ar-DZ"/>
          </a:p>
        </p:txBody>
      </p:sp>
      <p:sp>
        <p:nvSpPr>
          <p:cNvPr id="6" name="عنصر نائب للتذييل 5"/>
          <p:cNvSpPr>
            <a:spLocks noGrp="1"/>
          </p:cNvSpPr>
          <p:nvPr>
            <p:ph type="ftr" sz="quarter" idx="11"/>
          </p:nvPr>
        </p:nvSpPr>
        <p:spPr>
          <a:xfrm>
            <a:off x="877824" y="9471466"/>
            <a:ext cx="3711054" cy="435864"/>
          </a:xfrm>
        </p:spPr>
        <p:txBody>
          <a:bodyPr/>
          <a:lstStyle>
            <a:lvl1pPr>
              <a:defRPr sz="900"/>
            </a:lvl1pPr>
          </a:lstStyle>
          <a:p>
            <a:endParaRPr lang="ar-DZ"/>
          </a:p>
        </p:txBody>
      </p:sp>
      <p:sp>
        <p:nvSpPr>
          <p:cNvPr id="7" name="عنصر نائب لرقم الشريحة 6"/>
          <p:cNvSpPr>
            <a:spLocks noGrp="1"/>
          </p:cNvSpPr>
          <p:nvPr>
            <p:ph type="sldNum" sz="quarter" idx="12"/>
          </p:nvPr>
        </p:nvSpPr>
        <p:spPr>
          <a:xfrm>
            <a:off x="6162894" y="9470136"/>
            <a:ext cx="274320" cy="435864"/>
          </a:xfrm>
        </p:spPr>
        <p:txBody>
          <a:bodyPr/>
          <a:lstStyle>
            <a:lvl1pPr algn="ctr">
              <a:defRPr sz="900"/>
            </a:lvl1pPr>
          </a:lstStyle>
          <a:p>
            <a:fld id="{C536F1BA-243F-4C0C-8964-796324C64C47}" type="slidenum">
              <a:rPr lang="ar-DZ" smtClean="0"/>
              <a:pPr/>
              <a:t>‹N°›</a:t>
            </a:fld>
            <a:endParaRPr lang="ar-DZ"/>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مثلث قائم الزاوية 10"/>
          <p:cNvSpPr/>
          <p:nvPr/>
        </p:nvSpPr>
        <p:spPr>
          <a:xfrm>
            <a:off x="5276" y="20321"/>
            <a:ext cx="6847449" cy="9875521"/>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رابط مستقيم 7"/>
          <p:cNvCxnSpPr/>
          <p:nvPr/>
        </p:nvCxnSpPr>
        <p:spPr>
          <a:xfrm>
            <a:off x="0" y="10161"/>
            <a:ext cx="6852725" cy="9885681"/>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رابط مستقيم 8"/>
          <p:cNvCxnSpPr/>
          <p:nvPr/>
        </p:nvCxnSpPr>
        <p:spPr>
          <a:xfrm rot="10800000" flipV="1">
            <a:off x="4851596" y="7147703"/>
            <a:ext cx="2004646" cy="2744748"/>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عنصر نائب للعنوان 21"/>
          <p:cNvSpPr>
            <a:spLocks noGrp="1"/>
          </p:cNvSpPr>
          <p:nvPr>
            <p:ph type="title"/>
          </p:nvPr>
        </p:nvSpPr>
        <p:spPr>
          <a:xfrm>
            <a:off x="342900" y="386380"/>
            <a:ext cx="6172200" cy="2020824"/>
          </a:xfrm>
          <a:prstGeom prst="rect">
            <a:avLst/>
          </a:prstGeom>
        </p:spPr>
        <p:txBody>
          <a:bodyPr vert="horz" anchor="ctr">
            <a:normAutofit/>
          </a:bodyPr>
          <a:lstStyle/>
          <a:p>
            <a:r>
              <a:rPr kumimoji="0" lang="ar-SA" smtClean="0"/>
              <a:t>انقر لتحرير نمط العنوان الرئيسي</a:t>
            </a:r>
            <a:endParaRPr kumimoji="0" lang="en-US"/>
          </a:p>
        </p:txBody>
      </p:sp>
      <p:sp>
        <p:nvSpPr>
          <p:cNvPr id="13" name="عنصر نائب للنص 12"/>
          <p:cNvSpPr>
            <a:spLocks noGrp="1"/>
          </p:cNvSpPr>
          <p:nvPr>
            <p:ph type="body" idx="1"/>
          </p:nvPr>
        </p:nvSpPr>
        <p:spPr>
          <a:xfrm>
            <a:off x="342900" y="2719612"/>
            <a:ext cx="6172200" cy="6604000"/>
          </a:xfrm>
          <a:prstGeom prst="rect">
            <a:avLst/>
          </a:prstGeom>
        </p:spPr>
        <p:txBody>
          <a:bodyPr vert="horz" anchor="t">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4" name="عنصر نائب للتاريخ 13"/>
          <p:cNvSpPr>
            <a:spLocks noGrp="1"/>
          </p:cNvSpPr>
          <p:nvPr>
            <p:ph type="dt" sz="half" idx="2"/>
          </p:nvPr>
        </p:nvSpPr>
        <p:spPr>
          <a:xfrm>
            <a:off x="3593592" y="9361400"/>
            <a:ext cx="1600200" cy="435864"/>
          </a:xfrm>
          <a:prstGeom prst="rect">
            <a:avLst/>
          </a:prstGeom>
        </p:spPr>
        <p:txBody>
          <a:bodyPr vert="horz" anchor="b"/>
          <a:lstStyle>
            <a:lvl1pPr algn="l" eaLnBrk="1" latinLnBrk="0" hangingPunct="1">
              <a:defRPr kumimoji="0" sz="1000" b="0">
                <a:solidFill>
                  <a:schemeClr val="tx1"/>
                </a:solidFill>
              </a:defRPr>
            </a:lvl1pPr>
          </a:lstStyle>
          <a:p>
            <a:fld id="{0BDFFBA3-3662-4549-A5DC-15941D369C1A}" type="datetimeFigureOut">
              <a:rPr lang="ar-DZ" smtClean="0"/>
              <a:pPr/>
              <a:t>09-05-1435</a:t>
            </a:fld>
            <a:endParaRPr lang="ar-DZ"/>
          </a:p>
        </p:txBody>
      </p:sp>
      <p:sp>
        <p:nvSpPr>
          <p:cNvPr id="3" name="عنصر نائب للتذييل 2"/>
          <p:cNvSpPr>
            <a:spLocks noGrp="1"/>
          </p:cNvSpPr>
          <p:nvPr>
            <p:ph type="ftr" sz="quarter" idx="3"/>
          </p:nvPr>
        </p:nvSpPr>
        <p:spPr>
          <a:xfrm>
            <a:off x="342900" y="9362731"/>
            <a:ext cx="3195042" cy="434534"/>
          </a:xfrm>
          <a:prstGeom prst="rect">
            <a:avLst/>
          </a:prstGeom>
        </p:spPr>
        <p:txBody>
          <a:bodyPr vert="horz" anchor="b"/>
          <a:lstStyle>
            <a:lvl1pPr algn="r" eaLnBrk="1" latinLnBrk="0" hangingPunct="1">
              <a:defRPr kumimoji="0" sz="1000">
                <a:solidFill>
                  <a:schemeClr val="tx1"/>
                </a:solidFill>
              </a:defRPr>
            </a:lvl1pPr>
          </a:lstStyle>
          <a:p>
            <a:endParaRPr lang="ar-DZ"/>
          </a:p>
        </p:txBody>
      </p:sp>
      <p:sp>
        <p:nvSpPr>
          <p:cNvPr id="23" name="عنصر نائب لرقم الشريحة 22"/>
          <p:cNvSpPr>
            <a:spLocks noGrp="1"/>
          </p:cNvSpPr>
          <p:nvPr>
            <p:ph type="sldNum" sz="quarter" idx="4"/>
          </p:nvPr>
        </p:nvSpPr>
        <p:spPr>
          <a:xfrm>
            <a:off x="5692140" y="9361400"/>
            <a:ext cx="377190" cy="435864"/>
          </a:xfrm>
          <a:prstGeom prst="rect">
            <a:avLst/>
          </a:prstGeom>
        </p:spPr>
        <p:txBody>
          <a:bodyPr vert="horz" anchor="b"/>
          <a:lstStyle>
            <a:lvl1pPr algn="ctr" eaLnBrk="1" latinLnBrk="0" hangingPunct="1">
              <a:defRPr kumimoji="0" sz="1200">
                <a:solidFill>
                  <a:schemeClr val="tx1"/>
                </a:solidFill>
              </a:defRPr>
            </a:lvl1pPr>
          </a:lstStyle>
          <a:p>
            <a:fld id="{C536F1BA-243F-4C0C-8964-796324C64C47}" type="slidenum">
              <a:rPr lang="ar-DZ" smtClean="0"/>
              <a:pPr/>
              <a:t>‹N°›</a:t>
            </a:fld>
            <a:endParaRPr lang="ar-DZ"/>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1"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r" rtl="1"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r" rtl="1"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r" rtl="1"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r" rtl="1"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r" rtl="1"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r" rtl="1"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r" rtl="1"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2.jpe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notesSlide" Target="../notesSlides/notesSlide1.xml"/><Relationship Id="rId16" Type="http://schemas.openxmlformats.org/officeDocument/2006/relationships/image" Target="../media/image15.png"/><Relationship Id="rId1" Type="http://schemas.openxmlformats.org/officeDocument/2006/relationships/slideLayout" Target="../slideLayouts/slideLayout1.xml"/><Relationship Id="rId6" Type="http://schemas.openxmlformats.org/officeDocument/2006/relationships/image" Target="../media/image5.emf"/><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CCCC"/>
        </a:solidFill>
        <a:effectLst/>
      </p:bgPr>
    </p:bg>
    <p:spTree>
      <p:nvGrpSpPr>
        <p:cNvPr id="1" name=""/>
        <p:cNvGrpSpPr/>
        <p:nvPr/>
      </p:nvGrpSpPr>
      <p:grpSpPr>
        <a:xfrm>
          <a:off x="0" y="0"/>
          <a:ext cx="0" cy="0"/>
          <a:chOff x="0" y="0"/>
          <a:chExt cx="0" cy="0"/>
        </a:xfrm>
      </p:grpSpPr>
      <p:sp>
        <p:nvSpPr>
          <p:cNvPr id="24" name="مستطيل مستدير الزوايا 23"/>
          <p:cNvSpPr/>
          <p:nvPr/>
        </p:nvSpPr>
        <p:spPr>
          <a:xfrm>
            <a:off x="0" y="2738422"/>
            <a:ext cx="6858000" cy="2000264"/>
          </a:xfrm>
          <a:prstGeom prst="roundRect">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DZ" dirty="0">
              <a:cs typeface="+mj-cs"/>
            </a:endParaRPr>
          </a:p>
        </p:txBody>
      </p:sp>
      <p:sp>
        <p:nvSpPr>
          <p:cNvPr id="11" name="مستطيل 10"/>
          <p:cNvSpPr/>
          <p:nvPr/>
        </p:nvSpPr>
        <p:spPr>
          <a:xfrm>
            <a:off x="0" y="1238224"/>
            <a:ext cx="6858000" cy="830997"/>
          </a:xfrm>
          <a:prstGeom prst="rect">
            <a:avLst/>
          </a:prstGeom>
        </p:spPr>
        <p:txBody>
          <a:bodyPr wrap="square">
            <a:spAutoFit/>
          </a:bodyPr>
          <a:lstStyle/>
          <a:p>
            <a:pPr algn="ctr" rtl="0"/>
            <a:r>
              <a:rPr lang="ar-DZ" sz="1600" dirty="0" smtClean="0">
                <a:solidFill>
                  <a:schemeClr val="bg1"/>
                </a:solidFill>
                <a:cs typeface="+mj-cs"/>
              </a:rPr>
              <a:t> </a:t>
            </a:r>
            <a:r>
              <a:rPr lang="fr-FR" sz="1600" dirty="0" smtClean="0">
                <a:solidFill>
                  <a:schemeClr val="bg1"/>
                </a:solidFill>
                <a:cs typeface="+mj-cs"/>
              </a:rPr>
              <a:t>Université KASDI MERBEH – Ouargla, faculté des sciences Appliquées, Département du Génie des  procédé, spécialité: génie chimique</a:t>
            </a:r>
            <a:r>
              <a:rPr kumimoji="0" lang="fr-FR" sz="1600" b="0" i="0" u="none" strike="noStrike" cap="none" normalizeH="0" baseline="0" dirty="0" smtClean="0">
                <a:ln>
                  <a:noFill/>
                </a:ln>
                <a:solidFill>
                  <a:schemeClr val="bg1"/>
                </a:solidFill>
                <a:effectLst/>
                <a:latin typeface="Calibri" pitchFamily="34" charset="0"/>
                <a:ea typeface="Calibri" pitchFamily="34" charset="0"/>
                <a:cs typeface="+mj-cs"/>
              </a:rPr>
              <a:t>, Laboratoire Dynamiques Interaction et Réactivité de </a:t>
            </a:r>
            <a:r>
              <a:rPr kumimoji="0" lang="en-US" sz="1600" b="0" i="0" u="none" strike="noStrike" cap="none" normalizeH="0" baseline="0" dirty="0" err="1" smtClean="0">
                <a:ln>
                  <a:noFill/>
                </a:ln>
                <a:solidFill>
                  <a:schemeClr val="bg1"/>
                </a:solidFill>
                <a:effectLst/>
                <a:latin typeface="Calibri" pitchFamily="34" charset="0"/>
                <a:ea typeface="Calibri" pitchFamily="34" charset="0"/>
                <a:cs typeface="+mj-cs"/>
              </a:rPr>
              <a:t>Systèmes</a:t>
            </a:r>
            <a:r>
              <a:rPr kumimoji="0" lang="en-US" sz="1600" b="0" i="0" u="none" strike="noStrike" cap="none" normalizeH="0" baseline="0" dirty="0" smtClean="0">
                <a:ln>
                  <a:noFill/>
                </a:ln>
                <a:solidFill>
                  <a:schemeClr val="bg1"/>
                </a:solidFill>
                <a:effectLst/>
                <a:latin typeface="Calibri" pitchFamily="34" charset="0"/>
                <a:ea typeface="Calibri" pitchFamily="34" charset="0"/>
                <a:cs typeface="+mj-cs"/>
              </a:rPr>
              <a:t> (LDIRS</a:t>
            </a:r>
            <a:r>
              <a:rPr kumimoji="0" lang="fr-FR" sz="1600" b="0" i="0" u="none" strike="noStrike" cap="none" normalizeH="0" baseline="0" dirty="0" smtClean="0">
                <a:ln>
                  <a:noFill/>
                </a:ln>
                <a:solidFill>
                  <a:schemeClr val="bg1"/>
                </a:solidFill>
                <a:effectLst/>
                <a:latin typeface="Calibri" pitchFamily="34" charset="0"/>
                <a:ea typeface="Calibri" pitchFamily="34" charset="0"/>
                <a:cs typeface="+mj-cs"/>
              </a:rPr>
              <a:t>)</a:t>
            </a:r>
            <a:endParaRPr kumimoji="0" lang="fr-FR" sz="1600" b="0" i="0" u="none" strike="noStrike" cap="none" normalizeH="0" baseline="0" dirty="0" smtClean="0">
              <a:ln>
                <a:noFill/>
              </a:ln>
              <a:solidFill>
                <a:schemeClr val="bg1"/>
              </a:solidFill>
              <a:effectLst/>
              <a:latin typeface="Arial" pitchFamily="34" charset="0"/>
              <a:cs typeface="+mj-cs"/>
            </a:endParaRPr>
          </a:p>
        </p:txBody>
      </p:sp>
      <p:sp>
        <p:nvSpPr>
          <p:cNvPr id="16" name="مستطيل 15"/>
          <p:cNvSpPr/>
          <p:nvPr/>
        </p:nvSpPr>
        <p:spPr>
          <a:xfrm>
            <a:off x="714356" y="1940462"/>
            <a:ext cx="6715172" cy="369332"/>
          </a:xfrm>
          <a:prstGeom prst="rect">
            <a:avLst/>
          </a:prstGeom>
        </p:spPr>
        <p:txBody>
          <a:bodyPr wrap="square">
            <a:spAutoFit/>
          </a:bodyPr>
          <a:lstStyle/>
          <a:p>
            <a:pPr algn="l" rtl="0"/>
            <a:r>
              <a:rPr lang="fr-FR" b="1" dirty="0" smtClean="0">
                <a:solidFill>
                  <a:schemeClr val="accent4">
                    <a:lumMod val="60000"/>
                    <a:lumOff val="40000"/>
                  </a:schemeClr>
                </a:solidFill>
                <a:cs typeface="+mj-cs"/>
              </a:rPr>
              <a:t>BENNAMIA Zineb </a:t>
            </a:r>
            <a:r>
              <a:rPr lang="fr-FR" b="1" dirty="0" smtClean="0">
                <a:solidFill>
                  <a:schemeClr val="bg1"/>
                </a:solidFill>
                <a:cs typeface="+mj-cs"/>
              </a:rPr>
              <a:t>Email</a:t>
            </a:r>
            <a:r>
              <a:rPr lang="fr-FR" b="1" dirty="0" smtClean="0">
                <a:solidFill>
                  <a:schemeClr val="accent4">
                    <a:lumMod val="60000"/>
                    <a:lumOff val="40000"/>
                  </a:schemeClr>
                </a:solidFill>
                <a:cs typeface="+mj-cs"/>
              </a:rPr>
              <a:t> www.zinebgp1@gmail.com</a:t>
            </a:r>
            <a:endParaRPr lang="ar-DZ" b="1" dirty="0">
              <a:solidFill>
                <a:schemeClr val="accent4">
                  <a:lumMod val="60000"/>
                  <a:lumOff val="40000"/>
                </a:schemeClr>
              </a:solidFill>
              <a:cs typeface="+mj-cs"/>
            </a:endParaRPr>
          </a:p>
        </p:txBody>
      </p:sp>
      <p:sp>
        <p:nvSpPr>
          <p:cNvPr id="18" name="مستطيل 17"/>
          <p:cNvSpPr/>
          <p:nvPr/>
        </p:nvSpPr>
        <p:spPr>
          <a:xfrm>
            <a:off x="-1714536" y="2238356"/>
            <a:ext cx="8438421" cy="646331"/>
          </a:xfrm>
          <a:prstGeom prst="rect">
            <a:avLst/>
          </a:prstGeom>
        </p:spPr>
        <p:txBody>
          <a:bodyPr wrap="square">
            <a:spAutoFit/>
          </a:bodyPr>
          <a:lstStyle/>
          <a:p>
            <a:pPr lvl="0" algn="ctr"/>
            <a:r>
              <a:rPr lang="fr-FR" sz="1600" b="1" dirty="0" smtClean="0">
                <a:solidFill>
                  <a:schemeClr val="accent4">
                    <a:lumMod val="60000"/>
                    <a:lumOff val="40000"/>
                  </a:schemeClr>
                </a:solidFill>
                <a:latin typeface="Calibri" pitchFamily="34" charset="0"/>
                <a:ea typeface="Calibri" pitchFamily="34" charset="0"/>
                <a:cs typeface="+mj-cs"/>
              </a:rPr>
              <a:t>ouargla.dz</a:t>
            </a:r>
            <a:r>
              <a:rPr lang="ar-DZ" dirty="0" smtClean="0">
                <a:cs typeface="+mj-cs"/>
              </a:rPr>
              <a:t> </a:t>
            </a:r>
            <a:r>
              <a:rPr lang="fr-FR" sz="1600" dirty="0" err="1" smtClean="0">
                <a:cs typeface="+mj-cs"/>
              </a:rPr>
              <a:t>O</a:t>
            </a:r>
            <a:r>
              <a:rPr lang="fr-FR" sz="1600" b="1" dirty="0" err="1" smtClean="0">
                <a:solidFill>
                  <a:schemeClr val="accent4">
                    <a:lumMod val="60000"/>
                    <a:lumOff val="40000"/>
                  </a:schemeClr>
                </a:solidFill>
                <a:cs typeface="+mj-cs"/>
              </a:rPr>
              <a:t>Encadreur</a:t>
            </a:r>
            <a:r>
              <a:rPr lang="fr-FR" sz="1600" b="1" dirty="0" smtClean="0">
                <a:solidFill>
                  <a:schemeClr val="accent4">
                    <a:lumMod val="60000"/>
                    <a:lumOff val="40000"/>
                  </a:schemeClr>
                </a:solidFill>
                <a:cs typeface="+mj-cs"/>
              </a:rPr>
              <a:t> </a:t>
            </a:r>
            <a:r>
              <a:rPr lang="fr-FR" sz="1600" b="1" dirty="0">
                <a:solidFill>
                  <a:schemeClr val="accent4">
                    <a:lumMod val="60000"/>
                    <a:lumOff val="40000"/>
                  </a:schemeClr>
                </a:solidFill>
                <a:cs typeface="+mj-cs"/>
              </a:rPr>
              <a:t>TABCHOUCHE </a:t>
            </a:r>
            <a:r>
              <a:rPr lang="fr-FR" sz="1600" b="1" dirty="0" smtClean="0">
                <a:solidFill>
                  <a:schemeClr val="accent4">
                    <a:lumMod val="60000"/>
                    <a:lumOff val="40000"/>
                  </a:schemeClr>
                </a:solidFill>
                <a:cs typeface="+mj-cs"/>
              </a:rPr>
              <a:t>Ahmed  </a:t>
            </a:r>
            <a:r>
              <a:rPr lang="fr-FR" sz="1600" b="1" dirty="0" smtClean="0">
                <a:solidFill>
                  <a:schemeClr val="bg1"/>
                </a:solidFill>
                <a:latin typeface="Calibri" pitchFamily="34" charset="0"/>
                <a:ea typeface="Calibri" pitchFamily="34" charset="0"/>
                <a:cs typeface="+mj-cs"/>
              </a:rPr>
              <a:t>Email</a:t>
            </a:r>
            <a:r>
              <a:rPr lang="fr-FR" sz="1600" b="1" dirty="0" smtClean="0">
                <a:solidFill>
                  <a:schemeClr val="accent4">
                    <a:lumMod val="60000"/>
                    <a:lumOff val="40000"/>
                  </a:schemeClr>
                </a:solidFill>
                <a:latin typeface="Calibri" pitchFamily="34" charset="0"/>
                <a:ea typeface="Calibri" pitchFamily="34" charset="0"/>
                <a:cs typeface="+mj-cs"/>
              </a:rPr>
              <a:t>: </a:t>
            </a:r>
            <a:r>
              <a:rPr lang="fr-FR" sz="1600" b="1" dirty="0" err="1" smtClean="0">
                <a:solidFill>
                  <a:schemeClr val="accent4">
                    <a:lumMod val="60000"/>
                    <a:lumOff val="40000"/>
                  </a:schemeClr>
                </a:solidFill>
                <a:latin typeface="Calibri" pitchFamily="34" charset="0"/>
                <a:ea typeface="Calibri" pitchFamily="34" charset="0"/>
                <a:cs typeface="+mj-cs"/>
              </a:rPr>
              <a:t>tabchouche.ah</a:t>
            </a:r>
            <a:r>
              <a:rPr lang="fr-FR" sz="1600" b="1" dirty="0" smtClean="0">
                <a:solidFill>
                  <a:schemeClr val="accent4">
                    <a:lumMod val="60000"/>
                    <a:lumOff val="40000"/>
                  </a:schemeClr>
                </a:solidFill>
                <a:latin typeface="Calibri" pitchFamily="34" charset="0"/>
                <a:ea typeface="Calibri" pitchFamily="34" charset="0"/>
                <a:cs typeface="+mj-cs"/>
              </a:rPr>
              <a:t>@</a:t>
            </a:r>
            <a:r>
              <a:rPr lang="fr-FR" sz="1600" b="1" dirty="0" err="1" smtClean="0">
                <a:solidFill>
                  <a:schemeClr val="accent4">
                    <a:lumMod val="60000"/>
                    <a:lumOff val="40000"/>
                  </a:schemeClr>
                </a:solidFill>
                <a:latin typeface="Calibri" pitchFamily="34" charset="0"/>
                <a:ea typeface="Calibri" pitchFamily="34" charset="0"/>
                <a:cs typeface="+mj-cs"/>
              </a:rPr>
              <a:t>univ</a:t>
            </a:r>
            <a:r>
              <a:rPr lang="fr-FR" b="1" dirty="0" smtClean="0">
                <a:solidFill>
                  <a:schemeClr val="accent4">
                    <a:lumMod val="60000"/>
                    <a:lumOff val="40000"/>
                  </a:schemeClr>
                </a:solidFill>
                <a:latin typeface="Calibri" pitchFamily="34" charset="0"/>
                <a:ea typeface="Calibri" pitchFamily="34" charset="0"/>
                <a:cs typeface="+mj-cs"/>
              </a:rPr>
              <a:t>-</a:t>
            </a:r>
            <a:endParaRPr lang="fr-FR" b="1" dirty="0" smtClean="0">
              <a:solidFill>
                <a:schemeClr val="accent4">
                  <a:lumMod val="60000"/>
                  <a:lumOff val="40000"/>
                </a:schemeClr>
              </a:solidFill>
              <a:latin typeface="Arial" pitchFamily="34" charset="0"/>
              <a:cs typeface="+mj-cs"/>
            </a:endParaRPr>
          </a:p>
          <a:p>
            <a:r>
              <a:rPr lang="fr-FR" dirty="0" smtClean="0">
                <a:cs typeface="+mj-cs"/>
              </a:rPr>
              <a:t>                                                                                                                   </a:t>
            </a:r>
            <a:endParaRPr lang="ar-DZ" dirty="0">
              <a:cs typeface="+mj-cs"/>
            </a:endParaRPr>
          </a:p>
        </p:txBody>
      </p:sp>
      <p:pic>
        <p:nvPicPr>
          <p:cNvPr id="11272" name="Picture 8"/>
          <p:cNvPicPr>
            <a:picLocks noChangeAspect="1" noChangeArrowheads="1"/>
          </p:cNvPicPr>
          <p:nvPr/>
        </p:nvPicPr>
        <p:blipFill>
          <a:blip r:embed="rId3" cstate="print"/>
          <a:srcRect/>
          <a:stretch>
            <a:fillRect/>
          </a:stretch>
        </p:blipFill>
        <p:spPr bwMode="auto">
          <a:xfrm>
            <a:off x="571480" y="309530"/>
            <a:ext cx="571504" cy="571504"/>
          </a:xfrm>
          <a:prstGeom prst="rect">
            <a:avLst/>
          </a:prstGeom>
          <a:noFill/>
          <a:ln w="9525">
            <a:noFill/>
            <a:miter lim="800000"/>
            <a:headEnd/>
            <a:tailEnd/>
          </a:ln>
          <a:effectLst/>
        </p:spPr>
      </p:pic>
      <p:pic>
        <p:nvPicPr>
          <p:cNvPr id="11273" name="Picture 9"/>
          <p:cNvPicPr>
            <a:picLocks noChangeAspect="1" noChangeArrowheads="1"/>
          </p:cNvPicPr>
          <p:nvPr/>
        </p:nvPicPr>
        <p:blipFill>
          <a:blip r:embed="rId4"/>
          <a:srcRect/>
          <a:stretch>
            <a:fillRect/>
          </a:stretch>
        </p:blipFill>
        <p:spPr bwMode="auto">
          <a:xfrm>
            <a:off x="5643578" y="309530"/>
            <a:ext cx="642942" cy="571504"/>
          </a:xfrm>
          <a:prstGeom prst="rect">
            <a:avLst/>
          </a:prstGeom>
          <a:noFill/>
          <a:ln w="9525">
            <a:noFill/>
            <a:miter lim="800000"/>
            <a:headEnd/>
            <a:tailEnd/>
          </a:ln>
          <a:effectLst/>
        </p:spPr>
      </p:pic>
      <p:sp>
        <p:nvSpPr>
          <p:cNvPr id="28" name="شكل بيضاوي 27"/>
          <p:cNvSpPr/>
          <p:nvPr/>
        </p:nvSpPr>
        <p:spPr>
          <a:xfrm>
            <a:off x="2143116" y="6238884"/>
            <a:ext cx="1000132" cy="1285884"/>
          </a:xfrm>
          <a:prstGeom prst="ellipse">
            <a:avLst/>
          </a:prstGeom>
        </p:spPr>
        <p:style>
          <a:lnRef idx="2">
            <a:schemeClr val="accent2"/>
          </a:lnRef>
          <a:fillRef idx="1">
            <a:schemeClr val="lt1"/>
          </a:fillRef>
          <a:effectRef idx="0">
            <a:schemeClr val="accent2"/>
          </a:effectRef>
          <a:fontRef idx="minor">
            <a:schemeClr val="dk1"/>
          </a:fontRef>
        </p:style>
        <p:txBody>
          <a:bodyPr rtlCol="1" anchor="ctr"/>
          <a:lstStyle/>
          <a:p>
            <a:pPr algn="ctr"/>
            <a:endParaRPr lang="ar-DZ" dirty="0">
              <a:cs typeface="+mj-cs"/>
            </a:endParaRPr>
          </a:p>
        </p:txBody>
      </p:sp>
      <p:sp>
        <p:nvSpPr>
          <p:cNvPr id="31" name="تمرير أفقي 30"/>
          <p:cNvSpPr/>
          <p:nvPr/>
        </p:nvSpPr>
        <p:spPr>
          <a:xfrm>
            <a:off x="4071942" y="4810124"/>
            <a:ext cx="2143140" cy="500066"/>
          </a:xfrm>
          <a:prstGeom prst="horizontalScroll">
            <a:avLst/>
          </a:prstGeom>
          <a:effectLst>
            <a:glow rad="139700">
              <a:schemeClr val="accent4">
                <a:satMod val="175000"/>
                <a:alpha val="40000"/>
              </a:schemeClr>
            </a:glow>
            <a:outerShdw blurRad="50800" dist="38100" dir="14700000" algn="t" rotWithShape="0">
              <a:srgbClr val="000000">
                <a:alpha val="60000"/>
              </a:srgbClr>
            </a:outerShdw>
          </a:effectLst>
        </p:spPr>
        <p:style>
          <a:lnRef idx="0">
            <a:schemeClr val="accent4"/>
          </a:lnRef>
          <a:fillRef idx="3">
            <a:schemeClr val="accent4"/>
          </a:fillRef>
          <a:effectRef idx="3">
            <a:schemeClr val="accent4"/>
          </a:effectRef>
          <a:fontRef idx="minor">
            <a:schemeClr val="lt1"/>
          </a:fontRef>
        </p:style>
        <p:txBody>
          <a:bodyPr rtlCol="1" anchor="ctr">
            <a:prstTxWarp prst="textChevronInverted">
              <a:avLst/>
            </a:prstTxWarp>
          </a:bodyPr>
          <a:lstStyle/>
          <a:p>
            <a:pPr algn="ctr"/>
            <a:r>
              <a:rPr lang="fr-FR" b="1" dirty="0" smtClean="0">
                <a:cs typeface="+mj-cs"/>
              </a:rPr>
              <a:t>Partie éxprimentel</a:t>
            </a:r>
            <a:r>
              <a:rPr lang="fr-FR" b="1" dirty="0" smtClean="0">
                <a:latin typeface="Times New Roman" pitchFamily="18" charset="0"/>
                <a:ea typeface="Calibri" pitchFamily="34" charset="0"/>
                <a:cs typeface="+mj-cs"/>
              </a:rPr>
              <a:t>:</a:t>
            </a:r>
            <a:endParaRPr lang="ar-DZ" b="1" dirty="0" smtClean="0">
              <a:cs typeface="+mj-cs"/>
            </a:endParaRPr>
          </a:p>
          <a:p>
            <a:pPr algn="ctr"/>
            <a:endParaRPr lang="ar-DZ" dirty="0">
              <a:cs typeface="+mj-cs"/>
            </a:endParaRPr>
          </a:p>
        </p:txBody>
      </p:sp>
      <p:sp>
        <p:nvSpPr>
          <p:cNvPr id="33" name="شكل بيضاوي 32"/>
          <p:cNvSpPr/>
          <p:nvPr/>
        </p:nvSpPr>
        <p:spPr>
          <a:xfrm>
            <a:off x="0" y="23778"/>
            <a:ext cx="6858000" cy="1214446"/>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DZ" dirty="0">
              <a:cs typeface="+mj-cs"/>
            </a:endParaRPr>
          </a:p>
        </p:txBody>
      </p:sp>
      <p:sp>
        <p:nvSpPr>
          <p:cNvPr id="34" name="مستطيل 33"/>
          <p:cNvSpPr/>
          <p:nvPr/>
        </p:nvSpPr>
        <p:spPr>
          <a:xfrm>
            <a:off x="928670" y="95216"/>
            <a:ext cx="5000660" cy="830997"/>
          </a:xfrm>
          <a:prstGeom prst="rect">
            <a:avLst/>
          </a:prstGeom>
        </p:spPr>
        <p:txBody>
          <a:bodyPr wrap="square">
            <a:spAutoFit/>
          </a:bodyPr>
          <a:lstStyle/>
          <a:p>
            <a:pPr algn="ctr"/>
            <a:r>
              <a:rPr lang="fr-FR" sz="1600" b="1" dirty="0" smtClean="0">
                <a:solidFill>
                  <a:schemeClr val="accent4">
                    <a:lumMod val="60000"/>
                    <a:lumOff val="40000"/>
                  </a:schemeClr>
                </a:solidFill>
                <a:cs typeface="+mj-cs"/>
              </a:rPr>
              <a:t>ELABORATION DES NOUVELLE MATRICES POLYMIRIQUE PVC DE L'ENIP DE SKIKDA EN UTILISANT ANILINE –COMPLEXE BASE DE SHIFF </a:t>
            </a:r>
            <a:endParaRPr lang="en-US" sz="1600" b="1" dirty="0" smtClean="0">
              <a:solidFill>
                <a:schemeClr val="accent4">
                  <a:lumMod val="60000"/>
                  <a:lumOff val="40000"/>
                </a:schemeClr>
              </a:solidFill>
              <a:cs typeface="+mj-cs"/>
            </a:endParaRPr>
          </a:p>
        </p:txBody>
      </p:sp>
      <p:sp>
        <p:nvSpPr>
          <p:cNvPr id="35" name="مستطيل مستدير الزوايا 34"/>
          <p:cNvSpPr/>
          <p:nvPr/>
        </p:nvSpPr>
        <p:spPr>
          <a:xfrm>
            <a:off x="0" y="5453066"/>
            <a:ext cx="2500330" cy="1285884"/>
          </a:xfrm>
          <a:prstGeom prst="roundRect">
            <a:avLst/>
          </a:prstGeom>
        </p:spPr>
        <p:style>
          <a:lnRef idx="1">
            <a:schemeClr val="accent4"/>
          </a:lnRef>
          <a:fillRef idx="2">
            <a:schemeClr val="accent4"/>
          </a:fillRef>
          <a:effectRef idx="1">
            <a:schemeClr val="accent4"/>
          </a:effectRef>
          <a:fontRef idx="minor">
            <a:schemeClr val="dk1"/>
          </a:fontRef>
        </p:style>
        <p:txBody>
          <a:bodyPr rtlCol="1" anchor="ctr"/>
          <a:lstStyle/>
          <a:p>
            <a:pPr algn="ctr"/>
            <a:endParaRPr lang="fr-FR" b="1" dirty="0" smtClean="0">
              <a:solidFill>
                <a:schemeClr val="bg1"/>
              </a:solidFill>
              <a:cs typeface="+mj-cs"/>
            </a:endParaRPr>
          </a:p>
          <a:p>
            <a:pPr algn="ctr"/>
            <a:endParaRPr lang="fr-FR" b="1" dirty="0" smtClean="0">
              <a:solidFill>
                <a:schemeClr val="bg1"/>
              </a:solidFill>
              <a:cs typeface="+mj-cs"/>
            </a:endParaRPr>
          </a:p>
          <a:p>
            <a:pPr algn="ctr"/>
            <a:endParaRPr lang="fr-FR" b="1" dirty="0" smtClean="0">
              <a:solidFill>
                <a:schemeClr val="bg1"/>
              </a:solidFill>
              <a:cs typeface="+mj-cs"/>
            </a:endParaRPr>
          </a:p>
          <a:p>
            <a:pPr algn="ctr"/>
            <a:endParaRPr lang="fr-FR" b="1" dirty="0" smtClean="0">
              <a:solidFill>
                <a:schemeClr val="bg1"/>
              </a:solidFill>
              <a:cs typeface="+mj-cs"/>
            </a:endParaRPr>
          </a:p>
          <a:p>
            <a:pPr algn="ctr"/>
            <a:endParaRPr lang="fr-FR" b="1" dirty="0" smtClean="0">
              <a:solidFill>
                <a:schemeClr val="bg1"/>
              </a:solidFill>
              <a:cs typeface="+mj-cs"/>
            </a:endParaRPr>
          </a:p>
          <a:p>
            <a:pPr algn="ctr"/>
            <a:endParaRPr lang="fr-FR" b="1" dirty="0" smtClean="0">
              <a:solidFill>
                <a:schemeClr val="bg1"/>
              </a:solidFill>
              <a:cs typeface="+mj-cs"/>
            </a:endParaRPr>
          </a:p>
          <a:p>
            <a:pPr algn="ctr"/>
            <a:endParaRPr lang="fr-FR" b="1" dirty="0" smtClean="0">
              <a:solidFill>
                <a:schemeClr val="bg1"/>
              </a:solidFill>
              <a:cs typeface="+mj-cs"/>
            </a:endParaRPr>
          </a:p>
          <a:p>
            <a:pPr algn="ctr"/>
            <a:endParaRPr lang="fr-FR" b="1" dirty="0" smtClean="0">
              <a:solidFill>
                <a:schemeClr val="bg1"/>
              </a:solidFill>
              <a:cs typeface="+mj-cs"/>
            </a:endParaRPr>
          </a:p>
          <a:p>
            <a:pPr algn="ctr"/>
            <a:endParaRPr lang="fr-FR" b="1" dirty="0" smtClean="0">
              <a:solidFill>
                <a:schemeClr val="bg1"/>
              </a:solidFill>
              <a:cs typeface="+mj-cs"/>
            </a:endParaRPr>
          </a:p>
          <a:p>
            <a:pPr algn="ctr"/>
            <a:endParaRPr lang="ar-DZ" b="1" dirty="0">
              <a:solidFill>
                <a:schemeClr val="bg1"/>
              </a:solidFill>
              <a:cs typeface="+mj-cs"/>
            </a:endParaRPr>
          </a:p>
        </p:txBody>
      </p:sp>
      <p:sp>
        <p:nvSpPr>
          <p:cNvPr id="37" name="مجسم مشطوف الحواف 36"/>
          <p:cNvSpPr/>
          <p:nvPr/>
        </p:nvSpPr>
        <p:spPr>
          <a:xfrm>
            <a:off x="357166" y="9453594"/>
            <a:ext cx="6072230" cy="357190"/>
          </a:xfrm>
          <a:prstGeom prst="bevel">
            <a:avLst/>
          </a:prstGeom>
        </p:spPr>
        <p:style>
          <a:lnRef idx="1">
            <a:schemeClr val="accent4"/>
          </a:lnRef>
          <a:fillRef idx="3">
            <a:schemeClr val="accent4"/>
          </a:fillRef>
          <a:effectRef idx="2">
            <a:schemeClr val="accent4"/>
          </a:effectRef>
          <a:fontRef idx="minor">
            <a:schemeClr val="lt1"/>
          </a:fontRef>
        </p:style>
        <p:txBody>
          <a:bodyPr rtlCol="1" anchor="ctr"/>
          <a:lstStyle/>
          <a:p>
            <a:pPr algn="ctr"/>
            <a:endParaRPr lang="ar-DZ" dirty="0">
              <a:cs typeface="+mj-cs"/>
            </a:endParaRPr>
          </a:p>
        </p:txBody>
      </p:sp>
      <p:pic>
        <p:nvPicPr>
          <p:cNvPr id="11276" name="Picture 12"/>
          <p:cNvPicPr>
            <a:picLocks noChangeAspect="1" noChangeArrowheads="1"/>
          </p:cNvPicPr>
          <p:nvPr/>
        </p:nvPicPr>
        <p:blipFill>
          <a:blip r:embed="rId5" cstate="print"/>
          <a:srcRect/>
          <a:stretch>
            <a:fillRect/>
          </a:stretch>
        </p:blipFill>
        <p:spPr bwMode="auto">
          <a:xfrm>
            <a:off x="2428868" y="4738686"/>
            <a:ext cx="1143008" cy="642942"/>
          </a:xfrm>
          <a:prstGeom prst="rect">
            <a:avLst/>
          </a:prstGeom>
          <a:noFill/>
          <a:ln w="9525">
            <a:noFill/>
            <a:miter lim="800000"/>
            <a:headEnd/>
            <a:tailEnd/>
          </a:ln>
          <a:effectLst/>
        </p:spPr>
      </p:pic>
      <p:pic>
        <p:nvPicPr>
          <p:cNvPr id="70" name="Image 24"/>
          <p:cNvPicPr>
            <a:picLocks noChangeAspect="1" noChangeArrowheads="1"/>
          </p:cNvPicPr>
          <p:nvPr/>
        </p:nvPicPr>
        <p:blipFill>
          <a:blip r:embed="rId6"/>
          <a:srcRect/>
          <a:stretch>
            <a:fillRect/>
          </a:stretch>
        </p:blipFill>
        <p:spPr bwMode="auto">
          <a:xfrm>
            <a:off x="12860338" y="15420975"/>
            <a:ext cx="5756275" cy="2781300"/>
          </a:xfrm>
          <a:prstGeom prst="rect">
            <a:avLst/>
          </a:prstGeom>
          <a:noFill/>
          <a:ln w="9525">
            <a:noFill/>
            <a:miter lim="800000"/>
            <a:headEnd/>
            <a:tailEnd/>
          </a:ln>
        </p:spPr>
      </p:pic>
      <p:pic>
        <p:nvPicPr>
          <p:cNvPr id="1026" name="Picture 2"/>
          <p:cNvPicPr>
            <a:picLocks noChangeAspect="1" noChangeArrowheads="1"/>
          </p:cNvPicPr>
          <p:nvPr/>
        </p:nvPicPr>
        <p:blipFill>
          <a:blip r:embed="rId7"/>
          <a:srcRect/>
          <a:stretch>
            <a:fillRect/>
          </a:stretch>
        </p:blipFill>
        <p:spPr bwMode="auto">
          <a:xfrm>
            <a:off x="1643050" y="8453462"/>
            <a:ext cx="1107293" cy="3571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8" name="Picture 4"/>
          <p:cNvPicPr>
            <a:picLocks noChangeAspect="1" noChangeArrowheads="1"/>
          </p:cNvPicPr>
          <p:nvPr/>
        </p:nvPicPr>
        <p:blipFill>
          <a:blip r:embed="rId8"/>
          <a:srcRect/>
          <a:stretch>
            <a:fillRect/>
          </a:stretch>
        </p:blipFill>
        <p:spPr bwMode="auto">
          <a:xfrm>
            <a:off x="142852" y="8405840"/>
            <a:ext cx="1428760" cy="476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5" name="مستطيل 74"/>
          <p:cNvSpPr/>
          <p:nvPr/>
        </p:nvSpPr>
        <p:spPr>
          <a:xfrm>
            <a:off x="1285860" y="8810652"/>
            <a:ext cx="1500198" cy="338554"/>
          </a:xfrm>
          <a:prstGeom prst="rect">
            <a:avLst/>
          </a:prstGeom>
        </p:spPr>
        <p:txBody>
          <a:bodyPr wrap="square">
            <a:spAutoFit/>
          </a:bodyPr>
          <a:lstStyle/>
          <a:p>
            <a:r>
              <a:rPr lang="fr-FR" sz="800" dirty="0" smtClean="0">
                <a:solidFill>
                  <a:srgbClr val="7030A0"/>
                </a:solidFill>
                <a:cs typeface="+mj-cs"/>
              </a:rPr>
              <a:t>Spectroscopie d’absorption infrarouge             </a:t>
            </a:r>
            <a:r>
              <a:rPr lang="fr-FR" sz="800" dirty="0" smtClean="0">
                <a:cs typeface="+mj-cs"/>
              </a:rPr>
              <a:t> </a:t>
            </a:r>
            <a:endParaRPr lang="fr-FR" sz="800" dirty="0">
              <a:cs typeface="+mj-cs"/>
            </a:endParaRPr>
          </a:p>
        </p:txBody>
      </p:sp>
      <p:sp>
        <p:nvSpPr>
          <p:cNvPr id="77" name="مستطيل 76"/>
          <p:cNvSpPr/>
          <p:nvPr/>
        </p:nvSpPr>
        <p:spPr>
          <a:xfrm>
            <a:off x="142852" y="8880960"/>
            <a:ext cx="1334019" cy="215444"/>
          </a:xfrm>
          <a:prstGeom prst="rect">
            <a:avLst/>
          </a:prstGeom>
        </p:spPr>
        <p:txBody>
          <a:bodyPr wrap="none">
            <a:spAutoFit/>
          </a:bodyPr>
          <a:lstStyle/>
          <a:p>
            <a:r>
              <a:rPr lang="fr-FR" sz="800" dirty="0" smtClean="0">
                <a:solidFill>
                  <a:srgbClr val="7030A0"/>
                </a:solidFill>
                <a:cs typeface="+mj-cs"/>
              </a:rPr>
              <a:t>La spectroscopie UV-Visible</a:t>
            </a:r>
            <a:endParaRPr lang="ar-DZ" sz="800" dirty="0">
              <a:solidFill>
                <a:srgbClr val="7030A0"/>
              </a:solidFill>
              <a:cs typeface="+mj-cs"/>
            </a:endParaRPr>
          </a:p>
        </p:txBody>
      </p:sp>
      <p:pic>
        <p:nvPicPr>
          <p:cNvPr id="1031" name="Picture 7"/>
          <p:cNvPicPr>
            <a:picLocks noChangeAspect="1" noChangeArrowheads="1"/>
          </p:cNvPicPr>
          <p:nvPr/>
        </p:nvPicPr>
        <p:blipFill>
          <a:blip r:embed="rId9" cstate="print"/>
          <a:srcRect/>
          <a:stretch>
            <a:fillRect/>
          </a:stretch>
        </p:blipFill>
        <p:spPr bwMode="auto">
          <a:xfrm>
            <a:off x="2571744" y="6738950"/>
            <a:ext cx="285752" cy="357190"/>
          </a:xfrm>
          <a:prstGeom prst="rect">
            <a:avLst/>
          </a:prstGeom>
          <a:noFill/>
          <a:ln w="9525">
            <a:noFill/>
            <a:miter lim="800000"/>
            <a:headEnd/>
            <a:tailEnd/>
          </a:ln>
          <a:effectLst/>
        </p:spPr>
      </p:pic>
      <p:pic>
        <p:nvPicPr>
          <p:cNvPr id="1032" name="Picture 8"/>
          <p:cNvPicPr>
            <a:picLocks noChangeAspect="1" noChangeArrowheads="1"/>
          </p:cNvPicPr>
          <p:nvPr/>
        </p:nvPicPr>
        <p:blipFill>
          <a:blip r:embed="rId10" cstate="print"/>
          <a:srcRect/>
          <a:stretch>
            <a:fillRect/>
          </a:stretch>
        </p:blipFill>
        <p:spPr bwMode="auto">
          <a:xfrm>
            <a:off x="2258516" y="6881826"/>
            <a:ext cx="313228" cy="357190"/>
          </a:xfrm>
          <a:prstGeom prst="rect">
            <a:avLst/>
          </a:prstGeom>
          <a:noFill/>
          <a:ln w="9525">
            <a:noFill/>
            <a:miter lim="800000"/>
            <a:headEnd/>
            <a:tailEnd/>
          </a:ln>
          <a:effectLst/>
        </p:spPr>
      </p:pic>
      <p:pic>
        <p:nvPicPr>
          <p:cNvPr id="1033" name="Picture 9"/>
          <p:cNvPicPr>
            <a:picLocks noChangeAspect="1" noChangeArrowheads="1"/>
          </p:cNvPicPr>
          <p:nvPr/>
        </p:nvPicPr>
        <p:blipFill>
          <a:blip r:embed="rId11" cstate="print"/>
          <a:srcRect/>
          <a:stretch>
            <a:fillRect/>
          </a:stretch>
        </p:blipFill>
        <p:spPr bwMode="auto">
          <a:xfrm>
            <a:off x="3786190" y="7096140"/>
            <a:ext cx="285752" cy="214314"/>
          </a:xfrm>
          <a:prstGeom prst="rect">
            <a:avLst/>
          </a:prstGeom>
          <a:noFill/>
          <a:ln w="9525">
            <a:noFill/>
            <a:miter lim="800000"/>
            <a:headEnd/>
            <a:tailEnd/>
          </a:ln>
          <a:effectLst/>
        </p:spPr>
      </p:pic>
      <p:pic>
        <p:nvPicPr>
          <p:cNvPr id="1035" name="Picture 11"/>
          <p:cNvPicPr>
            <a:picLocks noChangeAspect="1" noChangeArrowheads="1"/>
          </p:cNvPicPr>
          <p:nvPr/>
        </p:nvPicPr>
        <p:blipFill>
          <a:blip r:embed="rId12" cstate="print"/>
          <a:srcRect/>
          <a:stretch>
            <a:fillRect/>
          </a:stretch>
        </p:blipFill>
        <p:spPr bwMode="auto">
          <a:xfrm>
            <a:off x="2603917" y="6310322"/>
            <a:ext cx="253579" cy="357190"/>
          </a:xfrm>
          <a:prstGeom prst="rect">
            <a:avLst/>
          </a:prstGeom>
          <a:noFill/>
          <a:ln w="9525">
            <a:noFill/>
            <a:miter lim="800000"/>
            <a:headEnd/>
            <a:tailEnd/>
          </a:ln>
          <a:effectLst/>
        </p:spPr>
      </p:pic>
      <p:sp>
        <p:nvSpPr>
          <p:cNvPr id="1037" name="Rectangle 13"/>
          <p:cNvSpPr>
            <a:spLocks noChangeArrowheads="1"/>
          </p:cNvSpPr>
          <p:nvPr/>
        </p:nvSpPr>
        <p:spPr bwMode="auto">
          <a:xfrm>
            <a:off x="667327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DZ">
              <a:cs typeface="+mj-cs"/>
            </a:endParaRPr>
          </a:p>
        </p:txBody>
      </p:sp>
      <p:sp>
        <p:nvSpPr>
          <p:cNvPr id="1039" name="Rectangle 15"/>
          <p:cNvSpPr>
            <a:spLocks noChangeArrowheads="1"/>
          </p:cNvSpPr>
          <p:nvPr/>
        </p:nvSpPr>
        <p:spPr bwMode="auto">
          <a:xfrm>
            <a:off x="0" y="0"/>
            <a:ext cx="248786"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1" eaLnBrk="1" fontAlgn="base" latinLnBrk="0" hangingPunct="1">
              <a:lnSpc>
                <a:spcPct val="100000"/>
              </a:lnSpc>
              <a:spcBef>
                <a:spcPct val="0"/>
              </a:spcBef>
              <a:spcAft>
                <a:spcPct val="0"/>
              </a:spcAft>
              <a:buClrTx/>
              <a:buSzTx/>
              <a:buFontTx/>
              <a:buNone/>
              <a:tabLst/>
            </a:pPr>
            <a:r>
              <a:rPr kumimoji="0" lang="fr-FR" sz="1100" b="0" i="0" u="none" strike="noStrike" cap="none" normalizeH="0" baseline="0" smtClean="0">
                <a:ln>
                  <a:noFill/>
                </a:ln>
                <a:solidFill>
                  <a:schemeClr val="tx1"/>
                </a:solidFill>
                <a:effectLst/>
                <a:latin typeface="Calibri" pitchFamily="34" charset="0"/>
                <a:ea typeface="Times New Roman" pitchFamily="18" charset="0"/>
                <a:cs typeface="+mj-cs"/>
              </a:rPr>
              <a:t>  </a:t>
            </a:r>
            <a:endParaRPr kumimoji="0" lang="fr-FR" sz="1800" b="0" i="0" u="none" strike="noStrike" cap="none" normalizeH="0" baseline="0" smtClean="0">
              <a:ln>
                <a:noFill/>
              </a:ln>
              <a:solidFill>
                <a:schemeClr val="tx1"/>
              </a:solidFill>
              <a:effectLst/>
              <a:latin typeface="Arial" pitchFamily="34" charset="0"/>
              <a:cs typeface="+mj-cs"/>
            </a:endParaRPr>
          </a:p>
        </p:txBody>
      </p:sp>
      <p:sp>
        <p:nvSpPr>
          <p:cNvPr id="1040" name="Rectangle 16"/>
          <p:cNvSpPr>
            <a:spLocks noChangeArrowheads="1"/>
          </p:cNvSpPr>
          <p:nvPr/>
        </p:nvSpPr>
        <p:spPr bwMode="auto">
          <a:xfrm>
            <a:off x="6673270" y="790575"/>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DZ" sz="1800" b="0" i="0" u="none" strike="noStrike" cap="none" normalizeH="0" baseline="0" smtClean="0">
              <a:ln>
                <a:noFill/>
              </a:ln>
              <a:solidFill>
                <a:schemeClr val="tx1"/>
              </a:solidFill>
              <a:effectLst/>
              <a:latin typeface="Arial" pitchFamily="34" charset="0"/>
              <a:cs typeface="+mj-cs"/>
            </a:endParaRPr>
          </a:p>
        </p:txBody>
      </p:sp>
      <p:pic>
        <p:nvPicPr>
          <p:cNvPr id="84" name="Picture 12"/>
          <p:cNvPicPr>
            <a:picLocks noChangeAspect="1" noChangeArrowheads="1"/>
          </p:cNvPicPr>
          <p:nvPr/>
        </p:nvPicPr>
        <p:blipFill>
          <a:blip r:embed="rId13">
            <a:clrChange>
              <a:clrFrom>
                <a:srgbClr val="FFFFFF"/>
              </a:clrFrom>
              <a:clrTo>
                <a:srgbClr val="FFFFFF">
                  <a:alpha val="0"/>
                </a:srgbClr>
              </a:clrTo>
            </a:clrChange>
          </a:blip>
          <a:srcRect/>
          <a:stretch>
            <a:fillRect/>
          </a:stretch>
        </p:blipFill>
        <p:spPr bwMode="auto">
          <a:xfrm>
            <a:off x="2357430" y="7239016"/>
            <a:ext cx="485778" cy="164670"/>
          </a:xfrm>
          <a:prstGeom prst="rect">
            <a:avLst/>
          </a:prstGeom>
          <a:noFill/>
        </p:spPr>
      </p:pic>
      <p:sp>
        <p:nvSpPr>
          <p:cNvPr id="1043" name="Rectangle 19"/>
          <p:cNvSpPr>
            <a:spLocks noChangeArrowheads="1"/>
          </p:cNvSpPr>
          <p:nvPr/>
        </p:nvSpPr>
        <p:spPr bwMode="auto">
          <a:xfrm>
            <a:off x="142852" y="3095612"/>
            <a:ext cx="6429420"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800" b="0" i="0" u="none" strike="noStrike" cap="none" normalizeH="0" baseline="0" dirty="0" smtClean="0">
                <a:ln>
                  <a:noFill/>
                </a:ln>
                <a:solidFill>
                  <a:schemeClr val="bg1"/>
                </a:solidFill>
                <a:effectLst/>
                <a:latin typeface="Calibri" pitchFamily="34" charset="0"/>
                <a:ea typeface="Calibri" pitchFamily="34" charset="0"/>
                <a:cs typeface="+mj-cs"/>
              </a:rPr>
              <a:t>      </a:t>
            </a:r>
            <a:r>
              <a:rPr kumimoji="0" lang="ar-DZ" sz="800" b="0" i="0" u="none" strike="noStrike" cap="none" normalizeH="0" baseline="0" dirty="0" smtClean="0">
                <a:ln>
                  <a:noFill/>
                </a:ln>
                <a:solidFill>
                  <a:schemeClr val="bg1"/>
                </a:solidFill>
                <a:effectLst/>
                <a:latin typeface="Calibri" pitchFamily="34" charset="0"/>
                <a:ea typeface="Calibri" pitchFamily="34" charset="0"/>
                <a:cs typeface="+mj-cs"/>
              </a:rPr>
              <a:t> </a:t>
            </a:r>
            <a:r>
              <a:rPr kumimoji="0" lang="fr-FR" sz="800" b="0" i="0" u="none" strike="noStrike" cap="none" normalizeH="0" baseline="0" dirty="0" smtClean="0">
                <a:ln>
                  <a:noFill/>
                </a:ln>
                <a:solidFill>
                  <a:schemeClr val="bg1"/>
                </a:solidFill>
                <a:effectLst/>
                <a:latin typeface="Calibri" pitchFamily="34" charset="0"/>
                <a:ea typeface="Calibri" pitchFamily="34" charset="0"/>
                <a:cs typeface="+mj-cs"/>
              </a:rPr>
              <a:t>Le poly (chlorure de vinyle)SONT des excellents isolants électriques   et une grande importance dans l'utilisation quotidienne  pour ça   La modification chimique de pvc reste un vrai challenge pour les chercheurs. alors il est montré que le PVC avec quelque groupe d’amine lié à la dernière molécule de la matrice offre au PVC des nouveaux usages tels que la préparation d’une membrane ionique sélective avec des bonnes caractéristique, aussi la préparation des électrodes à base de PVC[</a:t>
            </a:r>
            <a:r>
              <a:rPr kumimoji="0" lang="ar-DZ" sz="800" b="0" i="0" u="none" strike="noStrike" cap="none" normalizeH="0" baseline="0" dirty="0" smtClean="0">
                <a:ln>
                  <a:noFill/>
                </a:ln>
                <a:solidFill>
                  <a:schemeClr val="bg1"/>
                </a:solidFill>
                <a:effectLst/>
                <a:latin typeface="Calibri" pitchFamily="34" charset="0"/>
                <a:ea typeface="Calibri" pitchFamily="34" charset="0"/>
                <a:cs typeface="+mj-cs"/>
              </a:rPr>
              <a:t>1</a:t>
            </a:r>
            <a:r>
              <a:rPr kumimoji="0" lang="fr-FR" sz="800" b="0" i="0" u="none" strike="noStrike" cap="none" normalizeH="0" baseline="0" dirty="0" smtClean="0">
                <a:ln>
                  <a:noFill/>
                </a:ln>
                <a:solidFill>
                  <a:schemeClr val="bg1"/>
                </a:solidFill>
                <a:effectLst/>
                <a:latin typeface="Calibri" pitchFamily="34" charset="0"/>
                <a:ea typeface="Calibri" pitchFamily="34" charset="0"/>
                <a:cs typeface="+mj-cs"/>
              </a:rPr>
              <a:t>]. Dans ce travaille, on a appliquer une modification chimique sur la chaîne de PVC (Produit à l’ENIP SKIKDA et 4000M,Analitique ) par la substitution de la molécule de chlorure en utilisant aniline-complexe base de Csiff  pour élaborer une nouvelle matrice polymérique de   poly(chlorure de vinyle) qui donne l’avantage au PVC d’être conducteur a finde l’utiliser dans des voies électrochimique catalytique tell que l’oxydation catalytique[2].                                                                                                                                                                    </a:t>
            </a:r>
          </a:p>
          <a:p>
            <a:pPr marL="0" marR="0" lvl="0" indent="0" algn="l" defTabSz="914400" rtl="0" eaLnBrk="1" fontAlgn="base" latinLnBrk="0" hangingPunct="1">
              <a:lnSpc>
                <a:spcPct val="100000"/>
              </a:lnSpc>
              <a:spcBef>
                <a:spcPct val="0"/>
              </a:spcBef>
              <a:spcAft>
                <a:spcPct val="0"/>
              </a:spcAft>
              <a:buClrTx/>
              <a:buSzTx/>
              <a:buFontTx/>
              <a:buNone/>
              <a:tabLst/>
            </a:pPr>
            <a:r>
              <a:rPr kumimoji="0" lang="fr-FR" sz="800" b="0" i="0" u="none" strike="noStrike" cap="none" normalizeH="0" baseline="0" dirty="0" smtClean="0">
                <a:ln>
                  <a:noFill/>
                </a:ln>
                <a:solidFill>
                  <a:schemeClr val="bg1"/>
                </a:solidFill>
                <a:effectLst/>
                <a:latin typeface="Calibri" pitchFamily="34" charset="0"/>
                <a:ea typeface="Calibri" pitchFamily="34" charset="0"/>
                <a:cs typeface="+mj-cs"/>
              </a:rPr>
              <a:t>                                                                                                           </a:t>
            </a:r>
            <a:endParaRPr kumimoji="0" lang="en-US" sz="800" b="0" i="0" u="none" strike="noStrike" cap="none" normalizeH="0" baseline="0" dirty="0" smtClean="0">
              <a:ln>
                <a:noFill/>
              </a:ln>
              <a:solidFill>
                <a:schemeClr val="bg1"/>
              </a:solidFill>
              <a:effectLst/>
              <a:latin typeface="Arial" pitchFamily="34" charset="0"/>
              <a:cs typeface="+mj-cs"/>
            </a:endParaRPr>
          </a:p>
          <a:p>
            <a:pPr algn="l" rtl="0" eaLnBrk="0" fontAlgn="base" hangingPunct="0">
              <a:spcBef>
                <a:spcPct val="0"/>
              </a:spcBef>
              <a:spcAft>
                <a:spcPct val="0"/>
              </a:spcAft>
            </a:pPr>
            <a:r>
              <a:rPr kumimoji="0" lang="fr-FR" sz="800" b="0" i="0" u="none" strike="noStrike" cap="none" normalizeH="0" baseline="0" dirty="0" smtClean="0">
                <a:ln>
                  <a:noFill/>
                </a:ln>
                <a:solidFill>
                  <a:schemeClr val="bg1"/>
                </a:solidFill>
                <a:effectLst/>
                <a:latin typeface="Calibri" pitchFamily="34" charset="0"/>
                <a:ea typeface="Calibri" pitchFamily="34" charset="0"/>
                <a:cs typeface="+mj-cs"/>
              </a:rPr>
              <a:t>     Le produit synthétisé est caractérisé par les analyses physico-chimiques telles que le point de fusion, la chromatographie sur couche mince (CCM) pour vérifier leur pureté. L’infrarouge pour le groupements</a:t>
            </a:r>
            <a:r>
              <a:rPr kumimoji="0" lang="fr-FR" sz="800" b="0" i="0" u="none" strike="noStrike" cap="none" normalizeH="0" dirty="0" smtClean="0">
                <a:ln>
                  <a:noFill/>
                </a:ln>
                <a:solidFill>
                  <a:schemeClr val="bg1"/>
                </a:solidFill>
                <a:effectLst/>
                <a:latin typeface="Calibri" pitchFamily="34" charset="0"/>
                <a:ea typeface="Calibri" pitchFamily="34" charset="0"/>
                <a:cs typeface="+mj-cs"/>
              </a:rPr>
              <a:t> </a:t>
            </a:r>
            <a:r>
              <a:rPr kumimoji="0" lang="fr-FR" sz="800" b="0" i="0" u="none" strike="noStrike" cap="none" normalizeH="0" baseline="0" dirty="0" smtClean="0">
                <a:ln>
                  <a:noFill/>
                </a:ln>
                <a:solidFill>
                  <a:schemeClr val="bg1"/>
                </a:solidFill>
                <a:effectLst/>
                <a:latin typeface="Calibri" pitchFamily="34" charset="0"/>
                <a:ea typeface="Calibri" pitchFamily="34" charset="0"/>
                <a:cs typeface="+mj-cs"/>
              </a:rPr>
              <a:t>la </a:t>
            </a:r>
            <a:r>
              <a:rPr lang="fr-FR" sz="800" dirty="0" smtClean="0">
                <a:solidFill>
                  <a:schemeClr val="bg1"/>
                </a:solidFill>
                <a:latin typeface="Calibri" pitchFamily="34" charset="0"/>
                <a:ea typeface="Calibri" pitchFamily="34" charset="0"/>
                <a:cs typeface="+mj-cs"/>
              </a:rPr>
              <a:t>Fonctionnels et l’UV-visible pour double lisons et électrochimie .</a:t>
            </a:r>
            <a:endParaRPr lang="en-US" sz="800" dirty="0" smtClean="0">
              <a:solidFill>
                <a:schemeClr val="bg1"/>
              </a:solidFill>
              <a:latin typeface="Arial" pitchFamily="34" charset="0"/>
              <a:cs typeface="+mj-cs"/>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sz="800" b="0" i="0" u="none" strike="noStrike" cap="none" normalizeH="0" baseline="0" dirty="0" smtClean="0">
                <a:ln>
                  <a:noFill/>
                </a:ln>
                <a:solidFill>
                  <a:schemeClr val="bg1"/>
                </a:solidFill>
                <a:effectLst/>
                <a:latin typeface="Calibri" pitchFamily="34" charset="0"/>
                <a:ea typeface="Calibri" pitchFamily="34" charset="0"/>
                <a:cs typeface="+mj-cs"/>
              </a:rPr>
              <a:t> </a:t>
            </a:r>
            <a:endParaRPr kumimoji="0" lang="en-US" sz="600" b="0" i="0" u="none" strike="noStrike" cap="none" normalizeH="0" baseline="0" dirty="0" smtClean="0">
              <a:ln>
                <a:noFill/>
              </a:ln>
              <a:solidFill>
                <a:schemeClr val="bg1"/>
              </a:solidFill>
              <a:effectLst/>
              <a:latin typeface="Arial" pitchFamily="34" charset="0"/>
              <a:cs typeface="+mj-cs"/>
            </a:endParaRPr>
          </a:p>
        </p:txBody>
      </p:sp>
      <p:sp>
        <p:nvSpPr>
          <p:cNvPr id="1048" name="Rectangle 24"/>
          <p:cNvSpPr>
            <a:spLocks noChangeArrowheads="1"/>
          </p:cNvSpPr>
          <p:nvPr/>
        </p:nvSpPr>
        <p:spPr bwMode="auto">
          <a:xfrm>
            <a:off x="500042" y="9472230"/>
            <a:ext cx="5715040"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Low" rtl="0" fontAlgn="base">
              <a:spcBef>
                <a:spcPct val="0"/>
              </a:spcBef>
              <a:spcAft>
                <a:spcPct val="0"/>
              </a:spcAft>
            </a:pPr>
            <a:r>
              <a:rPr lang="fr-FR" sz="800" dirty="0" smtClean="0">
                <a:latin typeface="+mj-lt"/>
                <a:cs typeface="+mj-cs"/>
              </a:rPr>
              <a:t>   </a:t>
            </a:r>
            <a:r>
              <a:rPr lang="ar-DZ" sz="800" dirty="0" smtClean="0">
                <a:latin typeface="+mj-lt"/>
                <a:cs typeface="+mj-cs"/>
              </a:rPr>
              <a:t>:[1]</a:t>
            </a:r>
            <a:r>
              <a:rPr lang="ar-DZ" sz="800" dirty="0" smtClean="0">
                <a:latin typeface="+mj-lt"/>
                <a:ea typeface="Calibri" pitchFamily="34" charset="0"/>
                <a:cs typeface="+mj-cs"/>
              </a:rPr>
              <a:t> </a:t>
            </a:r>
            <a:r>
              <a:rPr kumimoji="0" lang="fr-FR" sz="800" b="0" i="0" u="none" strike="noStrike" cap="none" normalizeH="0" baseline="0" dirty="0" err="1" smtClean="0">
                <a:ln>
                  <a:noFill/>
                </a:ln>
                <a:solidFill>
                  <a:schemeClr val="tx1"/>
                </a:solidFill>
                <a:effectLst/>
                <a:latin typeface="+mj-lt"/>
                <a:ea typeface="Calibri" pitchFamily="34" charset="0"/>
                <a:cs typeface="+mj-cs"/>
              </a:rPr>
              <a:t>Bost</a:t>
            </a:r>
            <a:r>
              <a:rPr kumimoji="0" lang="fr-FR" sz="800" b="0" i="0" u="none" strike="noStrike" cap="none" normalizeH="0" baseline="0" dirty="0" smtClean="0">
                <a:ln>
                  <a:noFill/>
                </a:ln>
                <a:solidFill>
                  <a:schemeClr val="tx1"/>
                </a:solidFill>
                <a:effectLst/>
                <a:latin typeface="+mj-lt"/>
                <a:ea typeface="Calibri" pitchFamily="34" charset="0"/>
                <a:cs typeface="+mj-cs"/>
              </a:rPr>
              <a:t>, « Les matières plastiques : chimie et application », Tome l, TECH &amp; DOC</a:t>
            </a:r>
            <a:r>
              <a:rPr kumimoji="0" lang="en-US" sz="800" b="0" i="0" u="none" strike="noStrike" cap="none" normalizeH="0" baseline="0" dirty="0" smtClean="0">
                <a:ln>
                  <a:noFill/>
                </a:ln>
                <a:solidFill>
                  <a:schemeClr val="tx1"/>
                </a:solidFill>
                <a:effectLst/>
                <a:latin typeface="+mj-lt"/>
                <a:ea typeface="Calibri" pitchFamily="34" charset="0"/>
                <a:cs typeface="+mj-cs"/>
              </a:rPr>
              <a:t>, </a:t>
            </a:r>
            <a:r>
              <a:rPr kumimoji="0" lang="fr-FR" sz="800" b="0" i="0" u="none" strike="noStrike" cap="none" normalizeH="0" baseline="0" dirty="0" smtClean="0">
                <a:ln>
                  <a:noFill/>
                </a:ln>
                <a:solidFill>
                  <a:schemeClr val="tx1"/>
                </a:solidFill>
                <a:effectLst/>
                <a:latin typeface="+mj-lt"/>
                <a:ea typeface="Calibri" pitchFamily="34" charset="0"/>
                <a:cs typeface="+mj-cs"/>
              </a:rPr>
              <a:t>Paris (1982).</a:t>
            </a:r>
          </a:p>
          <a:p>
            <a:pPr lvl="0" algn="justLow" rtl="0" fontAlgn="base">
              <a:spcBef>
                <a:spcPct val="0"/>
              </a:spcBef>
              <a:spcAft>
                <a:spcPct val="0"/>
              </a:spcAft>
            </a:pPr>
            <a:r>
              <a:rPr lang="ar-DZ" sz="800" dirty="0" smtClean="0">
                <a:latin typeface="+mj-lt"/>
                <a:cs typeface="+mj-cs"/>
              </a:rPr>
              <a:t> 1: [ 2]</a:t>
            </a:r>
            <a:r>
              <a:rPr lang="fr-FR" sz="800" dirty="0" smtClean="0">
                <a:latin typeface="+mj-lt"/>
                <a:cs typeface="+mj-cs"/>
              </a:rPr>
              <a:t> </a:t>
            </a:r>
            <a:r>
              <a:rPr lang="en-US" sz="800" dirty="0" smtClean="0">
                <a:latin typeface="+mj-lt"/>
                <a:cs typeface="+mj-cs"/>
              </a:rPr>
              <a:t>International Days of </a:t>
            </a:r>
            <a:r>
              <a:rPr lang="en-US" sz="800" dirty="0" err="1" smtClean="0">
                <a:latin typeface="+mj-lt"/>
                <a:cs typeface="+mj-cs"/>
              </a:rPr>
              <a:t>Organometallic</a:t>
            </a:r>
            <a:r>
              <a:rPr lang="en-US" sz="800" dirty="0" smtClean="0">
                <a:latin typeface="+mj-lt"/>
                <a:cs typeface="+mj-cs"/>
              </a:rPr>
              <a:t> Chemistry and Catalysis JICOC </a:t>
            </a:r>
            <a:r>
              <a:rPr lang="en-US" sz="800" dirty="0" err="1" smtClean="0">
                <a:latin typeface="+mj-lt"/>
                <a:cs typeface="+mj-cs"/>
              </a:rPr>
              <a:t>Ouargla</a:t>
            </a:r>
            <a:r>
              <a:rPr lang="en-US" sz="800" dirty="0" smtClean="0">
                <a:latin typeface="+mj-lt"/>
                <a:cs typeface="+mj-cs"/>
              </a:rPr>
              <a:t>, February 06- 09, 2012.Nawal ZOUBEIDI.</a:t>
            </a:r>
            <a:endParaRPr kumimoji="0" lang="en-US" sz="800" b="0" i="0" u="none" strike="noStrike" cap="none" normalizeH="0" baseline="0" dirty="0" smtClean="0">
              <a:ln>
                <a:noFill/>
              </a:ln>
              <a:solidFill>
                <a:schemeClr val="tx1"/>
              </a:solidFill>
              <a:effectLst/>
              <a:latin typeface="+mj-lt"/>
              <a:cs typeface="+mj-cs"/>
            </a:endParaRPr>
          </a:p>
        </p:txBody>
      </p:sp>
      <p:sp>
        <p:nvSpPr>
          <p:cNvPr id="1049" name="Rectangle 25"/>
          <p:cNvSpPr>
            <a:spLocks noChangeArrowheads="1"/>
          </p:cNvSpPr>
          <p:nvPr/>
        </p:nvSpPr>
        <p:spPr bwMode="auto">
          <a:xfrm>
            <a:off x="7643890" y="9382156"/>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mj-cs"/>
            </a:endParaRPr>
          </a:p>
        </p:txBody>
      </p:sp>
      <p:sp>
        <p:nvSpPr>
          <p:cNvPr id="1051" name="Rectangle 27"/>
          <p:cNvSpPr>
            <a:spLocks noChangeArrowheads="1"/>
          </p:cNvSpPr>
          <p:nvPr/>
        </p:nvSpPr>
        <p:spPr bwMode="auto">
          <a:xfrm>
            <a:off x="667327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DZ">
              <a:cs typeface="+mj-cs"/>
            </a:endParaRPr>
          </a:p>
        </p:txBody>
      </p:sp>
      <p:sp>
        <p:nvSpPr>
          <p:cNvPr id="106" name="مستطيل مستدير الزوايا 105"/>
          <p:cNvSpPr/>
          <p:nvPr/>
        </p:nvSpPr>
        <p:spPr>
          <a:xfrm>
            <a:off x="71414" y="7524768"/>
            <a:ext cx="2714644" cy="192882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DZ">
              <a:cs typeface="+mj-cs"/>
            </a:endParaRPr>
          </a:p>
        </p:txBody>
      </p:sp>
      <p:sp>
        <p:nvSpPr>
          <p:cNvPr id="66" name="تمرير أفقي 65"/>
          <p:cNvSpPr/>
          <p:nvPr/>
        </p:nvSpPr>
        <p:spPr>
          <a:xfrm>
            <a:off x="214290" y="2809860"/>
            <a:ext cx="1071570" cy="285752"/>
          </a:xfrm>
          <a:prstGeom prst="horizontalScroll">
            <a:avLst/>
          </a:prstGeom>
          <a:solidFill>
            <a:srgbClr val="7030A0"/>
          </a:solidFill>
          <a:effectLst>
            <a:glow rad="139700">
              <a:schemeClr val="accent4">
                <a:satMod val="175000"/>
                <a:alpha val="40000"/>
              </a:schemeClr>
            </a:glow>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r>
              <a:rPr lang="fr-FR" sz="1400" dirty="0" smtClean="0">
                <a:solidFill>
                  <a:schemeClr val="tx1"/>
                </a:solidFill>
                <a:latin typeface="Arial" pitchFamily="34" charset="0"/>
                <a:cs typeface="+mj-cs"/>
              </a:rPr>
              <a:t>Résumé</a:t>
            </a:r>
            <a:endParaRPr lang="ar-DZ" sz="1400" dirty="0">
              <a:solidFill>
                <a:schemeClr val="tx1"/>
              </a:solidFill>
              <a:latin typeface="Arial" pitchFamily="34" charset="0"/>
              <a:cs typeface="+mj-cs"/>
            </a:endParaRPr>
          </a:p>
        </p:txBody>
      </p:sp>
      <p:sp>
        <p:nvSpPr>
          <p:cNvPr id="15362" name="Rectangle 2"/>
          <p:cNvSpPr>
            <a:spLocks noChangeArrowheads="1"/>
          </p:cNvSpPr>
          <p:nvPr/>
        </p:nvSpPr>
        <p:spPr bwMode="auto">
          <a:xfrm>
            <a:off x="667327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DZ">
              <a:cs typeface="+mj-cs"/>
            </a:endParaRPr>
          </a:p>
        </p:txBody>
      </p:sp>
      <p:sp>
        <p:nvSpPr>
          <p:cNvPr id="15364" name="Rectangle 4"/>
          <p:cNvSpPr>
            <a:spLocks noChangeArrowheads="1"/>
          </p:cNvSpPr>
          <p:nvPr/>
        </p:nvSpPr>
        <p:spPr bwMode="auto">
          <a:xfrm>
            <a:off x="667327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DZ">
              <a:cs typeface="+mj-cs"/>
            </a:endParaRPr>
          </a:p>
        </p:txBody>
      </p:sp>
      <p:sp>
        <p:nvSpPr>
          <p:cNvPr id="15365" name="Rectangle 5"/>
          <p:cNvSpPr>
            <a:spLocks noChangeArrowheads="1"/>
          </p:cNvSpPr>
          <p:nvPr/>
        </p:nvSpPr>
        <p:spPr bwMode="auto">
          <a:xfrm>
            <a:off x="6673270" y="70485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DZ" sz="1800" b="0" i="0" u="none" strike="noStrike" cap="none" normalizeH="0" baseline="0" smtClean="0">
              <a:ln>
                <a:noFill/>
              </a:ln>
              <a:solidFill>
                <a:schemeClr val="tx1"/>
              </a:solidFill>
              <a:effectLst/>
              <a:latin typeface="Arial" pitchFamily="34" charset="0"/>
              <a:cs typeface="+mj-cs"/>
            </a:endParaRPr>
          </a:p>
        </p:txBody>
      </p:sp>
      <p:sp>
        <p:nvSpPr>
          <p:cNvPr id="15367" name="Rectangle 7"/>
          <p:cNvSpPr>
            <a:spLocks noChangeArrowheads="1"/>
          </p:cNvSpPr>
          <p:nvPr/>
        </p:nvSpPr>
        <p:spPr bwMode="auto">
          <a:xfrm>
            <a:off x="667327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DZ">
              <a:cs typeface="+mj-cs"/>
            </a:endParaRPr>
          </a:p>
        </p:txBody>
      </p:sp>
      <p:sp>
        <p:nvSpPr>
          <p:cNvPr id="15368" name="Rectangle 8"/>
          <p:cNvSpPr>
            <a:spLocks noChangeArrowheads="1"/>
          </p:cNvSpPr>
          <p:nvPr/>
        </p:nvSpPr>
        <p:spPr bwMode="auto">
          <a:xfrm>
            <a:off x="6673270" y="70485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DZ" sz="1800" b="0" i="0" u="none" strike="noStrike" cap="none" normalizeH="0" baseline="0" smtClean="0">
              <a:ln>
                <a:noFill/>
              </a:ln>
              <a:solidFill>
                <a:schemeClr val="tx1"/>
              </a:solidFill>
              <a:effectLst/>
              <a:latin typeface="Arial" pitchFamily="34" charset="0"/>
              <a:cs typeface="+mj-cs"/>
            </a:endParaRPr>
          </a:p>
        </p:txBody>
      </p:sp>
      <p:sp>
        <p:nvSpPr>
          <p:cNvPr id="71" name="مستطيل مستدير الزوايا 70"/>
          <p:cNvSpPr/>
          <p:nvPr/>
        </p:nvSpPr>
        <p:spPr>
          <a:xfrm>
            <a:off x="3143248" y="5333992"/>
            <a:ext cx="3643338" cy="3690974"/>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DZ" dirty="0">
              <a:cs typeface="+mj-cs"/>
            </a:endParaRPr>
          </a:p>
        </p:txBody>
      </p:sp>
      <p:pic>
        <p:nvPicPr>
          <p:cNvPr id="80" name="Image 6" descr="C:\Users\dst\AppData\Local\Microsoft\Windows\Temporary Internet Files\Content.Word\Nouvelle image (2).bmp"/>
          <p:cNvPicPr/>
          <p:nvPr/>
        </p:nvPicPr>
        <p:blipFill>
          <a:blip r:embed="rId14" cstate="print"/>
          <a:srcRect/>
          <a:stretch>
            <a:fillRect/>
          </a:stretch>
        </p:blipFill>
        <p:spPr bwMode="auto">
          <a:xfrm>
            <a:off x="4986366" y="5595942"/>
            <a:ext cx="1657344" cy="2786082"/>
          </a:xfrm>
          <a:prstGeom prst="rect">
            <a:avLst/>
          </a:prstGeom>
          <a:noFill/>
          <a:ln w="9525">
            <a:noFill/>
            <a:miter lim="800000"/>
            <a:headEnd/>
            <a:tailEnd/>
          </a:ln>
        </p:spPr>
      </p:pic>
      <p:sp>
        <p:nvSpPr>
          <p:cNvPr id="81" name="مستطيل 80"/>
          <p:cNvSpPr/>
          <p:nvPr/>
        </p:nvSpPr>
        <p:spPr>
          <a:xfrm>
            <a:off x="3214686" y="5421159"/>
            <a:ext cx="1595309" cy="246221"/>
          </a:xfrm>
          <a:prstGeom prst="rect">
            <a:avLst/>
          </a:prstGeom>
        </p:spPr>
        <p:txBody>
          <a:bodyPr wrap="none">
            <a:spAutoFit/>
          </a:bodyPr>
          <a:lstStyle/>
          <a:p>
            <a:r>
              <a:rPr lang="fr-FR" sz="1000" b="1" dirty="0" smtClean="0">
                <a:solidFill>
                  <a:schemeClr val="accent1">
                    <a:lumMod val="75000"/>
                  </a:schemeClr>
                </a:solidFill>
                <a:cs typeface="+mj-cs"/>
              </a:rPr>
              <a:t>Produits chimiques utilise:</a:t>
            </a:r>
            <a:endParaRPr lang="ar-DZ" sz="1000" dirty="0">
              <a:solidFill>
                <a:schemeClr val="accent2">
                  <a:lumMod val="60000"/>
                  <a:lumOff val="40000"/>
                </a:schemeClr>
              </a:solidFill>
              <a:cs typeface="+mj-cs"/>
            </a:endParaRPr>
          </a:p>
        </p:txBody>
      </p:sp>
      <p:sp>
        <p:nvSpPr>
          <p:cNvPr id="82" name="مستطيل 81"/>
          <p:cNvSpPr/>
          <p:nvPr/>
        </p:nvSpPr>
        <p:spPr>
          <a:xfrm>
            <a:off x="3180354" y="5524504"/>
            <a:ext cx="891591" cy="246221"/>
          </a:xfrm>
          <a:prstGeom prst="rect">
            <a:avLst/>
          </a:prstGeom>
        </p:spPr>
        <p:txBody>
          <a:bodyPr wrap="none">
            <a:spAutoFit/>
          </a:bodyPr>
          <a:lstStyle/>
          <a:p>
            <a:r>
              <a:rPr lang="fr-FR" sz="1000" b="1" dirty="0" smtClean="0">
                <a:solidFill>
                  <a:schemeClr val="bg1"/>
                </a:solidFill>
                <a:cs typeface="+mj-cs"/>
              </a:rPr>
              <a:t>Les solvants</a:t>
            </a:r>
            <a:r>
              <a:rPr lang="fr-FR" sz="1000" dirty="0" smtClean="0">
                <a:solidFill>
                  <a:schemeClr val="bg1"/>
                </a:solidFill>
                <a:latin typeface="Times New Roman" pitchFamily="18" charset="0"/>
                <a:ea typeface="Calibri" pitchFamily="34" charset="0"/>
                <a:cs typeface="+mj-cs"/>
              </a:rPr>
              <a:t> :</a:t>
            </a:r>
            <a:endParaRPr lang="ar-DZ" sz="1000" b="1" dirty="0">
              <a:solidFill>
                <a:schemeClr val="bg1"/>
              </a:solidFill>
              <a:cs typeface="+mj-cs"/>
            </a:endParaRPr>
          </a:p>
        </p:txBody>
      </p:sp>
      <p:sp>
        <p:nvSpPr>
          <p:cNvPr id="85" name="مستطيل 84"/>
          <p:cNvSpPr/>
          <p:nvPr/>
        </p:nvSpPr>
        <p:spPr>
          <a:xfrm>
            <a:off x="3143248" y="5706911"/>
            <a:ext cx="1571636" cy="246221"/>
          </a:xfrm>
          <a:prstGeom prst="rect">
            <a:avLst/>
          </a:prstGeom>
        </p:spPr>
        <p:txBody>
          <a:bodyPr wrap="square">
            <a:spAutoFit/>
          </a:bodyPr>
          <a:lstStyle/>
          <a:p>
            <a:r>
              <a:rPr lang="fr-FR" sz="1000" dirty="0" smtClean="0">
                <a:solidFill>
                  <a:schemeClr val="bg1"/>
                </a:solidFill>
                <a:cs typeface="+mj-cs"/>
              </a:rPr>
              <a:t>Le </a:t>
            </a:r>
            <a:r>
              <a:rPr lang="fr-FR" sz="1000" dirty="0" err="1" smtClean="0">
                <a:solidFill>
                  <a:schemeClr val="bg1"/>
                </a:solidFill>
                <a:cs typeface="+mj-cs"/>
              </a:rPr>
              <a:t>tetrahydrofurane</a:t>
            </a:r>
            <a:r>
              <a:rPr lang="fr-FR" sz="1000" dirty="0" smtClean="0">
                <a:solidFill>
                  <a:schemeClr val="bg1"/>
                </a:solidFill>
                <a:cs typeface="+mj-cs"/>
              </a:rPr>
              <a:t> (THF)</a:t>
            </a:r>
            <a:endParaRPr lang="ar-DZ" sz="1000" dirty="0">
              <a:solidFill>
                <a:schemeClr val="bg1"/>
              </a:solidFill>
              <a:cs typeface="+mj-cs"/>
            </a:endParaRPr>
          </a:p>
        </p:txBody>
      </p:sp>
      <p:sp>
        <p:nvSpPr>
          <p:cNvPr id="87" name="مستطيل 86"/>
          <p:cNvSpPr/>
          <p:nvPr/>
        </p:nvSpPr>
        <p:spPr>
          <a:xfrm>
            <a:off x="3114395" y="5726676"/>
            <a:ext cx="752129" cy="369332"/>
          </a:xfrm>
          <a:prstGeom prst="rect">
            <a:avLst/>
          </a:prstGeom>
        </p:spPr>
        <p:txBody>
          <a:bodyPr wrap="none">
            <a:spAutoFit/>
          </a:bodyPr>
          <a:lstStyle/>
          <a:p>
            <a:r>
              <a:rPr lang="fr-FR" sz="1000" dirty="0" smtClean="0">
                <a:solidFill>
                  <a:schemeClr val="bg1"/>
                </a:solidFill>
                <a:cs typeface="+mj-cs"/>
              </a:rPr>
              <a:t> L’éthanol</a:t>
            </a:r>
            <a:r>
              <a:rPr lang="fr-FR" dirty="0" smtClean="0">
                <a:solidFill>
                  <a:schemeClr val="bg1"/>
                </a:solidFill>
                <a:cs typeface="+mj-cs"/>
              </a:rPr>
              <a:t> </a:t>
            </a:r>
            <a:endParaRPr lang="ar-DZ" dirty="0">
              <a:solidFill>
                <a:schemeClr val="bg1"/>
              </a:solidFill>
              <a:cs typeface="+mj-cs"/>
            </a:endParaRPr>
          </a:p>
        </p:txBody>
      </p:sp>
      <p:sp>
        <p:nvSpPr>
          <p:cNvPr id="89" name="مستطيل 88"/>
          <p:cNvSpPr/>
          <p:nvPr/>
        </p:nvSpPr>
        <p:spPr>
          <a:xfrm>
            <a:off x="3072641" y="6167446"/>
            <a:ext cx="1499367" cy="246221"/>
          </a:xfrm>
          <a:prstGeom prst="rect">
            <a:avLst/>
          </a:prstGeom>
        </p:spPr>
        <p:txBody>
          <a:bodyPr wrap="square">
            <a:spAutoFit/>
          </a:bodyPr>
          <a:lstStyle/>
          <a:p>
            <a:r>
              <a:rPr lang="fr-FR" sz="1000" b="1" dirty="0" smtClean="0">
                <a:solidFill>
                  <a:schemeClr val="bg1"/>
                </a:solidFill>
                <a:cs typeface="+mj-cs"/>
              </a:rPr>
              <a:t>Autre produit utilisés</a:t>
            </a:r>
            <a:r>
              <a:rPr lang="fr-FR" sz="1000" dirty="0" smtClean="0">
                <a:solidFill>
                  <a:schemeClr val="bg1"/>
                </a:solidFill>
                <a:latin typeface="Times New Roman" pitchFamily="18" charset="0"/>
                <a:ea typeface="Calibri" pitchFamily="34" charset="0"/>
                <a:cs typeface="+mj-cs"/>
              </a:rPr>
              <a:t> :</a:t>
            </a:r>
            <a:r>
              <a:rPr lang="fr-FR" sz="1000" b="1" dirty="0" smtClean="0">
                <a:solidFill>
                  <a:schemeClr val="bg1"/>
                </a:solidFill>
                <a:cs typeface="+mj-cs"/>
              </a:rPr>
              <a:t> </a:t>
            </a:r>
            <a:endParaRPr lang="ar-DZ" sz="1000" b="1" dirty="0">
              <a:solidFill>
                <a:schemeClr val="bg1"/>
              </a:solidFill>
              <a:cs typeface="+mj-cs"/>
            </a:endParaRPr>
          </a:p>
        </p:txBody>
      </p:sp>
      <p:sp>
        <p:nvSpPr>
          <p:cNvPr id="90" name="مستطيل 89"/>
          <p:cNvSpPr/>
          <p:nvPr/>
        </p:nvSpPr>
        <p:spPr>
          <a:xfrm>
            <a:off x="2857496" y="6381760"/>
            <a:ext cx="2071702" cy="246221"/>
          </a:xfrm>
          <a:prstGeom prst="rect">
            <a:avLst/>
          </a:prstGeom>
        </p:spPr>
        <p:txBody>
          <a:bodyPr wrap="square">
            <a:spAutoFit/>
          </a:bodyPr>
          <a:lstStyle/>
          <a:p>
            <a:r>
              <a:rPr lang="fr-FR" sz="800" dirty="0" smtClean="0">
                <a:solidFill>
                  <a:schemeClr val="bg1"/>
                </a:solidFill>
                <a:cs typeface="+mj-cs"/>
              </a:rPr>
              <a:t>PVC </a:t>
            </a:r>
            <a:r>
              <a:rPr lang="fr-FR" sz="800" dirty="0">
                <a:solidFill>
                  <a:schemeClr val="bg1"/>
                </a:solidFill>
                <a:cs typeface="+mj-cs"/>
              </a:rPr>
              <a:t>(4000M, </a:t>
            </a:r>
            <a:r>
              <a:rPr lang="fr-FR" sz="800" dirty="0" smtClean="0">
                <a:solidFill>
                  <a:schemeClr val="bg1"/>
                </a:solidFill>
                <a:cs typeface="+mj-cs"/>
              </a:rPr>
              <a:t>ENIP </a:t>
            </a:r>
            <a:r>
              <a:rPr lang="fr-FR" sz="800" dirty="0" err="1" smtClean="0">
                <a:solidFill>
                  <a:schemeClr val="bg1"/>
                </a:solidFill>
                <a:cs typeface="+mj-cs"/>
              </a:rPr>
              <a:t>SKIKDAet</a:t>
            </a:r>
            <a:r>
              <a:rPr lang="fr-FR" sz="800" dirty="0" smtClean="0">
                <a:solidFill>
                  <a:schemeClr val="bg1"/>
                </a:solidFill>
                <a:cs typeface="+mj-cs"/>
              </a:rPr>
              <a:t> </a:t>
            </a:r>
            <a:r>
              <a:rPr lang="fr-FR" sz="800" dirty="0" err="1" smtClean="0">
                <a:solidFill>
                  <a:schemeClr val="bg1"/>
                </a:solidFill>
                <a:cs typeface="+mj-cs"/>
              </a:rPr>
              <a:t>Analitique</a:t>
            </a:r>
            <a:r>
              <a:rPr lang="fr-FR" sz="1000" dirty="0">
                <a:solidFill>
                  <a:schemeClr val="bg1"/>
                </a:solidFill>
                <a:cs typeface="+mj-cs"/>
              </a:rPr>
              <a:t>)</a:t>
            </a:r>
            <a:endParaRPr lang="ar-DZ" sz="1000" dirty="0">
              <a:solidFill>
                <a:schemeClr val="bg1"/>
              </a:solidFill>
              <a:cs typeface="+mj-cs"/>
            </a:endParaRPr>
          </a:p>
        </p:txBody>
      </p:sp>
      <p:sp>
        <p:nvSpPr>
          <p:cNvPr id="91" name="مستطيل 90"/>
          <p:cNvSpPr/>
          <p:nvPr/>
        </p:nvSpPr>
        <p:spPr>
          <a:xfrm>
            <a:off x="3166903" y="6524636"/>
            <a:ext cx="476412" cy="215444"/>
          </a:xfrm>
          <a:prstGeom prst="rect">
            <a:avLst/>
          </a:prstGeom>
        </p:spPr>
        <p:txBody>
          <a:bodyPr wrap="none">
            <a:spAutoFit/>
          </a:bodyPr>
          <a:lstStyle/>
          <a:p>
            <a:r>
              <a:rPr lang="fr-FR" sz="800" dirty="0">
                <a:solidFill>
                  <a:schemeClr val="bg1"/>
                </a:solidFill>
                <a:cs typeface="+mj-cs"/>
              </a:rPr>
              <a:t>Aniline</a:t>
            </a:r>
            <a:endParaRPr lang="ar-DZ" sz="800" dirty="0">
              <a:solidFill>
                <a:schemeClr val="bg1"/>
              </a:solidFill>
              <a:cs typeface="+mj-cs"/>
            </a:endParaRPr>
          </a:p>
        </p:txBody>
      </p:sp>
      <p:sp>
        <p:nvSpPr>
          <p:cNvPr id="92" name="مستطيل 91"/>
          <p:cNvSpPr/>
          <p:nvPr/>
        </p:nvSpPr>
        <p:spPr>
          <a:xfrm>
            <a:off x="3143248" y="5953132"/>
            <a:ext cx="896399" cy="246221"/>
          </a:xfrm>
          <a:prstGeom prst="rect">
            <a:avLst/>
          </a:prstGeom>
        </p:spPr>
        <p:txBody>
          <a:bodyPr wrap="none">
            <a:spAutoFit/>
          </a:bodyPr>
          <a:lstStyle/>
          <a:p>
            <a:r>
              <a:rPr lang="fr-FR" sz="1000" dirty="0" smtClean="0">
                <a:solidFill>
                  <a:schemeClr val="bg1"/>
                </a:solidFill>
                <a:cs typeface="+mj-cs"/>
              </a:rPr>
              <a:t>L’eau distillée</a:t>
            </a:r>
            <a:endParaRPr lang="ar-DZ" sz="1000" dirty="0">
              <a:solidFill>
                <a:schemeClr val="bg1"/>
              </a:solidFill>
              <a:cs typeface="+mj-cs"/>
            </a:endParaRPr>
          </a:p>
        </p:txBody>
      </p:sp>
      <p:sp>
        <p:nvSpPr>
          <p:cNvPr id="94" name="مستطيل مستدير الزوايا 93"/>
          <p:cNvSpPr/>
          <p:nvPr/>
        </p:nvSpPr>
        <p:spPr>
          <a:xfrm>
            <a:off x="3143248" y="7024702"/>
            <a:ext cx="1785950" cy="42862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DZ" dirty="0">
              <a:cs typeface="+mj-cs"/>
            </a:endParaRPr>
          </a:p>
        </p:txBody>
      </p:sp>
      <p:pic>
        <p:nvPicPr>
          <p:cNvPr id="95" name="صورة 94"/>
          <p:cNvPicPr/>
          <p:nvPr/>
        </p:nvPicPr>
        <p:blipFill>
          <a:blip r:embed="rId15" cstate="print">
            <a:clrChange>
              <a:clrFrom>
                <a:srgbClr val="FFFFFF"/>
              </a:clrFrom>
              <a:clrTo>
                <a:srgbClr val="FFFFFF">
                  <a:alpha val="0"/>
                </a:srgbClr>
              </a:clrTo>
            </a:clrChange>
          </a:blip>
          <a:srcRect/>
          <a:stretch>
            <a:fillRect/>
          </a:stretch>
        </p:blipFill>
        <p:spPr bwMode="auto">
          <a:xfrm>
            <a:off x="2706070" y="7096140"/>
            <a:ext cx="294302" cy="142876"/>
          </a:xfrm>
          <a:prstGeom prst="rect">
            <a:avLst/>
          </a:prstGeom>
          <a:noFill/>
        </p:spPr>
      </p:pic>
      <p:sp>
        <p:nvSpPr>
          <p:cNvPr id="97" name="مستطيل 96"/>
          <p:cNvSpPr/>
          <p:nvPr/>
        </p:nvSpPr>
        <p:spPr>
          <a:xfrm>
            <a:off x="3486108" y="7155436"/>
            <a:ext cx="300082" cy="369332"/>
          </a:xfrm>
          <a:prstGeom prst="rect">
            <a:avLst/>
          </a:prstGeom>
        </p:spPr>
        <p:txBody>
          <a:bodyPr wrap="none">
            <a:spAutoFit/>
          </a:bodyPr>
          <a:lstStyle/>
          <a:p>
            <a:r>
              <a:rPr lang="fr-FR" dirty="0" smtClean="0">
                <a:solidFill>
                  <a:schemeClr val="bg1"/>
                </a:solidFill>
                <a:cs typeface="+mj-cs"/>
              </a:rPr>
              <a:t>+</a:t>
            </a:r>
            <a:endParaRPr lang="ar-DZ" dirty="0">
              <a:solidFill>
                <a:schemeClr val="bg1"/>
              </a:solidFill>
              <a:cs typeface="+mj-cs"/>
            </a:endParaRPr>
          </a:p>
        </p:txBody>
      </p:sp>
      <p:cxnSp>
        <p:nvCxnSpPr>
          <p:cNvPr id="99" name="رابط كسهم مستقيم 98"/>
          <p:cNvCxnSpPr/>
          <p:nvPr/>
        </p:nvCxnSpPr>
        <p:spPr>
          <a:xfrm>
            <a:off x="4143380" y="7308866"/>
            <a:ext cx="2143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073" name="Rectangle 1"/>
          <p:cNvSpPr>
            <a:spLocks noChangeArrowheads="1"/>
          </p:cNvSpPr>
          <p:nvPr/>
        </p:nvSpPr>
        <p:spPr bwMode="auto">
          <a:xfrm>
            <a:off x="4000504" y="7167578"/>
            <a:ext cx="785818" cy="3385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r-FR" sz="800" b="0" i="0" u="none" strike="noStrike" cap="none" normalizeH="0" baseline="0" dirty="0" smtClean="0">
                <a:ln>
                  <a:noFill/>
                </a:ln>
                <a:solidFill>
                  <a:schemeClr val="bg1"/>
                </a:solidFill>
                <a:effectLst/>
                <a:latin typeface="Calibri" pitchFamily="34" charset="0"/>
                <a:ea typeface="Calibri" pitchFamily="34" charset="0"/>
                <a:cs typeface="+mj-cs"/>
              </a:rPr>
              <a:t>Amine primaire</a:t>
            </a:r>
            <a:endParaRPr kumimoji="0" lang="fr-FR" sz="800" b="0" i="0" u="none" strike="noStrike" cap="none" normalizeH="0" baseline="0" dirty="0" smtClean="0">
              <a:ln>
                <a:noFill/>
              </a:ln>
              <a:solidFill>
                <a:schemeClr val="bg1"/>
              </a:solidFill>
              <a:effectLst/>
              <a:latin typeface="Arial" pitchFamily="34" charset="0"/>
              <a:cs typeface="+mj-cs"/>
            </a:endParaRPr>
          </a:p>
        </p:txBody>
      </p:sp>
      <p:sp>
        <p:nvSpPr>
          <p:cNvPr id="100" name="مستطيل مستدير الزوايا 99"/>
          <p:cNvSpPr/>
          <p:nvPr/>
        </p:nvSpPr>
        <p:spPr>
          <a:xfrm>
            <a:off x="3143248" y="7739082"/>
            <a:ext cx="1857388" cy="42862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DZ" dirty="0">
              <a:cs typeface="+mj-cs"/>
            </a:endParaRPr>
          </a:p>
        </p:txBody>
      </p:sp>
      <p:sp>
        <p:nvSpPr>
          <p:cNvPr id="101" name="مستطيل 100"/>
          <p:cNvSpPr/>
          <p:nvPr/>
        </p:nvSpPr>
        <p:spPr>
          <a:xfrm>
            <a:off x="3071810" y="7810520"/>
            <a:ext cx="571504" cy="338554"/>
          </a:xfrm>
          <a:prstGeom prst="rect">
            <a:avLst/>
          </a:prstGeom>
        </p:spPr>
        <p:txBody>
          <a:bodyPr wrap="square">
            <a:spAutoFit/>
          </a:bodyPr>
          <a:lstStyle/>
          <a:p>
            <a:pPr lvl="0" fontAlgn="base">
              <a:spcBef>
                <a:spcPct val="0"/>
              </a:spcBef>
              <a:spcAft>
                <a:spcPct val="0"/>
              </a:spcAft>
            </a:pPr>
            <a:r>
              <a:rPr lang="fr-FR" sz="800" dirty="0" smtClean="0">
                <a:solidFill>
                  <a:schemeClr val="bg1"/>
                </a:solidFill>
                <a:latin typeface="Calibri" pitchFamily="34" charset="0"/>
                <a:ea typeface="Calibri" pitchFamily="34" charset="0"/>
                <a:cs typeface="+mj-cs"/>
              </a:rPr>
              <a:t>Amine primaire</a:t>
            </a:r>
            <a:endParaRPr lang="fr-FR" sz="800" dirty="0" smtClean="0">
              <a:solidFill>
                <a:schemeClr val="bg1"/>
              </a:solidFill>
              <a:latin typeface="Arial" pitchFamily="34" charset="0"/>
              <a:cs typeface="+mj-cs"/>
            </a:endParaRPr>
          </a:p>
        </p:txBody>
      </p:sp>
      <p:sp>
        <p:nvSpPr>
          <p:cNvPr id="102" name="مستطيل 101"/>
          <p:cNvSpPr/>
          <p:nvPr/>
        </p:nvSpPr>
        <p:spPr>
          <a:xfrm>
            <a:off x="3486108" y="7798378"/>
            <a:ext cx="300082" cy="369332"/>
          </a:xfrm>
          <a:prstGeom prst="rect">
            <a:avLst/>
          </a:prstGeom>
        </p:spPr>
        <p:txBody>
          <a:bodyPr wrap="none">
            <a:spAutoFit/>
          </a:bodyPr>
          <a:lstStyle/>
          <a:p>
            <a:r>
              <a:rPr lang="fr-FR" dirty="0" smtClean="0">
                <a:solidFill>
                  <a:schemeClr val="bg1"/>
                </a:solidFill>
                <a:cs typeface="+mj-cs"/>
              </a:rPr>
              <a:t>+</a:t>
            </a:r>
            <a:endParaRPr lang="ar-DZ" dirty="0">
              <a:solidFill>
                <a:schemeClr val="bg1"/>
              </a:solidFill>
              <a:cs typeface="+mj-cs"/>
            </a:endParaRPr>
          </a:p>
        </p:txBody>
      </p:sp>
      <p:pic>
        <p:nvPicPr>
          <p:cNvPr id="3074" name="Picture 2"/>
          <p:cNvPicPr>
            <a:picLocks noChangeAspect="1" noChangeArrowheads="1"/>
          </p:cNvPicPr>
          <p:nvPr/>
        </p:nvPicPr>
        <p:blipFill>
          <a:blip r:embed="rId16" cstate="print"/>
          <a:srcRect/>
          <a:stretch>
            <a:fillRect/>
          </a:stretch>
        </p:blipFill>
        <p:spPr bwMode="auto">
          <a:xfrm>
            <a:off x="3214686" y="7096140"/>
            <a:ext cx="357190" cy="285752"/>
          </a:xfrm>
          <a:prstGeom prst="rect">
            <a:avLst/>
          </a:prstGeom>
          <a:noFill/>
          <a:ln w="9525">
            <a:noFill/>
            <a:miter lim="800000"/>
            <a:headEnd/>
            <a:tailEnd/>
          </a:ln>
          <a:effectLst/>
        </p:spPr>
      </p:pic>
      <p:sp>
        <p:nvSpPr>
          <p:cNvPr id="103" name="مستطيل 102"/>
          <p:cNvSpPr/>
          <p:nvPr/>
        </p:nvSpPr>
        <p:spPr>
          <a:xfrm>
            <a:off x="3143248" y="7239016"/>
            <a:ext cx="978361" cy="215444"/>
          </a:xfrm>
          <a:prstGeom prst="rect">
            <a:avLst/>
          </a:prstGeom>
        </p:spPr>
        <p:txBody>
          <a:bodyPr wrap="square">
            <a:spAutoFit/>
          </a:bodyPr>
          <a:lstStyle/>
          <a:p>
            <a:r>
              <a:rPr lang="fr-FR" sz="800" dirty="0" smtClean="0">
                <a:solidFill>
                  <a:schemeClr val="bg1"/>
                </a:solidFill>
                <a:cs typeface="+mj-cs"/>
              </a:rPr>
              <a:t>Aniline</a:t>
            </a:r>
            <a:endParaRPr lang="ar-DZ" sz="800" dirty="0">
              <a:solidFill>
                <a:schemeClr val="bg1"/>
              </a:solidFill>
              <a:cs typeface="+mj-cs"/>
            </a:endParaRPr>
          </a:p>
        </p:txBody>
      </p:sp>
      <p:pic>
        <p:nvPicPr>
          <p:cNvPr id="104" name="صورة 103"/>
          <p:cNvPicPr/>
          <p:nvPr/>
        </p:nvPicPr>
        <p:blipFill>
          <a:blip r:embed="rId17" cstate="print"/>
          <a:srcRect/>
          <a:stretch>
            <a:fillRect/>
          </a:stretch>
        </p:blipFill>
        <p:spPr bwMode="auto">
          <a:xfrm>
            <a:off x="3714752" y="7810520"/>
            <a:ext cx="428628" cy="285752"/>
          </a:xfrm>
          <a:prstGeom prst="rect">
            <a:avLst/>
          </a:prstGeom>
          <a:noFill/>
          <a:ln w="9525" algn="in">
            <a:noFill/>
            <a:miter lim="800000"/>
            <a:headEnd/>
            <a:tailEnd/>
          </a:ln>
          <a:effectLst/>
        </p:spPr>
      </p:pic>
      <p:cxnSp>
        <p:nvCxnSpPr>
          <p:cNvPr id="108" name="رابط كسهم مستقيم 107"/>
          <p:cNvCxnSpPr/>
          <p:nvPr/>
        </p:nvCxnSpPr>
        <p:spPr>
          <a:xfrm>
            <a:off x="4143380" y="7953396"/>
            <a:ext cx="2143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09" name="مستطيل 108"/>
          <p:cNvSpPr/>
          <p:nvPr/>
        </p:nvSpPr>
        <p:spPr>
          <a:xfrm>
            <a:off x="4071942" y="7810520"/>
            <a:ext cx="1000132" cy="215444"/>
          </a:xfrm>
          <a:prstGeom prst="rect">
            <a:avLst/>
          </a:prstGeom>
        </p:spPr>
        <p:txBody>
          <a:bodyPr wrap="square">
            <a:spAutoFit/>
          </a:bodyPr>
          <a:lstStyle/>
          <a:p>
            <a:r>
              <a:rPr lang="fr-FR" sz="800" dirty="0" smtClean="0">
                <a:solidFill>
                  <a:schemeClr val="bg1"/>
                </a:solidFill>
                <a:cs typeface="+mj-cs"/>
              </a:rPr>
              <a:t>        base de </a:t>
            </a:r>
            <a:r>
              <a:rPr lang="fr-FR" sz="800" i="1" dirty="0" err="1" smtClean="0">
                <a:solidFill>
                  <a:schemeClr val="bg1"/>
                </a:solidFill>
                <a:cs typeface="+mj-cs"/>
              </a:rPr>
              <a:t>Schiff</a:t>
            </a:r>
            <a:r>
              <a:rPr lang="fr-FR" sz="800" i="1" dirty="0" smtClean="0">
                <a:solidFill>
                  <a:schemeClr val="bg1"/>
                </a:solidFill>
                <a:cs typeface="+mj-cs"/>
              </a:rPr>
              <a:t>  </a:t>
            </a:r>
            <a:endParaRPr lang="ar-DZ" sz="800" dirty="0">
              <a:solidFill>
                <a:schemeClr val="bg1"/>
              </a:solidFill>
              <a:cs typeface="+mj-cs"/>
            </a:endParaRPr>
          </a:p>
        </p:txBody>
      </p:sp>
      <p:sp>
        <p:nvSpPr>
          <p:cNvPr id="110" name="مستطيل مستدير الزوايا 109"/>
          <p:cNvSpPr/>
          <p:nvPr/>
        </p:nvSpPr>
        <p:spPr>
          <a:xfrm>
            <a:off x="3214686" y="8382024"/>
            <a:ext cx="2214578" cy="35719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DZ">
              <a:cs typeface="+mj-cs"/>
            </a:endParaRPr>
          </a:p>
        </p:txBody>
      </p:sp>
      <p:sp>
        <p:nvSpPr>
          <p:cNvPr id="111" name="مستطيل 110"/>
          <p:cNvSpPr/>
          <p:nvPr/>
        </p:nvSpPr>
        <p:spPr>
          <a:xfrm>
            <a:off x="2285992" y="8452332"/>
            <a:ext cx="1621742" cy="215444"/>
          </a:xfrm>
          <a:prstGeom prst="rect">
            <a:avLst/>
          </a:prstGeom>
        </p:spPr>
        <p:txBody>
          <a:bodyPr wrap="square">
            <a:spAutoFit/>
          </a:bodyPr>
          <a:lstStyle/>
          <a:p>
            <a:r>
              <a:rPr lang="fr-FR" sz="800" dirty="0" smtClean="0">
                <a:solidFill>
                  <a:schemeClr val="bg1"/>
                </a:solidFill>
                <a:cs typeface="+mj-cs"/>
              </a:rPr>
              <a:t>base de </a:t>
            </a:r>
            <a:r>
              <a:rPr lang="fr-FR" sz="800" i="1" dirty="0" err="1" smtClean="0">
                <a:solidFill>
                  <a:schemeClr val="bg1"/>
                </a:solidFill>
                <a:cs typeface="+mj-cs"/>
              </a:rPr>
              <a:t>Schiff</a:t>
            </a:r>
            <a:endParaRPr lang="ar-DZ" sz="800" dirty="0">
              <a:solidFill>
                <a:schemeClr val="bg1"/>
              </a:solidFill>
              <a:cs typeface="+mj-cs"/>
            </a:endParaRPr>
          </a:p>
        </p:txBody>
      </p:sp>
      <p:sp>
        <p:nvSpPr>
          <p:cNvPr id="114" name="مستطيل 113"/>
          <p:cNvSpPr/>
          <p:nvPr/>
        </p:nvSpPr>
        <p:spPr>
          <a:xfrm>
            <a:off x="3771860" y="8369882"/>
            <a:ext cx="300082" cy="369332"/>
          </a:xfrm>
          <a:prstGeom prst="rect">
            <a:avLst/>
          </a:prstGeom>
        </p:spPr>
        <p:txBody>
          <a:bodyPr wrap="none">
            <a:spAutoFit/>
          </a:bodyPr>
          <a:lstStyle/>
          <a:p>
            <a:r>
              <a:rPr lang="fr-FR" dirty="0" smtClean="0">
                <a:solidFill>
                  <a:schemeClr val="bg1"/>
                </a:solidFill>
                <a:cs typeface="+mj-cs"/>
              </a:rPr>
              <a:t>+</a:t>
            </a:r>
            <a:endParaRPr lang="ar-DZ" dirty="0">
              <a:solidFill>
                <a:schemeClr val="bg1"/>
              </a:solidFill>
              <a:cs typeface="+mj-cs"/>
            </a:endParaRPr>
          </a:p>
        </p:txBody>
      </p:sp>
      <p:sp>
        <p:nvSpPr>
          <p:cNvPr id="3077" name="Rectangle 5"/>
          <p:cNvSpPr>
            <a:spLocks noChangeArrowheads="1"/>
          </p:cNvSpPr>
          <p:nvPr/>
        </p:nvSpPr>
        <p:spPr bwMode="auto">
          <a:xfrm>
            <a:off x="3941290" y="8382024"/>
            <a:ext cx="344966" cy="307777"/>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r-FR" sz="1400" b="0" i="0" u="none" strike="noStrike" cap="none" normalizeH="0" baseline="0" dirty="0" smtClean="0">
                <a:ln>
                  <a:noFill/>
                </a:ln>
                <a:solidFill>
                  <a:schemeClr val="bg1"/>
                </a:solidFill>
                <a:effectLst/>
                <a:latin typeface="Calibri" pitchFamily="34" charset="0"/>
                <a:ea typeface="Calibri" pitchFamily="34" charset="0"/>
                <a:cs typeface="+mj-cs"/>
              </a:rPr>
              <a:t>NI</a:t>
            </a:r>
            <a:endParaRPr kumimoji="0" lang="fr-FR" sz="1800" b="0" i="0" u="none" strike="noStrike" cap="none" normalizeH="0" baseline="0" dirty="0" smtClean="0">
              <a:ln>
                <a:noFill/>
              </a:ln>
              <a:solidFill>
                <a:schemeClr val="bg1"/>
              </a:solidFill>
              <a:effectLst/>
              <a:latin typeface="Arial" pitchFamily="34" charset="0"/>
              <a:cs typeface="+mj-cs"/>
            </a:endParaRPr>
          </a:p>
        </p:txBody>
      </p:sp>
      <p:cxnSp>
        <p:nvCxnSpPr>
          <p:cNvPr id="116" name="رابط كسهم مستقيم 115"/>
          <p:cNvCxnSpPr/>
          <p:nvPr/>
        </p:nvCxnSpPr>
        <p:spPr>
          <a:xfrm flipV="1">
            <a:off x="4214818" y="8524900"/>
            <a:ext cx="357238" cy="1428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1" name="مستطيل 120"/>
          <p:cNvSpPr/>
          <p:nvPr/>
        </p:nvSpPr>
        <p:spPr>
          <a:xfrm>
            <a:off x="4572008" y="8452332"/>
            <a:ext cx="590225" cy="215444"/>
          </a:xfrm>
          <a:prstGeom prst="rect">
            <a:avLst/>
          </a:prstGeom>
        </p:spPr>
        <p:txBody>
          <a:bodyPr wrap="none">
            <a:spAutoFit/>
          </a:bodyPr>
          <a:lstStyle/>
          <a:p>
            <a:r>
              <a:rPr lang="fr-FR" sz="800" dirty="0" smtClean="0">
                <a:solidFill>
                  <a:schemeClr val="bg1"/>
                </a:solidFill>
                <a:cs typeface="+mj-cs"/>
              </a:rPr>
              <a:t>complexe</a:t>
            </a:r>
            <a:endParaRPr lang="ar-DZ" sz="800" dirty="0">
              <a:solidFill>
                <a:schemeClr val="bg1"/>
              </a:solidFill>
              <a:cs typeface="+mj-cs"/>
            </a:endParaRPr>
          </a:p>
        </p:txBody>
      </p:sp>
      <p:sp>
        <p:nvSpPr>
          <p:cNvPr id="3078" name="Rectangle 6"/>
          <p:cNvSpPr>
            <a:spLocks noChangeArrowheads="1"/>
          </p:cNvSpPr>
          <p:nvPr/>
        </p:nvSpPr>
        <p:spPr bwMode="auto">
          <a:xfrm>
            <a:off x="3071810" y="7453330"/>
            <a:ext cx="947695" cy="21544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r-FR" sz="800" b="1" i="0" u="none" strike="noStrike" cap="none" normalizeH="0" baseline="0" dirty="0" smtClean="0">
                <a:ln>
                  <a:noFill/>
                </a:ln>
                <a:solidFill>
                  <a:schemeClr val="bg1"/>
                </a:solidFill>
                <a:effectLst/>
                <a:latin typeface="Times New Roman" pitchFamily="18" charset="0"/>
                <a:ea typeface="Calibri" pitchFamily="34" charset="0"/>
                <a:cs typeface="+mj-cs"/>
              </a:rPr>
              <a:t>1-bases de </a:t>
            </a:r>
            <a:r>
              <a:rPr kumimoji="0" lang="fr-FR" sz="800" b="1" i="0" u="none" strike="noStrike" cap="none" normalizeH="0" baseline="0" dirty="0" err="1" smtClean="0">
                <a:ln>
                  <a:noFill/>
                </a:ln>
                <a:solidFill>
                  <a:schemeClr val="bg1"/>
                </a:solidFill>
                <a:effectLst/>
                <a:latin typeface="Times New Roman" pitchFamily="18" charset="0"/>
                <a:ea typeface="Calibri" pitchFamily="34" charset="0"/>
                <a:cs typeface="+mj-cs"/>
              </a:rPr>
              <a:t>Schiff</a:t>
            </a:r>
            <a:r>
              <a:rPr kumimoji="0" lang="fr-FR" sz="800" b="1" i="0" u="none" strike="noStrike" cap="none" normalizeH="0" baseline="0" dirty="0" smtClean="0">
                <a:ln>
                  <a:noFill/>
                </a:ln>
                <a:solidFill>
                  <a:schemeClr val="bg1"/>
                </a:solidFill>
                <a:effectLst/>
                <a:latin typeface="Times New Roman" pitchFamily="18" charset="0"/>
                <a:ea typeface="Calibri" pitchFamily="34" charset="0"/>
                <a:cs typeface="+mj-cs"/>
              </a:rPr>
              <a:t>:</a:t>
            </a:r>
            <a:endParaRPr kumimoji="0" lang="fr-FR" sz="1000" b="1" i="0" u="none" strike="noStrike" cap="none" normalizeH="0" baseline="0" dirty="0" smtClean="0">
              <a:ln>
                <a:noFill/>
              </a:ln>
              <a:solidFill>
                <a:schemeClr val="bg1"/>
              </a:solidFill>
              <a:effectLst/>
              <a:latin typeface="Arial" pitchFamily="34" charset="0"/>
              <a:cs typeface="+mj-cs"/>
            </a:endParaRPr>
          </a:p>
        </p:txBody>
      </p:sp>
      <p:sp>
        <p:nvSpPr>
          <p:cNvPr id="123" name="مستطيل 122"/>
          <p:cNvSpPr/>
          <p:nvPr/>
        </p:nvSpPr>
        <p:spPr>
          <a:xfrm>
            <a:off x="428604" y="8135803"/>
            <a:ext cx="3571900" cy="246221"/>
          </a:xfrm>
          <a:prstGeom prst="rect">
            <a:avLst/>
          </a:prstGeom>
        </p:spPr>
        <p:txBody>
          <a:bodyPr wrap="square">
            <a:spAutoFit/>
          </a:bodyPr>
          <a:lstStyle/>
          <a:p>
            <a:r>
              <a:rPr lang="fr-FR" sz="1000" b="1" dirty="0" smtClean="0">
                <a:solidFill>
                  <a:schemeClr val="bg1"/>
                </a:solidFill>
                <a:cs typeface="+mj-cs"/>
              </a:rPr>
              <a:t>2-complexe</a:t>
            </a:r>
            <a:r>
              <a:rPr lang="fr-FR" sz="1000" b="1" dirty="0" smtClean="0">
                <a:solidFill>
                  <a:schemeClr val="bg1"/>
                </a:solidFill>
                <a:latin typeface="Times New Roman" pitchFamily="18" charset="0"/>
                <a:ea typeface="Calibri" pitchFamily="34" charset="0"/>
                <a:cs typeface="+mj-cs"/>
              </a:rPr>
              <a:t> : </a:t>
            </a:r>
            <a:endParaRPr lang="ar-DZ" sz="1000" b="1" dirty="0">
              <a:solidFill>
                <a:schemeClr val="bg1"/>
              </a:solidFill>
              <a:cs typeface="+mj-cs"/>
            </a:endParaRPr>
          </a:p>
        </p:txBody>
      </p:sp>
      <p:sp>
        <p:nvSpPr>
          <p:cNvPr id="124" name="مستطيل 123"/>
          <p:cNvSpPr/>
          <p:nvPr/>
        </p:nvSpPr>
        <p:spPr>
          <a:xfrm>
            <a:off x="3151218" y="6738950"/>
            <a:ext cx="1277914" cy="246221"/>
          </a:xfrm>
          <a:prstGeom prst="rect">
            <a:avLst/>
          </a:prstGeom>
        </p:spPr>
        <p:txBody>
          <a:bodyPr wrap="none">
            <a:spAutoFit/>
          </a:bodyPr>
          <a:lstStyle/>
          <a:p>
            <a:r>
              <a:rPr lang="fr-FR" sz="1000" b="1" dirty="0" smtClean="0">
                <a:solidFill>
                  <a:schemeClr val="accent1">
                    <a:lumMod val="75000"/>
                  </a:schemeClr>
                </a:solidFill>
                <a:cs typeface="+mj-cs"/>
              </a:rPr>
              <a:t>Modification de pvc:</a:t>
            </a:r>
            <a:endParaRPr lang="ar-DZ" sz="1000" b="1" dirty="0">
              <a:solidFill>
                <a:schemeClr val="accent1">
                  <a:lumMod val="75000"/>
                </a:schemeClr>
              </a:solidFill>
              <a:cs typeface="+mj-cs"/>
            </a:endParaRPr>
          </a:p>
        </p:txBody>
      </p:sp>
      <p:sp>
        <p:nvSpPr>
          <p:cNvPr id="125" name="تمرير أفقي 124"/>
          <p:cNvSpPr/>
          <p:nvPr/>
        </p:nvSpPr>
        <p:spPr>
          <a:xfrm>
            <a:off x="142852" y="4810124"/>
            <a:ext cx="2214578" cy="642942"/>
          </a:xfrm>
          <a:prstGeom prst="horizontalScroll">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ChevronInverted">
              <a:avLst/>
            </a:prstTxWarp>
          </a:bodyPr>
          <a:lstStyle/>
          <a:p>
            <a:pPr algn="ctr"/>
            <a:r>
              <a:rPr lang="fr-FR" b="1" dirty="0" smtClean="0">
                <a:cs typeface="+mj-cs"/>
              </a:rPr>
              <a:t>Partie théorique</a:t>
            </a:r>
            <a:r>
              <a:rPr lang="fr-FR" b="1" dirty="0" smtClean="0">
                <a:latin typeface="Times New Roman" pitchFamily="18" charset="0"/>
                <a:ea typeface="Calibri" pitchFamily="34" charset="0"/>
                <a:cs typeface="+mj-cs"/>
              </a:rPr>
              <a:t>:</a:t>
            </a:r>
            <a:endParaRPr lang="ar-DZ" b="1" dirty="0">
              <a:cs typeface="+mj-cs"/>
            </a:endParaRPr>
          </a:p>
        </p:txBody>
      </p:sp>
      <p:sp>
        <p:nvSpPr>
          <p:cNvPr id="127" name="سهم إلى اليمين 126"/>
          <p:cNvSpPr/>
          <p:nvPr/>
        </p:nvSpPr>
        <p:spPr>
          <a:xfrm>
            <a:off x="2643182" y="5881694"/>
            <a:ext cx="357190" cy="21431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DZ">
              <a:cs typeface="+mj-cs"/>
            </a:endParaRPr>
          </a:p>
        </p:txBody>
      </p:sp>
      <p:sp>
        <p:nvSpPr>
          <p:cNvPr id="2" name="Rectangle 1"/>
          <p:cNvSpPr>
            <a:spLocks noChangeArrowheads="1"/>
          </p:cNvSpPr>
          <p:nvPr/>
        </p:nvSpPr>
        <p:spPr bwMode="auto">
          <a:xfrm>
            <a:off x="71414" y="5453066"/>
            <a:ext cx="2428892" cy="80021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fr-FR" sz="1400" b="0" i="0" u="none" strike="noStrike" cap="none" normalizeH="0" baseline="0" dirty="0" smtClean="0">
                <a:ln>
                  <a:noFill/>
                </a:ln>
                <a:solidFill>
                  <a:schemeClr val="bg1"/>
                </a:solidFill>
                <a:effectLst/>
                <a:latin typeface="Times New Roman" pitchFamily="18" charset="0"/>
                <a:ea typeface="Calibri" pitchFamily="34" charset="0"/>
                <a:cs typeface="+mj-cs"/>
              </a:rPr>
              <a:t> </a:t>
            </a:r>
            <a:r>
              <a:rPr kumimoji="0" lang="fr-FR" sz="1000" b="1" u="none" strike="noStrike" cap="none" normalizeH="0" baseline="0" dirty="0" smtClean="0">
                <a:ln>
                  <a:noFill/>
                </a:ln>
                <a:solidFill>
                  <a:schemeClr val="bg1"/>
                </a:solidFill>
                <a:effectLst/>
                <a:latin typeface="Times New Roman" pitchFamily="18" charset="0"/>
                <a:ea typeface="Calibri" pitchFamily="34" charset="0"/>
                <a:cs typeface="+mj-cs"/>
              </a:rPr>
              <a:t>G</a:t>
            </a:r>
            <a:r>
              <a:rPr kumimoji="0" lang="fr-FR" sz="1000" b="1" u="none" strike="noStrike" cap="none" normalizeH="0" baseline="0" dirty="0" smtClean="0">
                <a:ln>
                  <a:noFill/>
                </a:ln>
                <a:solidFill>
                  <a:schemeClr val="bg1"/>
                </a:solidFill>
                <a:effectLst/>
                <a:latin typeface="Calibri"/>
                <a:ea typeface="Calibri" pitchFamily="34" charset="0"/>
                <a:cs typeface="+mj-cs"/>
              </a:rPr>
              <a:t>é</a:t>
            </a:r>
            <a:r>
              <a:rPr kumimoji="0" lang="fr-FR" sz="1000" b="1" u="none" strike="noStrike" cap="none" normalizeH="0" baseline="0" dirty="0" smtClean="0">
                <a:ln>
                  <a:noFill/>
                </a:ln>
                <a:solidFill>
                  <a:schemeClr val="bg1"/>
                </a:solidFill>
                <a:effectLst/>
                <a:latin typeface="Times New Roman" pitchFamily="18" charset="0"/>
                <a:ea typeface="Calibri" pitchFamily="34" charset="0"/>
                <a:cs typeface="+mj-cs"/>
              </a:rPr>
              <a:t>n</a:t>
            </a:r>
            <a:r>
              <a:rPr kumimoji="0" lang="fr-FR" sz="1000" b="1" u="none" strike="noStrike" cap="none" normalizeH="0" baseline="0" dirty="0" smtClean="0">
                <a:ln>
                  <a:noFill/>
                </a:ln>
                <a:solidFill>
                  <a:schemeClr val="bg1"/>
                </a:solidFill>
                <a:effectLst/>
                <a:latin typeface="Calibri"/>
                <a:ea typeface="Calibri" pitchFamily="34" charset="0"/>
                <a:cs typeface="+mj-cs"/>
              </a:rPr>
              <a:t>é</a:t>
            </a:r>
            <a:r>
              <a:rPr kumimoji="0" lang="fr-FR" sz="1000" b="1" u="none" strike="noStrike" cap="none" normalizeH="0" baseline="0" dirty="0" smtClean="0">
                <a:ln>
                  <a:noFill/>
                </a:ln>
                <a:solidFill>
                  <a:schemeClr val="bg1"/>
                </a:solidFill>
                <a:effectLst/>
                <a:latin typeface="Times New Roman" pitchFamily="18" charset="0"/>
                <a:ea typeface="Calibri" pitchFamily="34" charset="0"/>
                <a:cs typeface="+mj-cs"/>
              </a:rPr>
              <a:t>ralit</a:t>
            </a:r>
            <a:r>
              <a:rPr kumimoji="0" lang="fr-FR" sz="1000" b="1" u="none" strike="noStrike" cap="none" normalizeH="0" baseline="0" dirty="0" smtClean="0">
                <a:ln>
                  <a:noFill/>
                </a:ln>
                <a:solidFill>
                  <a:schemeClr val="bg1"/>
                </a:solidFill>
                <a:effectLst/>
                <a:latin typeface="Calibri"/>
                <a:ea typeface="Calibri" pitchFamily="34" charset="0"/>
                <a:cs typeface="+mj-cs"/>
              </a:rPr>
              <a:t>é</a:t>
            </a:r>
            <a:r>
              <a:rPr kumimoji="0" lang="fr-FR" sz="1000" b="1" u="none" strike="noStrike" cap="none" normalizeH="0" baseline="0" dirty="0" smtClean="0">
                <a:ln>
                  <a:noFill/>
                </a:ln>
                <a:solidFill>
                  <a:schemeClr val="bg1"/>
                </a:solidFill>
                <a:effectLst/>
                <a:latin typeface="Times New Roman" pitchFamily="18" charset="0"/>
                <a:ea typeface="Calibri" pitchFamily="34" charset="0"/>
                <a:cs typeface="+mj-cs"/>
              </a:rPr>
              <a:t> pour pvc</a:t>
            </a:r>
            <a:r>
              <a:rPr kumimoji="0" lang="fr-FR" sz="1000" b="1" i="1" u="none" strike="noStrike" cap="none" normalizeH="0" baseline="0" dirty="0" smtClean="0">
                <a:ln>
                  <a:noFill/>
                </a:ln>
                <a:solidFill>
                  <a:schemeClr val="bg1"/>
                </a:solidFill>
                <a:effectLst/>
                <a:latin typeface="Times New Roman" pitchFamily="18" charset="0"/>
                <a:ea typeface="Calibri" pitchFamily="34" charset="0"/>
                <a:cs typeface="+mj-cs"/>
              </a:rPr>
              <a:t>:</a:t>
            </a:r>
            <a:r>
              <a:rPr kumimoji="0" lang="fr-FR" sz="1000" i="1" u="none" strike="noStrike" cap="none" normalizeH="0" baseline="0" dirty="0" smtClean="0">
                <a:ln>
                  <a:noFill/>
                </a:ln>
                <a:solidFill>
                  <a:schemeClr val="bg1"/>
                </a:solidFill>
                <a:effectLst/>
                <a:latin typeface="Times New Roman" pitchFamily="18" charset="0"/>
                <a:ea typeface="Calibri" pitchFamily="34" charset="0"/>
                <a:cs typeface="+mj-cs"/>
              </a:rPr>
              <a:t>(</a:t>
            </a:r>
            <a:r>
              <a:rPr kumimoji="0" lang="fr-FR" sz="800" i="1" u="none" strike="noStrike" cap="none" normalizeH="0" baseline="0" dirty="0" smtClean="0">
                <a:ln>
                  <a:noFill/>
                </a:ln>
                <a:solidFill>
                  <a:schemeClr val="bg1"/>
                </a:solidFill>
                <a:effectLst/>
                <a:latin typeface="Times New Roman" pitchFamily="18" charset="0"/>
                <a:ea typeface="Calibri" pitchFamily="34" charset="0"/>
                <a:cs typeface="+mj-cs"/>
              </a:rPr>
              <a:t>rappels et historique, Donn</a:t>
            </a:r>
            <a:r>
              <a:rPr kumimoji="0" lang="fr-FR" sz="800" i="1" u="none" strike="noStrike" cap="none" normalizeH="0" baseline="0" dirty="0" smtClean="0">
                <a:ln>
                  <a:noFill/>
                </a:ln>
                <a:solidFill>
                  <a:schemeClr val="bg1"/>
                </a:solidFill>
                <a:effectLst/>
                <a:latin typeface="Calibri"/>
                <a:ea typeface="Calibri" pitchFamily="34" charset="0"/>
                <a:cs typeface="+mj-cs"/>
              </a:rPr>
              <a:t>é</a:t>
            </a:r>
            <a:r>
              <a:rPr kumimoji="0" lang="fr-FR" sz="800" i="1" u="none" strike="noStrike" cap="none" normalizeH="0" baseline="0" dirty="0" smtClean="0">
                <a:ln>
                  <a:noFill/>
                </a:ln>
                <a:solidFill>
                  <a:schemeClr val="bg1"/>
                </a:solidFill>
                <a:effectLst/>
                <a:latin typeface="Times New Roman" pitchFamily="18" charset="0"/>
                <a:ea typeface="Calibri" pitchFamily="34" charset="0"/>
                <a:cs typeface="+mj-cs"/>
              </a:rPr>
              <a:t>es techniques, Propri</a:t>
            </a:r>
            <a:r>
              <a:rPr kumimoji="0" lang="fr-FR" sz="800" i="1" u="none" strike="noStrike" cap="none" normalizeH="0" baseline="0" dirty="0" smtClean="0">
                <a:ln>
                  <a:noFill/>
                </a:ln>
                <a:solidFill>
                  <a:schemeClr val="bg1"/>
                </a:solidFill>
                <a:effectLst/>
                <a:latin typeface="Calibri"/>
                <a:ea typeface="Calibri" pitchFamily="34" charset="0"/>
                <a:cs typeface="+mj-cs"/>
              </a:rPr>
              <a:t>é</a:t>
            </a:r>
            <a:r>
              <a:rPr kumimoji="0" lang="fr-FR" sz="800" i="1" u="none" strike="noStrike" cap="none" normalizeH="0" baseline="0" dirty="0" smtClean="0">
                <a:ln>
                  <a:noFill/>
                </a:ln>
                <a:solidFill>
                  <a:schemeClr val="bg1"/>
                </a:solidFill>
                <a:effectLst/>
                <a:latin typeface="Times New Roman" pitchFamily="18" charset="0"/>
                <a:ea typeface="Calibri" pitchFamily="34" charset="0"/>
                <a:cs typeface="+mj-cs"/>
              </a:rPr>
              <a:t>t</a:t>
            </a:r>
            <a:r>
              <a:rPr kumimoji="0" lang="fr-FR" sz="800" i="1" u="none" strike="noStrike" cap="none" normalizeH="0" baseline="0" dirty="0" smtClean="0">
                <a:ln>
                  <a:noFill/>
                </a:ln>
                <a:solidFill>
                  <a:schemeClr val="bg1"/>
                </a:solidFill>
                <a:effectLst/>
                <a:latin typeface="Calibri"/>
                <a:ea typeface="Calibri" pitchFamily="34" charset="0"/>
                <a:cs typeface="+mj-cs"/>
              </a:rPr>
              <a:t>é</a:t>
            </a:r>
            <a:r>
              <a:rPr kumimoji="0" lang="fr-FR" sz="800" i="1" u="none" strike="noStrike" cap="none" normalizeH="0" baseline="0" dirty="0" smtClean="0">
                <a:ln>
                  <a:noFill/>
                </a:ln>
                <a:solidFill>
                  <a:schemeClr val="bg1"/>
                </a:solidFill>
                <a:effectLst/>
                <a:latin typeface="Times New Roman" pitchFamily="18" charset="0"/>
                <a:ea typeface="Calibri" pitchFamily="34" charset="0"/>
                <a:cs typeface="+mj-cs"/>
              </a:rPr>
              <a:t>,</a:t>
            </a:r>
            <a:r>
              <a:rPr kumimoji="0" lang="fr-FR" sz="800" i="1" u="none" strike="noStrike" cap="none" normalizeH="0" baseline="0" dirty="0" smtClean="0">
                <a:ln>
                  <a:noFill/>
                </a:ln>
                <a:solidFill>
                  <a:schemeClr val="bg1"/>
                </a:solidFill>
                <a:effectLst/>
                <a:latin typeface="Calibri" pitchFamily="34" charset="0"/>
                <a:ea typeface="Calibri" pitchFamily="34" charset="0"/>
                <a:cs typeface="+mj-cs"/>
              </a:rPr>
              <a:t> ELABORATION DU PVC</a:t>
            </a:r>
            <a:r>
              <a:rPr kumimoji="0" lang="fr-FR" sz="800" i="1" u="none" strike="noStrike" cap="none" normalizeH="0" baseline="0" dirty="0" smtClean="0">
                <a:ln>
                  <a:noFill/>
                </a:ln>
                <a:solidFill>
                  <a:schemeClr val="bg1"/>
                </a:solidFill>
                <a:effectLst/>
                <a:latin typeface="Times New Roman" pitchFamily="18" charset="0"/>
                <a:ea typeface="Calibri" pitchFamily="34" charset="0"/>
                <a:cs typeface="+mj-cs"/>
              </a:rPr>
              <a:t>, Application et   utilisation.</a:t>
            </a:r>
            <a:endParaRPr kumimoji="0" lang="en-US" sz="800" i="0" u="none" strike="noStrike" cap="none" normalizeH="0" baseline="0" dirty="0" smtClean="0">
              <a:ln>
                <a:noFill/>
              </a:ln>
              <a:solidFill>
                <a:schemeClr val="bg1"/>
              </a:solidFill>
              <a:effectLst/>
              <a:latin typeface="Arial" pitchFamily="34" charset="0"/>
              <a:cs typeface="+mj-cs"/>
            </a:endParaRPr>
          </a:p>
          <a:p>
            <a:pPr lvl="0" algn="just" rtl="0" eaLnBrk="0" fontAlgn="base" hangingPunct="0">
              <a:spcBef>
                <a:spcPct val="0"/>
              </a:spcBef>
              <a:spcAft>
                <a:spcPct val="0"/>
              </a:spcAft>
            </a:pPr>
            <a:r>
              <a:rPr kumimoji="0" lang="fr-FR" sz="800" b="0" i="0" u="none" strike="noStrike" cap="none" normalizeH="0" baseline="0" dirty="0" smtClean="0">
                <a:ln>
                  <a:noFill/>
                </a:ln>
                <a:solidFill>
                  <a:schemeClr val="bg1"/>
                </a:solidFill>
                <a:effectLst/>
                <a:latin typeface="Times New Roman" pitchFamily="18" charset="0"/>
                <a:ea typeface="Calibri" pitchFamily="34" charset="0"/>
                <a:cs typeface="+mj-cs"/>
              </a:rPr>
              <a:t>                                                                                                                                                                 </a:t>
            </a:r>
            <a:r>
              <a:rPr kumimoji="0" lang="fr-FR" sz="800" b="1" u="none" strike="noStrike" cap="none" normalizeH="0" baseline="0" dirty="0" smtClean="0">
                <a:ln>
                  <a:noFill/>
                </a:ln>
                <a:solidFill>
                  <a:schemeClr val="bg1"/>
                </a:solidFill>
                <a:effectLst/>
                <a:latin typeface="Times New Roman" pitchFamily="18" charset="0"/>
                <a:ea typeface="Calibri" pitchFamily="34" charset="0"/>
                <a:cs typeface="+mj-cs"/>
              </a:rPr>
              <a:t>Amine primaire</a:t>
            </a:r>
            <a:r>
              <a:rPr lang="fr-FR" sz="800" b="1" dirty="0" smtClean="0">
                <a:solidFill>
                  <a:schemeClr val="bg1"/>
                </a:solidFill>
                <a:cs typeface="+mj-cs"/>
              </a:rPr>
              <a:t>: </a:t>
            </a:r>
            <a:r>
              <a:rPr kumimoji="0" lang="fr-FR" sz="800" b="0" i="0" u="none" strike="noStrike" cap="none" normalizeH="0" baseline="0" dirty="0" smtClean="0">
                <a:ln>
                  <a:noFill/>
                </a:ln>
                <a:solidFill>
                  <a:schemeClr val="bg1"/>
                </a:solidFill>
                <a:effectLst/>
                <a:latin typeface="Times New Roman" pitchFamily="18" charset="0"/>
                <a:ea typeface="Calibri" pitchFamily="34" charset="0"/>
                <a:cs typeface="+mj-cs"/>
              </a:rPr>
              <a:t>(</a:t>
            </a:r>
            <a:r>
              <a:rPr lang="fr-FR" sz="800" dirty="0" smtClean="0">
                <a:solidFill>
                  <a:schemeClr val="bg1"/>
                </a:solidFill>
                <a:latin typeface="Times New Roman" pitchFamily="18" charset="0"/>
                <a:ea typeface="Calibri" pitchFamily="34" charset="0"/>
                <a:cs typeface="+mj-cs"/>
              </a:rPr>
              <a:t>généralité pour l’</a:t>
            </a:r>
            <a:r>
              <a:rPr kumimoji="0" lang="fr-FR" sz="800" b="0" i="0" u="none" strike="noStrike" cap="none" normalizeH="0" baseline="0" dirty="0" smtClean="0">
                <a:ln>
                  <a:noFill/>
                </a:ln>
                <a:solidFill>
                  <a:schemeClr val="bg1"/>
                </a:solidFill>
                <a:effectLst/>
                <a:latin typeface="Times New Roman" pitchFamily="18" charset="0"/>
                <a:ea typeface="Calibri" pitchFamily="34" charset="0"/>
                <a:cs typeface="+mj-cs"/>
              </a:rPr>
              <a:t>ANILINE).</a:t>
            </a:r>
            <a:endParaRPr kumimoji="0" lang="fr-FR" sz="800" b="0" i="0" u="none" strike="noStrike" cap="none" normalizeH="0" baseline="0" dirty="0" smtClean="0">
              <a:ln>
                <a:noFill/>
              </a:ln>
              <a:solidFill>
                <a:schemeClr val="bg1"/>
              </a:solidFill>
              <a:effectLst/>
              <a:latin typeface="Arial" pitchFamily="34" charset="0"/>
              <a:cs typeface="+mj-cs"/>
            </a:endParaRPr>
          </a:p>
        </p:txBody>
      </p:sp>
      <p:sp>
        <p:nvSpPr>
          <p:cNvPr id="3" name="Rectangle 2"/>
          <p:cNvSpPr>
            <a:spLocks noChangeArrowheads="1"/>
          </p:cNvSpPr>
          <p:nvPr/>
        </p:nvSpPr>
        <p:spPr bwMode="auto">
          <a:xfrm>
            <a:off x="-24" y="6167446"/>
            <a:ext cx="2571768" cy="4924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pPr>
            <a:r>
              <a:rPr kumimoji="0" lang="fr-FR" sz="800" b="1" i="1" u="none" strike="noStrike" cap="none" normalizeH="0" baseline="0" dirty="0" smtClean="0">
                <a:ln>
                  <a:noFill/>
                </a:ln>
                <a:solidFill>
                  <a:srgbClr val="000000"/>
                </a:solidFill>
                <a:effectLst/>
                <a:latin typeface="Times New Roman" pitchFamily="18" charset="0"/>
                <a:ea typeface="Calibri" pitchFamily="34" charset="0"/>
                <a:cs typeface="+mj-cs"/>
              </a:rPr>
              <a:t>Les Bases de </a:t>
            </a:r>
            <a:r>
              <a:rPr kumimoji="0" lang="fr-FR" sz="800" b="1" i="1" u="none" strike="noStrike" cap="none" normalizeH="0" baseline="0" dirty="0" err="1" smtClean="0">
                <a:ln>
                  <a:noFill/>
                </a:ln>
                <a:solidFill>
                  <a:srgbClr val="000000"/>
                </a:solidFill>
                <a:effectLst/>
                <a:latin typeface="Times New Roman" pitchFamily="18" charset="0"/>
                <a:ea typeface="Calibri" pitchFamily="34" charset="0"/>
                <a:cs typeface="+mj-cs"/>
              </a:rPr>
              <a:t>Schiff</a:t>
            </a:r>
            <a:r>
              <a:rPr kumimoji="0" lang="fr-FR" sz="800" b="1" i="1" u="none" strike="noStrike" cap="none" normalizeH="0" baseline="0" dirty="0" smtClean="0">
                <a:ln>
                  <a:noFill/>
                </a:ln>
                <a:solidFill>
                  <a:srgbClr val="000000"/>
                </a:solidFill>
                <a:effectLst/>
                <a:latin typeface="Times New Roman" pitchFamily="18" charset="0"/>
                <a:ea typeface="Calibri" pitchFamily="34" charset="0"/>
                <a:cs typeface="+mj-cs"/>
              </a:rPr>
              <a:t>:</a:t>
            </a:r>
            <a:r>
              <a:rPr kumimoji="0" lang="fr-FR" sz="800" b="0" i="0" u="none" strike="noStrike" cap="none" normalizeH="0" baseline="0" dirty="0" smtClean="0">
                <a:ln>
                  <a:noFill/>
                </a:ln>
                <a:solidFill>
                  <a:schemeClr val="tx1"/>
                </a:solidFill>
                <a:effectLst/>
                <a:latin typeface="Times New Roman" pitchFamily="18" charset="0"/>
                <a:ea typeface="Calibri" pitchFamily="34" charset="0"/>
                <a:cs typeface="+mj-cs"/>
              </a:rPr>
              <a:t> </a:t>
            </a:r>
            <a:r>
              <a:rPr kumimoji="0" lang="fr-FR" sz="800" b="0" i="0" u="none" strike="noStrike" cap="none" normalizeH="0" baseline="0" dirty="0" smtClean="0">
                <a:ln>
                  <a:noFill/>
                </a:ln>
                <a:solidFill>
                  <a:schemeClr val="bg1"/>
                </a:solidFill>
                <a:effectLst/>
                <a:latin typeface="Times New Roman" pitchFamily="18" charset="0"/>
                <a:ea typeface="Calibri" pitchFamily="34" charset="0"/>
                <a:cs typeface="+mj-cs"/>
              </a:rPr>
              <a:t>(</a:t>
            </a:r>
            <a:r>
              <a:rPr kumimoji="0" lang="fr-FR" sz="800" b="0" i="0" u="none" strike="noStrike" cap="none" normalizeH="0" baseline="0" dirty="0" err="1" smtClean="0">
                <a:ln>
                  <a:noFill/>
                </a:ln>
                <a:solidFill>
                  <a:schemeClr val="bg1"/>
                </a:solidFill>
                <a:effectLst/>
                <a:latin typeface="Times New Roman" pitchFamily="18" charset="0"/>
                <a:ea typeface="Calibri" pitchFamily="34" charset="0"/>
                <a:cs typeface="+mj-cs"/>
              </a:rPr>
              <a:t>d</a:t>
            </a:r>
            <a:r>
              <a:rPr kumimoji="0" lang="fr-FR" sz="800" b="0" i="0" u="none" strike="noStrike" cap="none" normalizeH="0" baseline="0" dirty="0" err="1" smtClean="0">
                <a:ln>
                  <a:noFill/>
                </a:ln>
                <a:solidFill>
                  <a:schemeClr val="bg1"/>
                </a:solidFill>
                <a:effectLst/>
                <a:latin typeface="Calibri"/>
                <a:ea typeface="Calibri" pitchFamily="34" charset="0"/>
                <a:cs typeface="+mj-cs"/>
              </a:rPr>
              <a:t>é</a:t>
            </a:r>
            <a:r>
              <a:rPr kumimoji="0" lang="fr-FR" sz="800" b="0" i="0" u="none" strike="noStrike" cap="none" normalizeH="0" baseline="0" dirty="0" err="1" smtClean="0">
                <a:ln>
                  <a:noFill/>
                </a:ln>
                <a:solidFill>
                  <a:schemeClr val="bg1"/>
                </a:solidFill>
                <a:effectLst/>
                <a:latin typeface="Times New Roman" pitchFamily="18" charset="0"/>
                <a:ea typeface="Calibri" pitchFamily="34" charset="0"/>
                <a:cs typeface="+mj-cs"/>
              </a:rPr>
              <a:t>finiton,clasification</a:t>
            </a:r>
            <a:r>
              <a:rPr kumimoji="0" lang="fr-FR" sz="800" b="0" i="0" u="none" strike="noStrike" cap="none" normalizeH="0" baseline="0" dirty="0" smtClean="0">
                <a:ln>
                  <a:noFill/>
                </a:ln>
                <a:solidFill>
                  <a:schemeClr val="bg1"/>
                </a:solidFill>
                <a:effectLst/>
                <a:latin typeface="Times New Roman" pitchFamily="18" charset="0"/>
                <a:ea typeface="Calibri" pitchFamily="34" charset="0"/>
                <a:cs typeface="+mj-cs"/>
              </a:rPr>
              <a:t>).</a:t>
            </a:r>
            <a:endParaRPr kumimoji="0" lang="en-US" sz="800" b="0" i="0" u="none" strike="noStrike" cap="none" normalizeH="0" baseline="0" dirty="0" smtClean="0">
              <a:ln>
                <a:noFill/>
              </a:ln>
              <a:solidFill>
                <a:schemeClr val="bg1"/>
              </a:solidFill>
              <a:effectLst/>
              <a:latin typeface="Arial" pitchFamily="34" charset="0"/>
              <a:cs typeface="+mj-cs"/>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mj-cs"/>
            </a:endParaRPr>
          </a:p>
        </p:txBody>
      </p:sp>
      <p:sp>
        <p:nvSpPr>
          <p:cNvPr id="93" name="مستطيل 92"/>
          <p:cNvSpPr/>
          <p:nvPr/>
        </p:nvSpPr>
        <p:spPr>
          <a:xfrm>
            <a:off x="-24" y="6298180"/>
            <a:ext cx="1447897" cy="400110"/>
          </a:xfrm>
          <a:prstGeom prst="rect">
            <a:avLst/>
          </a:prstGeom>
        </p:spPr>
        <p:txBody>
          <a:bodyPr wrap="none">
            <a:spAutoFit/>
          </a:bodyPr>
          <a:lstStyle/>
          <a:p>
            <a:r>
              <a:rPr lang="fr-FR" sz="800" b="1" dirty="0" smtClean="0">
                <a:solidFill>
                  <a:schemeClr val="bg1"/>
                </a:solidFill>
                <a:cs typeface="+mj-cs"/>
              </a:rPr>
              <a:t>les complexes</a:t>
            </a:r>
            <a:r>
              <a:rPr lang="fr-FR" sz="800" b="1" i="1" dirty="0" smtClean="0">
                <a:solidFill>
                  <a:schemeClr val="bg1"/>
                </a:solidFill>
                <a:cs typeface="+mj-cs"/>
              </a:rPr>
              <a:t> </a:t>
            </a:r>
            <a:r>
              <a:rPr lang="fr-FR" sz="1000" i="1" dirty="0" smtClean="0">
                <a:solidFill>
                  <a:schemeClr val="bg1"/>
                </a:solidFill>
                <a:cs typeface="+mj-cs"/>
              </a:rPr>
              <a:t>:</a:t>
            </a:r>
            <a:r>
              <a:rPr lang="fr-FR" sz="1000" b="1" i="1" dirty="0" smtClean="0">
                <a:solidFill>
                  <a:schemeClr val="bg1"/>
                </a:solidFill>
                <a:cs typeface="+mj-cs"/>
              </a:rPr>
              <a:t>(</a:t>
            </a:r>
            <a:r>
              <a:rPr lang="fr-FR" sz="1000" i="1" dirty="0" smtClean="0">
                <a:solidFill>
                  <a:schemeClr val="bg1"/>
                </a:solidFill>
                <a:cs typeface="+mj-cs"/>
              </a:rPr>
              <a:t> Définition</a:t>
            </a:r>
            <a:r>
              <a:rPr lang="fr-FR" sz="1000" b="1" dirty="0" smtClean="0">
                <a:solidFill>
                  <a:schemeClr val="bg1"/>
                </a:solidFill>
                <a:cs typeface="+mj-cs"/>
              </a:rPr>
              <a:t>)</a:t>
            </a:r>
            <a:endParaRPr lang="ar-DZ" sz="800" dirty="0" smtClean="0">
              <a:solidFill>
                <a:schemeClr val="bg1"/>
              </a:solidFill>
              <a:cs typeface="+mj-cs"/>
            </a:endParaRPr>
          </a:p>
          <a:p>
            <a:endParaRPr lang="ar-DZ" sz="1000" dirty="0">
              <a:cs typeface="+mj-cs"/>
            </a:endParaRPr>
          </a:p>
        </p:txBody>
      </p:sp>
      <p:sp>
        <p:nvSpPr>
          <p:cNvPr id="96" name="سهم إلى اليسار 95"/>
          <p:cNvSpPr/>
          <p:nvPr/>
        </p:nvSpPr>
        <p:spPr>
          <a:xfrm>
            <a:off x="2857496" y="8167710"/>
            <a:ext cx="214314" cy="14287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ar-DZ">
              <a:cs typeface="+mj-cs"/>
            </a:endParaRPr>
          </a:p>
        </p:txBody>
      </p:sp>
      <p:sp>
        <p:nvSpPr>
          <p:cNvPr id="105" name="تمرير أفقي 104"/>
          <p:cNvSpPr/>
          <p:nvPr/>
        </p:nvSpPr>
        <p:spPr>
          <a:xfrm>
            <a:off x="214290" y="7096140"/>
            <a:ext cx="1571636" cy="428628"/>
          </a:xfrm>
          <a:prstGeom prst="horizontalScroll">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1" anchor="ctr">
            <a:prstTxWarp prst="textChevronInverted">
              <a:avLst/>
            </a:prstTxWarp>
          </a:bodyPr>
          <a:lstStyle/>
          <a:p>
            <a:r>
              <a:rPr lang="fr-FR" b="1" dirty="0" smtClean="0">
                <a:cs typeface="+mj-cs"/>
              </a:rPr>
              <a:t>Les analyses</a:t>
            </a:r>
            <a:r>
              <a:rPr lang="fr-FR" b="1" dirty="0" smtClean="0">
                <a:latin typeface="Times New Roman" pitchFamily="18" charset="0"/>
                <a:ea typeface="Calibri" pitchFamily="34" charset="0"/>
                <a:cs typeface="+mj-cs"/>
              </a:rPr>
              <a:t> :</a:t>
            </a:r>
            <a:endParaRPr lang="ar-DZ" dirty="0">
              <a:cs typeface="+mj-cs"/>
            </a:endParaRPr>
          </a:p>
        </p:txBody>
      </p:sp>
      <p:sp>
        <p:nvSpPr>
          <p:cNvPr id="107" name="مستطيل 106"/>
          <p:cNvSpPr/>
          <p:nvPr/>
        </p:nvSpPr>
        <p:spPr>
          <a:xfrm>
            <a:off x="142852" y="7596206"/>
            <a:ext cx="2214578" cy="954107"/>
          </a:xfrm>
          <a:prstGeom prst="rect">
            <a:avLst/>
          </a:prstGeom>
        </p:spPr>
        <p:txBody>
          <a:bodyPr wrap="square">
            <a:spAutoFit/>
          </a:bodyPr>
          <a:lstStyle/>
          <a:p>
            <a:pPr algn="l" rtl="0" eaLnBrk="0" fontAlgn="base" hangingPunct="0">
              <a:spcBef>
                <a:spcPct val="0"/>
              </a:spcBef>
              <a:spcAft>
                <a:spcPct val="0"/>
              </a:spcAft>
            </a:pPr>
            <a:r>
              <a:rPr lang="fr-FR" sz="800" dirty="0" smtClean="0">
                <a:solidFill>
                  <a:schemeClr val="bg1"/>
                </a:solidFill>
                <a:latin typeface="Calibri" pitchFamily="34" charset="0"/>
                <a:ea typeface="Calibri" pitchFamily="34" charset="0"/>
                <a:cs typeface="+mj-cs"/>
              </a:rPr>
              <a:t>le point de fusion, la chromatographie sur couche mince (CCM) pour vérifier leur pureté.</a:t>
            </a:r>
          </a:p>
          <a:p>
            <a:pPr algn="l" rtl="0" eaLnBrk="0" fontAlgn="base" hangingPunct="0">
              <a:spcBef>
                <a:spcPct val="0"/>
              </a:spcBef>
              <a:spcAft>
                <a:spcPct val="0"/>
              </a:spcAft>
            </a:pPr>
            <a:r>
              <a:rPr lang="fr-FR" sz="800" dirty="0" smtClean="0">
                <a:solidFill>
                  <a:schemeClr val="bg1"/>
                </a:solidFill>
                <a:latin typeface="Calibri" pitchFamily="34" charset="0"/>
                <a:ea typeface="Calibri" pitchFamily="34" charset="0"/>
                <a:cs typeface="+mj-cs"/>
              </a:rPr>
              <a:t> L’infrarouge pour le groupements la Fonctionnels.</a:t>
            </a:r>
          </a:p>
          <a:p>
            <a:pPr algn="l" rtl="0" eaLnBrk="0" fontAlgn="base" hangingPunct="0">
              <a:spcBef>
                <a:spcPct val="0"/>
              </a:spcBef>
              <a:spcAft>
                <a:spcPct val="0"/>
              </a:spcAft>
            </a:pPr>
            <a:r>
              <a:rPr lang="fr-FR" sz="800" dirty="0" smtClean="0">
                <a:solidFill>
                  <a:schemeClr val="bg1"/>
                </a:solidFill>
                <a:latin typeface="Calibri" pitchFamily="34" charset="0"/>
                <a:ea typeface="Calibri" pitchFamily="34" charset="0"/>
                <a:cs typeface="+mj-cs"/>
              </a:rPr>
              <a:t>l’UV-visible pour double lisons.</a:t>
            </a:r>
          </a:p>
          <a:p>
            <a:pPr algn="l" rtl="0" eaLnBrk="0" fontAlgn="base" hangingPunct="0">
              <a:spcBef>
                <a:spcPct val="0"/>
              </a:spcBef>
              <a:spcAft>
                <a:spcPct val="0"/>
              </a:spcAft>
            </a:pPr>
            <a:r>
              <a:rPr lang="fr-FR" sz="800" dirty="0" smtClean="0">
                <a:solidFill>
                  <a:schemeClr val="bg1"/>
                </a:solidFill>
                <a:latin typeface="Calibri" pitchFamily="34" charset="0"/>
                <a:ea typeface="Calibri" pitchFamily="34" charset="0"/>
                <a:cs typeface="+mj-cs"/>
              </a:rPr>
              <a:t> électrochimie.</a:t>
            </a:r>
            <a:endParaRPr lang="en-US" sz="800" dirty="0" smtClean="0">
              <a:solidFill>
                <a:schemeClr val="bg1"/>
              </a:solidFill>
              <a:latin typeface="Arial" pitchFamily="34" charset="0"/>
              <a:cs typeface="+mj-cs"/>
            </a:endParaRPr>
          </a:p>
          <a:p>
            <a:pPr lvl="0" algn="l" rtl="0" eaLnBrk="0" fontAlgn="base" hangingPunct="0">
              <a:spcBef>
                <a:spcPct val="0"/>
              </a:spcBef>
              <a:spcAft>
                <a:spcPct val="0"/>
              </a:spcAft>
            </a:pPr>
            <a:r>
              <a:rPr lang="fr-FR" sz="800" dirty="0" smtClean="0">
                <a:solidFill>
                  <a:schemeClr val="bg1"/>
                </a:solidFill>
                <a:latin typeface="Calibri" pitchFamily="34" charset="0"/>
                <a:ea typeface="Calibri" pitchFamily="34" charset="0"/>
                <a:cs typeface="+mj-cs"/>
              </a:rPr>
              <a:t> </a:t>
            </a:r>
            <a:endParaRPr lang="en-US" sz="800" dirty="0" smtClean="0">
              <a:solidFill>
                <a:schemeClr val="bg1"/>
              </a:solidFill>
              <a:latin typeface="Arial" pitchFamily="34" charset="0"/>
              <a:cs typeface="+mj-cs"/>
            </a:endParaRPr>
          </a:p>
        </p:txBody>
      </p:sp>
      <p:sp>
        <p:nvSpPr>
          <p:cNvPr id="4" name="Rectangle 1"/>
          <p:cNvSpPr>
            <a:spLocks noChangeArrowheads="1"/>
          </p:cNvSpPr>
          <p:nvPr/>
        </p:nvSpPr>
        <p:spPr bwMode="auto">
          <a:xfrm>
            <a:off x="4714884" y="5381628"/>
            <a:ext cx="1957587"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r>
              <a:rPr kumimoji="0" lang="fr-FR" sz="1100" b="1" i="0" u="none" strike="noStrike" cap="none" normalizeH="0" baseline="0" dirty="0" smtClean="0">
                <a:ln>
                  <a:noFill/>
                </a:ln>
                <a:solidFill>
                  <a:schemeClr val="bg1"/>
                </a:solidFill>
                <a:effectLst/>
                <a:latin typeface="Calibri" pitchFamily="34" charset="0"/>
                <a:ea typeface="Calibri" pitchFamily="34" charset="0"/>
                <a:cs typeface="+mj-cs"/>
              </a:rPr>
              <a:t>Montage de synthèse à reflux:</a:t>
            </a:r>
            <a:endParaRPr kumimoji="0" lang="fr-FR" sz="1800" b="1" i="0" u="none" strike="noStrike" cap="none" normalizeH="0" baseline="0" dirty="0" smtClean="0">
              <a:ln>
                <a:noFill/>
              </a:ln>
              <a:solidFill>
                <a:schemeClr val="bg1"/>
              </a:solidFill>
              <a:effectLst/>
              <a:latin typeface="Arial" pitchFamily="34" charset="0"/>
              <a:cs typeface="+mj-cs"/>
            </a:endParaRPr>
          </a:p>
        </p:txBody>
      </p:sp>
    </p:spTree>
  </p:cSld>
  <p:clrMapOvr>
    <a:masterClrMapping/>
  </p:clrMapOvr>
  <p:transition>
    <p:cover dir="l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ar-DZ"/>
          </a:p>
        </p:txBody>
      </p:sp>
      <p:sp>
        <p:nvSpPr>
          <p:cNvPr id="3" name="عنصر نائب للمحتوى 2"/>
          <p:cNvSpPr>
            <a:spLocks noGrp="1"/>
          </p:cNvSpPr>
          <p:nvPr>
            <p:ph idx="1"/>
          </p:nvPr>
        </p:nvSpPr>
        <p:spPr/>
        <p:txBody>
          <a:bodyPr/>
          <a:lstStyle/>
          <a:p>
            <a:endParaRPr lang="ar-DZ"/>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حيوية">
  <a:themeElements>
    <a:clrScheme name="حيوية">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وحدة نمطية">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1254</TotalTime>
  <Words>464</Words>
  <Application>Microsoft Office PowerPoint</Application>
  <PresentationFormat>Format A4 (210 x 297 mm)</PresentationFormat>
  <Paragraphs>58</Paragraphs>
  <Slides>2</Slides>
  <Notes>1</Notes>
  <HiddenSlides>0</HiddenSlides>
  <MMClips>0</MMClips>
  <ScaleCrop>false</ScaleCrop>
  <HeadingPairs>
    <vt:vector size="4" baseType="variant">
      <vt:variant>
        <vt:lpstr>Thème</vt:lpstr>
      </vt:variant>
      <vt:variant>
        <vt:i4>1</vt:i4>
      </vt:variant>
      <vt:variant>
        <vt:lpstr>Titres des diapositives</vt:lpstr>
      </vt:variant>
      <vt:variant>
        <vt:i4>2</vt:i4>
      </vt:variant>
    </vt:vector>
  </HeadingPairs>
  <TitlesOfParts>
    <vt:vector size="3" baseType="lpstr">
      <vt:lpstr>حيوية</vt:lpstr>
      <vt:lpstr>Diapositive 1</vt:lpstr>
      <vt:lpstr>Diapositive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dc:creator>B</dc:creator>
  <cp:lastModifiedBy>NOR</cp:lastModifiedBy>
  <cp:revision>138</cp:revision>
  <dcterms:created xsi:type="dcterms:W3CDTF">2015-02-23T21:18:28Z</dcterms:created>
  <dcterms:modified xsi:type="dcterms:W3CDTF">2014-03-10T02:17:55Z</dcterms:modified>
</cp:coreProperties>
</file>