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Lst>
  <p:sldSz cx="6858000" cy="9906000" type="A4"/>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4660"/>
  </p:normalViewPr>
  <p:slideViewPr>
    <p:cSldViewPr>
      <p:cViewPr>
        <p:scale>
          <a:sx n="180" d="100"/>
          <a:sy n="180" d="100"/>
        </p:scale>
        <p:origin x="-138" y="7974"/>
      </p:cViewPr>
      <p:guideLst>
        <p:guide orient="horz" pos="312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385762" y="7727637"/>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re 28"/>
          <p:cNvSpPr>
            <a:spLocks noGrp="1"/>
          </p:cNvSpPr>
          <p:nvPr>
            <p:ph type="ctrTitle"/>
          </p:nvPr>
        </p:nvSpPr>
        <p:spPr>
          <a:xfrm>
            <a:off x="285750" y="7010483"/>
            <a:ext cx="6343650" cy="1765653"/>
          </a:xfrm>
        </p:spPr>
        <p:txBody>
          <a:bodyPr anchor="t"/>
          <a:lstStyle/>
          <a:p>
            <a:r>
              <a:rPr kumimoji="0" lang="fr-FR" smtClean="0"/>
              <a:t>Cliquez pour modifier le style du titre</a:t>
            </a:r>
            <a:endParaRPr kumimoji="0" lang="en-US"/>
          </a:p>
        </p:txBody>
      </p:sp>
      <p:sp>
        <p:nvSpPr>
          <p:cNvPr id="9" name="Sous-titre 8"/>
          <p:cNvSpPr>
            <a:spLocks noGrp="1"/>
          </p:cNvSpPr>
          <p:nvPr>
            <p:ph type="subTitle" idx="1"/>
          </p:nvPr>
        </p:nvSpPr>
        <p:spPr>
          <a:xfrm>
            <a:off x="285750" y="5613400"/>
            <a:ext cx="6343650" cy="13208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fr-FR" smtClean="0"/>
              <a:t>Cliquez pour modifier le style des sous-titres du masque</a:t>
            </a:r>
            <a:endParaRPr kumimoji="0" lang="en-US"/>
          </a:p>
        </p:txBody>
      </p:sp>
      <p:sp>
        <p:nvSpPr>
          <p:cNvPr id="16" name="Espace réservé de la date 15"/>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2" name="Espace réservé du pied de page 1"/>
          <p:cNvSpPr>
            <a:spLocks noGrp="1"/>
          </p:cNvSpPr>
          <p:nvPr>
            <p:ph type="ftr" sz="quarter" idx="11"/>
          </p:nvPr>
        </p:nvSpPr>
        <p:spPr/>
        <p:txBody>
          <a:bodyPr/>
          <a:lstStyle/>
          <a:p>
            <a:endParaRPr lang="fr-BE"/>
          </a:p>
        </p:txBody>
      </p:sp>
      <p:sp>
        <p:nvSpPr>
          <p:cNvPr id="15" name="Espace réservé du numéro de diapositive 14"/>
          <p:cNvSpPr>
            <a:spLocks noGrp="1"/>
          </p:cNvSpPr>
          <p:nvPr>
            <p:ph type="sldNum" sz="quarter" idx="12"/>
          </p:nvPr>
        </p:nvSpPr>
        <p:spPr>
          <a:xfrm>
            <a:off x="6172200" y="9351264"/>
            <a:ext cx="569214" cy="356616"/>
          </a:xfrm>
        </p:spPr>
        <p:txBody>
          <a:bodyPr/>
          <a:lstStyle/>
          <a:p>
            <a:fld id="{CF4668DC-857F-487D-BFFA-8C0CA5037977}" type="slidenum">
              <a:rPr lang="fr-BE" smtClean="0"/>
              <a:pPr/>
              <a:t>‹N°›</a:t>
            </a:fld>
            <a:endParaRPr lang="fr-B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5143500" y="793399"/>
            <a:ext cx="1371600" cy="8452203"/>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342900" y="793399"/>
            <a:ext cx="4686300" cy="8452203"/>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2" name="Titre 21"/>
          <p:cNvSpPr>
            <a:spLocks noGrp="1"/>
          </p:cNvSpPr>
          <p:nvPr>
            <p:ph type="title"/>
          </p:nvPr>
        </p:nvSpPr>
        <p:spPr/>
        <p:txBody>
          <a:bodyPr/>
          <a:lstStyle/>
          <a:p>
            <a:r>
              <a:rPr kumimoji="0" lang="fr-FR" smtClean="0"/>
              <a:t>Cliquez pour modifier le style du titre</a:t>
            </a:r>
            <a:endParaRPr kumimoji="0" lang="en-US"/>
          </a:p>
        </p:txBody>
      </p:sp>
      <p:sp>
        <p:nvSpPr>
          <p:cNvPr id="27" name="Espace réservé du contenu 26"/>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19" name="Espace réservé du pied de page 18"/>
          <p:cNvSpPr>
            <a:spLocks noGrp="1"/>
          </p:cNvSpPr>
          <p:nvPr>
            <p:ph type="ftr" sz="quarter" idx="11"/>
          </p:nvPr>
        </p:nvSpPr>
        <p:spPr>
          <a:xfrm>
            <a:off x="2686050" y="110067"/>
            <a:ext cx="2171700" cy="417336"/>
          </a:xfrm>
        </p:spPr>
        <p:txBody>
          <a:bodyPr/>
          <a:lstStyle/>
          <a:p>
            <a:endParaRPr lang="fr-BE"/>
          </a:p>
        </p:txBody>
      </p:sp>
      <p:sp>
        <p:nvSpPr>
          <p:cNvPr id="16" name="Espace réservé du numéro de diapositive 15"/>
          <p:cNvSpPr>
            <a:spLocks noGrp="1"/>
          </p:cNvSpPr>
          <p:nvPr>
            <p:ph type="sldNum" sz="quarter" idx="12"/>
          </p:nvPr>
        </p:nvSpPr>
        <p:spPr>
          <a:xfrm>
            <a:off x="6172200" y="9351264"/>
            <a:ext cx="569214" cy="356616"/>
          </a:xfrm>
        </p:spPr>
        <p:txBody>
          <a:bodyPr/>
          <a:lstStyle/>
          <a:p>
            <a:fld id="{CF4668DC-857F-487D-BFFA-8C0CA5037977}" type="slidenum">
              <a:rPr lang="fr-BE" smtClean="0"/>
              <a:pPr/>
              <a:t>‹N°›</a:t>
            </a:fld>
            <a:endParaRPr lang="fr-B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385762" y="4975970"/>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Espace réservé du texte 5"/>
          <p:cNvSpPr>
            <a:spLocks noGrp="1"/>
          </p:cNvSpPr>
          <p:nvPr>
            <p:ph type="body" idx="1"/>
          </p:nvPr>
        </p:nvSpPr>
        <p:spPr>
          <a:xfrm>
            <a:off x="285750" y="2421467"/>
            <a:ext cx="6343650" cy="1761067"/>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fr-FR" smtClean="0"/>
              <a:t>Cliquez pour modifier les styles du texte du masque</a:t>
            </a:r>
          </a:p>
        </p:txBody>
      </p:sp>
      <p:sp>
        <p:nvSpPr>
          <p:cNvPr id="19" name="Espace réservé de la date 18"/>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11" name="Espace réservé du pied de page 10"/>
          <p:cNvSpPr>
            <a:spLocks noGrp="1"/>
          </p:cNvSpPr>
          <p:nvPr>
            <p:ph type="ftr" sz="quarter" idx="11"/>
          </p:nvPr>
        </p:nvSpPr>
        <p:spPr/>
        <p:txBody>
          <a:bodyPr/>
          <a:lstStyle/>
          <a:p>
            <a:endParaRPr lang="fr-BE"/>
          </a:p>
        </p:txBody>
      </p:sp>
      <p:sp>
        <p:nvSpPr>
          <p:cNvPr id="16" name="Espace réservé du numéro de diapositive 15"/>
          <p:cNvSpPr>
            <a:spLocks noGrp="1"/>
          </p:cNvSpPr>
          <p:nvPr>
            <p:ph type="sldNum" sz="quarter" idx="12"/>
          </p:nvPr>
        </p:nvSpPr>
        <p:spPr/>
        <p:txBody>
          <a:bodyPr/>
          <a:lstStyle/>
          <a:p>
            <a:fld id="{CF4668DC-857F-487D-BFFA-8C0CA5037977}" type="slidenum">
              <a:rPr lang="fr-BE" smtClean="0"/>
              <a:pPr/>
              <a:t>‹N°›</a:t>
            </a:fld>
            <a:endParaRPr lang="fr-BE"/>
          </a:p>
        </p:txBody>
      </p:sp>
      <p:sp>
        <p:nvSpPr>
          <p:cNvPr id="8" name="Titre 7"/>
          <p:cNvSpPr>
            <a:spLocks noGrp="1"/>
          </p:cNvSpPr>
          <p:nvPr>
            <p:ph type="title"/>
          </p:nvPr>
        </p:nvSpPr>
        <p:spPr>
          <a:xfrm>
            <a:off x="135356" y="4256901"/>
            <a:ext cx="6515100" cy="1711414"/>
          </a:xfrm>
        </p:spPr>
        <p:txBody>
          <a:bodyPr rtlCol="0" anchor="t"/>
          <a:lstStyle>
            <a:lvl1pPr algn="r">
              <a:defRPr/>
            </a:lvl1pPr>
          </a:lstStyle>
          <a:p>
            <a:r>
              <a:rPr kumimoji="0" lang="fr-FR" smtClean="0"/>
              <a:t>Cliquez pour modifier le style du titre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0" name="Titre 19"/>
          <p:cNvSpPr>
            <a:spLocks noGrp="1"/>
          </p:cNvSpPr>
          <p:nvPr>
            <p:ph type="title"/>
          </p:nvPr>
        </p:nvSpPr>
        <p:spPr>
          <a:xfrm>
            <a:off x="226314" y="660400"/>
            <a:ext cx="6515100" cy="1215136"/>
          </a:xfrm>
        </p:spPr>
        <p:txBody>
          <a:bodyPr/>
          <a:lstStyle/>
          <a:p>
            <a:r>
              <a:rPr kumimoji="0" lang="fr-FR" smtClean="0"/>
              <a:t>Cliquez pour modifier le style du titre</a:t>
            </a:r>
            <a:endParaRPr kumimoji="0" lang="en-US"/>
          </a:p>
        </p:txBody>
      </p:sp>
      <p:sp>
        <p:nvSpPr>
          <p:cNvPr id="14" name="Espace réservé du contenu 13"/>
          <p:cNvSpPr>
            <a:spLocks noGrp="1"/>
          </p:cNvSpPr>
          <p:nvPr>
            <p:ph sz="half" idx="1"/>
          </p:nvPr>
        </p:nvSpPr>
        <p:spPr>
          <a:xfrm>
            <a:off x="228600" y="2311400"/>
            <a:ext cx="3143250" cy="6824133"/>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3" name="Espace réservé du contenu 12"/>
          <p:cNvSpPr>
            <a:spLocks noGrp="1"/>
          </p:cNvSpPr>
          <p:nvPr>
            <p:ph sz="half" idx="2"/>
          </p:nvPr>
        </p:nvSpPr>
        <p:spPr>
          <a:xfrm>
            <a:off x="3486150" y="2311400"/>
            <a:ext cx="3257550" cy="6824133"/>
          </a:xfrm>
        </p:spPr>
        <p:txBody>
          <a:bodyPr/>
          <a:lstStyle>
            <a:lvl1pPr>
              <a:defRPr sz="2800"/>
            </a:lvl1pPr>
            <a:lvl2pPr>
              <a:defRPr sz="2400"/>
            </a:lvl2pPr>
            <a:lvl3pPr>
              <a:defRPr sz="2000"/>
            </a:lvl3pPr>
            <a:lvl4pPr>
              <a:defRPr sz="1800"/>
            </a:lvl4pPr>
            <a:lvl5pPr>
              <a:defRPr sz="18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1" name="Espace réservé de la date 20"/>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10" name="Espace réservé du pied de page 9"/>
          <p:cNvSpPr>
            <a:spLocks noGrp="1"/>
          </p:cNvSpPr>
          <p:nvPr>
            <p:ph type="ftr" sz="quarter" idx="11"/>
          </p:nvPr>
        </p:nvSpPr>
        <p:spPr/>
        <p:txBody>
          <a:bodyPr/>
          <a:lstStyle/>
          <a:p>
            <a:endParaRPr lang="fr-BE"/>
          </a:p>
        </p:txBody>
      </p:sp>
      <p:sp>
        <p:nvSpPr>
          <p:cNvPr id="31" name="Espace réservé du numéro de diapositive 30"/>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ison">
    <p:spTree>
      <p:nvGrpSpPr>
        <p:cNvPr id="1" name=""/>
        <p:cNvGrpSpPr/>
        <p:nvPr/>
      </p:nvGrpSpPr>
      <p:grpSpPr>
        <a:xfrm>
          <a:off x="0" y="0"/>
          <a:ext cx="0" cy="0"/>
          <a:chOff x="0" y="0"/>
          <a:chExt cx="0" cy="0"/>
        </a:xfrm>
      </p:grpSpPr>
      <p:sp>
        <p:nvSpPr>
          <p:cNvPr id="29" name="Titre 28"/>
          <p:cNvSpPr>
            <a:spLocks noGrp="1"/>
          </p:cNvSpPr>
          <p:nvPr>
            <p:ph type="title"/>
          </p:nvPr>
        </p:nvSpPr>
        <p:spPr>
          <a:xfrm>
            <a:off x="228600" y="7814733"/>
            <a:ext cx="6457950" cy="1274939"/>
          </a:xfrm>
        </p:spPr>
        <p:txBody>
          <a:bodyPr anchor="ctr"/>
          <a:lstStyle>
            <a:lvl1pPr>
              <a:defRPr/>
            </a:lvl1p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211083" y="963083"/>
            <a:ext cx="3217917" cy="924101"/>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25" name="Espace réservé du texte 24"/>
          <p:cNvSpPr>
            <a:spLocks noGrp="1"/>
          </p:cNvSpPr>
          <p:nvPr>
            <p:ph type="body" sz="half" idx="3"/>
          </p:nvPr>
        </p:nvSpPr>
        <p:spPr>
          <a:xfrm>
            <a:off x="3483769" y="963083"/>
            <a:ext cx="3219181" cy="924101"/>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quarter" idx="2"/>
          </p:nvPr>
        </p:nvSpPr>
        <p:spPr>
          <a:xfrm>
            <a:off x="211083" y="1900943"/>
            <a:ext cx="3217917" cy="5693658"/>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8" name="Espace réservé du contenu 27"/>
          <p:cNvSpPr>
            <a:spLocks noGrp="1"/>
          </p:cNvSpPr>
          <p:nvPr>
            <p:ph sz="quarter" idx="4"/>
          </p:nvPr>
        </p:nvSpPr>
        <p:spPr>
          <a:xfrm>
            <a:off x="3486548" y="1900943"/>
            <a:ext cx="3216402" cy="5693658"/>
          </a:xfrm>
        </p:spPr>
        <p:txBody>
          <a:bodyPr/>
          <a:lstStyle>
            <a:lvl1pPr>
              <a:defRPr sz="2400"/>
            </a:lvl1pPr>
            <a:lvl2pPr>
              <a:defRPr sz="2000"/>
            </a:lvl2pPr>
            <a:lvl3pPr>
              <a:defRPr sz="1800"/>
            </a:lvl3pPr>
            <a:lvl4pPr>
              <a:defRPr sz="1600"/>
            </a:lvl4pPr>
            <a:lvl5pPr>
              <a:defRPr sz="1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10" name="Espace réservé de la date 9"/>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6" name="Espace réservé du pied de page 5"/>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a:xfrm>
            <a:off x="6172200" y="9355667"/>
            <a:ext cx="571500" cy="356616"/>
          </a:xfrm>
        </p:spPr>
        <p:txBody>
          <a:bodyPr/>
          <a:lstStyle/>
          <a:p>
            <a:fld id="{CF4668DC-857F-487D-BFFA-8C0CA5037977}" type="slidenum">
              <a:rPr lang="fr-BE" smtClean="0"/>
              <a:pPr/>
              <a:t>‹N°›</a:t>
            </a:fld>
            <a:endParaRPr lang="fr-BE"/>
          </a:p>
        </p:txBody>
      </p:sp>
      <p:sp>
        <p:nvSpPr>
          <p:cNvPr id="11" name="Connecteur droit 10"/>
          <p:cNvSpPr>
            <a:spLocks noChangeShapeType="1"/>
          </p:cNvSpPr>
          <p:nvPr/>
        </p:nvSpPr>
        <p:spPr bwMode="auto">
          <a:xfrm>
            <a:off x="385762" y="8695268"/>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30" name="Titre 29"/>
          <p:cNvSpPr>
            <a:spLocks noGrp="1"/>
          </p:cNvSpPr>
          <p:nvPr>
            <p:ph type="title"/>
          </p:nvPr>
        </p:nvSpPr>
        <p:spPr>
          <a:xfrm>
            <a:off x="226314" y="660400"/>
            <a:ext cx="6515100" cy="1215136"/>
          </a:xfrm>
        </p:spPr>
        <p:txBody>
          <a:bodyPr/>
          <a:lstStyle/>
          <a:p>
            <a:r>
              <a:rPr kumimoji="0" lang="fr-FR" smtClean="0"/>
              <a:t>Cliquez pour modifier le style du titre</a:t>
            </a:r>
            <a:endParaRPr kumimoji="0" lang="en-US"/>
          </a:p>
        </p:txBody>
      </p:sp>
      <p:sp>
        <p:nvSpPr>
          <p:cNvPr id="12" name="Espace réservé de la date 11"/>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21" name="Espace réservé du pied de page 20"/>
          <p:cNvSpPr>
            <a:spLocks noGrp="1"/>
          </p:cNvSpPr>
          <p:nvPr>
            <p:ph type="ftr" sz="quarter" idx="11"/>
          </p:nvPr>
        </p:nvSpPr>
        <p:spPr/>
        <p:txBody>
          <a:bodyPr/>
          <a:lstStyle/>
          <a:p>
            <a:endParaRPr lang="fr-BE"/>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24" name="Espace réservé du pied de page 23"/>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8" name="Connecteur droit 7"/>
          <p:cNvSpPr>
            <a:spLocks noChangeShapeType="1"/>
          </p:cNvSpPr>
          <p:nvPr/>
        </p:nvSpPr>
        <p:spPr bwMode="auto">
          <a:xfrm>
            <a:off x="385762" y="8448725"/>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re 11"/>
          <p:cNvSpPr>
            <a:spLocks noGrp="1"/>
          </p:cNvSpPr>
          <p:nvPr>
            <p:ph type="title"/>
          </p:nvPr>
        </p:nvSpPr>
        <p:spPr>
          <a:xfrm>
            <a:off x="342900" y="7924800"/>
            <a:ext cx="6343650" cy="752122"/>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idx="2"/>
          </p:nvPr>
        </p:nvSpPr>
        <p:spPr>
          <a:xfrm>
            <a:off x="342900" y="880533"/>
            <a:ext cx="2256235" cy="69342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fr-FR" smtClean="0"/>
              <a:t>Cliquez pour modifier les styles du texte du masque</a:t>
            </a:r>
          </a:p>
        </p:txBody>
      </p:sp>
      <p:sp>
        <p:nvSpPr>
          <p:cNvPr id="14" name="Espace réservé du contenu 13"/>
          <p:cNvSpPr>
            <a:spLocks noGrp="1"/>
          </p:cNvSpPr>
          <p:nvPr>
            <p:ph sz="half" idx="1"/>
          </p:nvPr>
        </p:nvSpPr>
        <p:spPr>
          <a:xfrm>
            <a:off x="2681287" y="880533"/>
            <a:ext cx="4005263" cy="6934200"/>
          </a:xfrm>
        </p:spPr>
        <p:txBody>
          <a:bodyPr/>
          <a:lstStyle>
            <a:lvl1pPr>
              <a:defRPr sz="3200"/>
            </a:lvl1pPr>
            <a:lvl2pPr>
              <a:defRPr sz="2800"/>
            </a:lvl2pPr>
            <a:lvl3pPr>
              <a:defRPr sz="2400"/>
            </a:lvl3pPr>
            <a:lvl4pPr>
              <a:defRPr sz="2000"/>
            </a:lvl4pPr>
            <a:lvl5pPr>
              <a:defRPr sz="20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25" name="Espace réservé de la date 24"/>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29" name="Espace réservé du pied de page 28"/>
          <p:cNvSpPr>
            <a:spLocks noGrp="1"/>
          </p:cNvSpPr>
          <p:nvPr>
            <p:ph type="ftr" sz="quarter" idx="11"/>
          </p:nvPr>
        </p:nvSpPr>
        <p:spPr/>
        <p:txBody>
          <a:bodyPr/>
          <a:lstStyle/>
          <a:p>
            <a:endParaRPr lang="fr-BE"/>
          </a:p>
        </p:txBody>
      </p:sp>
      <p:sp>
        <p:nvSpPr>
          <p:cNvPr id="7" name="Espace réservé du numéro de diapositive 6"/>
          <p:cNvSpPr>
            <a:spLocks noGrp="1"/>
          </p:cNvSpPr>
          <p:nvPr>
            <p:ph type="sldNum" sz="quarter" idx="12"/>
          </p:nvPr>
        </p:nvSpPr>
        <p:spPr/>
        <p:txBody>
          <a:bodyPr/>
          <a:lstStyle/>
          <a:p>
            <a:fld id="{CF4668DC-857F-487D-BFFA-8C0CA5037977}" type="slidenum">
              <a:rPr lang="fr-BE" smtClean="0"/>
              <a:pPr/>
              <a:t>‹N°›</a:t>
            </a:fld>
            <a:endParaRPr lang="fr-B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13" name="Espace réservé pour une image  12"/>
          <p:cNvSpPr>
            <a:spLocks noGrp="1"/>
          </p:cNvSpPr>
          <p:nvPr>
            <p:ph type="pic" idx="1"/>
          </p:nvPr>
        </p:nvSpPr>
        <p:spPr>
          <a:xfrm>
            <a:off x="2628900" y="890694"/>
            <a:ext cx="3771900" cy="52832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fr-FR" smtClean="0"/>
              <a:t>Cliquez sur l'icône pour ajouter une image</a:t>
            </a:r>
            <a:endParaRPr kumimoji="0" lang="en-US" dirty="0"/>
          </a:p>
        </p:txBody>
      </p:sp>
      <p:sp>
        <p:nvSpPr>
          <p:cNvPr id="7" name="Espace réservé de la date 6"/>
          <p:cNvSpPr>
            <a:spLocks noGrp="1"/>
          </p:cNvSpPr>
          <p:nvPr>
            <p:ph type="dt" sz="half" idx="10"/>
          </p:nvPr>
        </p:nvSpPr>
        <p:spPr/>
        <p:txBody>
          <a:bodyPr/>
          <a:lstStyle/>
          <a:p>
            <a:fld id="{AA309A6D-C09C-4548-B29A-6CF363A7E532}" type="datetimeFigureOut">
              <a:rPr lang="fr-FR" smtClean="0"/>
              <a:pPr/>
              <a:t>26/02/2015</a:t>
            </a:fld>
            <a:endParaRPr lang="fr-BE"/>
          </a:p>
        </p:txBody>
      </p:sp>
      <p:sp>
        <p:nvSpPr>
          <p:cNvPr id="5" name="Espace réservé du pied de page 4"/>
          <p:cNvSpPr>
            <a:spLocks noGrp="1"/>
          </p:cNvSpPr>
          <p:nvPr>
            <p:ph type="ftr" sz="quarter" idx="11"/>
          </p:nvPr>
        </p:nvSpPr>
        <p:spPr/>
        <p:txBody>
          <a:bodyPr/>
          <a:lstStyle/>
          <a:p>
            <a:endParaRPr lang="fr-BE"/>
          </a:p>
        </p:txBody>
      </p:sp>
      <p:sp>
        <p:nvSpPr>
          <p:cNvPr id="31" name="Espace réservé du numéro de diapositive 30"/>
          <p:cNvSpPr>
            <a:spLocks noGrp="1"/>
          </p:cNvSpPr>
          <p:nvPr>
            <p:ph type="sldNum" sz="quarter" idx="12"/>
          </p:nvPr>
        </p:nvSpPr>
        <p:spPr/>
        <p:txBody>
          <a:bodyPr/>
          <a:lstStyle/>
          <a:p>
            <a:fld id="{CF4668DC-857F-487D-BFFA-8C0CA5037977}" type="slidenum">
              <a:rPr lang="fr-BE" smtClean="0"/>
              <a:pPr/>
              <a:t>‹N°›</a:t>
            </a:fld>
            <a:endParaRPr lang="fr-BE"/>
          </a:p>
        </p:txBody>
      </p:sp>
      <p:sp>
        <p:nvSpPr>
          <p:cNvPr id="17" name="Titre 16"/>
          <p:cNvSpPr>
            <a:spLocks noGrp="1"/>
          </p:cNvSpPr>
          <p:nvPr>
            <p:ph type="title"/>
          </p:nvPr>
        </p:nvSpPr>
        <p:spPr>
          <a:xfrm>
            <a:off x="285750" y="7213209"/>
            <a:ext cx="4400550" cy="754416"/>
          </a:xfrm>
        </p:spPr>
        <p:txBody>
          <a:bodyPr anchor="ctr"/>
          <a:lstStyle>
            <a:lvl1pPr algn="l">
              <a:buNone/>
              <a:defRPr sz="2000" b="1"/>
            </a:lvl1pPr>
          </a:lstStyle>
          <a:p>
            <a:r>
              <a:rPr kumimoji="0" lang="fr-FR" smtClean="0"/>
              <a:t>Cliquez pour modifier le style du titre</a:t>
            </a:r>
            <a:endParaRPr kumimoji="0" lang="en-US"/>
          </a:p>
        </p:txBody>
      </p:sp>
      <p:sp>
        <p:nvSpPr>
          <p:cNvPr id="26" name="Espace réservé du texte 25"/>
          <p:cNvSpPr>
            <a:spLocks noGrp="1"/>
          </p:cNvSpPr>
          <p:nvPr>
            <p:ph type="body" sz="half" idx="2"/>
          </p:nvPr>
        </p:nvSpPr>
        <p:spPr>
          <a:xfrm>
            <a:off x="285750" y="7992426"/>
            <a:ext cx="4400550" cy="1109839"/>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necteur droit 6"/>
          <p:cNvSpPr>
            <a:spLocks noChangeShapeType="1"/>
          </p:cNvSpPr>
          <p:nvPr/>
        </p:nvSpPr>
        <p:spPr bwMode="auto">
          <a:xfrm>
            <a:off x="385762" y="1517965"/>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Espace réservé du texte 7"/>
          <p:cNvSpPr>
            <a:spLocks noGrp="1"/>
          </p:cNvSpPr>
          <p:nvPr>
            <p:ph type="body" idx="1"/>
          </p:nvPr>
        </p:nvSpPr>
        <p:spPr>
          <a:xfrm>
            <a:off x="228600" y="2244901"/>
            <a:ext cx="6515100" cy="6537502"/>
          </a:xfrm>
          <a:prstGeom prst="rect">
            <a:avLst/>
          </a:prstGeom>
        </p:spPr>
        <p:txBody>
          <a:bodyPr vert="horz">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1" name="Espace réservé de la date 10"/>
          <p:cNvSpPr>
            <a:spLocks noGrp="1"/>
          </p:cNvSpPr>
          <p:nvPr>
            <p:ph type="dt" sz="half" idx="2"/>
          </p:nvPr>
        </p:nvSpPr>
        <p:spPr>
          <a:xfrm>
            <a:off x="4857750" y="110067"/>
            <a:ext cx="1885950" cy="417336"/>
          </a:xfrm>
          <a:prstGeom prst="rect">
            <a:avLst/>
          </a:prstGeom>
        </p:spPr>
        <p:txBody>
          <a:bodyPr vert="horz"/>
          <a:lstStyle>
            <a:lvl1pPr algn="l" eaLnBrk="1" latinLnBrk="0" hangingPunct="1">
              <a:defRPr kumimoji="0" sz="1200">
                <a:solidFill>
                  <a:schemeClr val="accent1">
                    <a:shade val="75000"/>
                  </a:schemeClr>
                </a:solidFill>
              </a:defRPr>
            </a:lvl1pPr>
          </a:lstStyle>
          <a:p>
            <a:fld id="{AA309A6D-C09C-4548-B29A-6CF363A7E532}" type="datetimeFigureOut">
              <a:rPr lang="fr-FR" smtClean="0"/>
              <a:pPr/>
              <a:t>26/02/2015</a:t>
            </a:fld>
            <a:endParaRPr lang="fr-BE"/>
          </a:p>
        </p:txBody>
      </p:sp>
      <p:sp>
        <p:nvSpPr>
          <p:cNvPr id="28" name="Espace réservé du pied de page 27"/>
          <p:cNvSpPr>
            <a:spLocks noGrp="1"/>
          </p:cNvSpPr>
          <p:nvPr>
            <p:ph type="ftr" sz="quarter" idx="3"/>
          </p:nvPr>
        </p:nvSpPr>
        <p:spPr>
          <a:xfrm>
            <a:off x="2343150" y="110067"/>
            <a:ext cx="2514600" cy="417336"/>
          </a:xfrm>
          <a:prstGeom prst="rect">
            <a:avLst/>
          </a:prstGeom>
        </p:spPr>
        <p:txBody>
          <a:bodyPr vert="horz"/>
          <a:lstStyle>
            <a:lvl1pPr algn="r" eaLnBrk="1" latinLnBrk="0" hangingPunct="1">
              <a:defRPr kumimoji="0" sz="1200">
                <a:solidFill>
                  <a:schemeClr val="accent1">
                    <a:shade val="75000"/>
                  </a:schemeClr>
                </a:solidFill>
              </a:defRPr>
            </a:lvl1pPr>
          </a:lstStyle>
          <a:p>
            <a:endParaRPr lang="fr-BE"/>
          </a:p>
        </p:txBody>
      </p:sp>
      <p:sp>
        <p:nvSpPr>
          <p:cNvPr id="5" name="Espace réservé du numéro de diapositive 4"/>
          <p:cNvSpPr>
            <a:spLocks noGrp="1"/>
          </p:cNvSpPr>
          <p:nvPr>
            <p:ph type="sldNum" sz="quarter" idx="4"/>
          </p:nvPr>
        </p:nvSpPr>
        <p:spPr>
          <a:xfrm>
            <a:off x="6172200" y="9355667"/>
            <a:ext cx="571500" cy="353131"/>
          </a:xfrm>
          <a:prstGeom prst="rect">
            <a:avLst/>
          </a:prstGeom>
        </p:spPr>
        <p:txBody>
          <a:bodyPr vert="horz"/>
          <a:lstStyle>
            <a:lvl1pPr algn="r" eaLnBrk="1" latinLnBrk="0" hangingPunct="1">
              <a:defRPr kumimoji="0" sz="1200">
                <a:solidFill>
                  <a:schemeClr val="accent1">
                    <a:shade val="75000"/>
                  </a:schemeClr>
                </a:solidFill>
              </a:defRPr>
            </a:lvl1pPr>
          </a:lstStyle>
          <a:p>
            <a:fld id="{CF4668DC-857F-487D-BFFA-8C0CA5037977}" type="slidenum">
              <a:rPr lang="fr-BE" smtClean="0"/>
              <a:pPr/>
              <a:t>‹N°›</a:t>
            </a:fld>
            <a:endParaRPr lang="fr-BE"/>
          </a:p>
        </p:txBody>
      </p:sp>
      <p:sp>
        <p:nvSpPr>
          <p:cNvPr id="10" name="Espace réservé du titre 9"/>
          <p:cNvSpPr>
            <a:spLocks noGrp="1"/>
          </p:cNvSpPr>
          <p:nvPr>
            <p:ph type="title"/>
          </p:nvPr>
        </p:nvSpPr>
        <p:spPr>
          <a:xfrm>
            <a:off x="228600" y="660400"/>
            <a:ext cx="6515100" cy="1210733"/>
          </a:xfrm>
          <a:prstGeom prst="rect">
            <a:avLst/>
          </a:prstGeom>
        </p:spPr>
        <p:txBody>
          <a:bodyPr vert="horz" anchor="ctr">
            <a:normAutofit/>
          </a:bodyPr>
          <a:lstStyle/>
          <a:p>
            <a:r>
              <a:rPr kumimoji="0" lang="fr-FR" smtClean="0"/>
              <a:t>Cliquez pour modifier le style du titre</a:t>
            </a:r>
            <a:endParaRPr kumimoji="0" lang="en-US"/>
          </a:p>
        </p:txBody>
      </p:sp>
      <p:sp>
        <p:nvSpPr>
          <p:cNvPr id="9" name="Connecteur droit 8"/>
          <p:cNvSpPr>
            <a:spLocks noChangeShapeType="1"/>
          </p:cNvSpPr>
          <p:nvPr/>
        </p:nvSpPr>
        <p:spPr bwMode="auto">
          <a:xfrm>
            <a:off x="385762" y="1517965"/>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Connecteur droit 11"/>
          <p:cNvSpPr>
            <a:spLocks noChangeShapeType="1"/>
          </p:cNvSpPr>
          <p:nvPr/>
        </p:nvSpPr>
        <p:spPr bwMode="auto">
          <a:xfrm>
            <a:off x="385762" y="1528203"/>
            <a:ext cx="6472238" cy="3439"/>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emf"/><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4929198" y="6096008"/>
            <a:ext cx="1785950" cy="321471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fr-FR" sz="800" b="1" dirty="0" smtClean="0">
                <a:solidFill>
                  <a:schemeClr val="tx1"/>
                </a:solidFill>
                <a:latin typeface="Arial" pitchFamily="34" charset="0"/>
                <a:cs typeface="Arial" pitchFamily="34" charset="0"/>
              </a:rPr>
              <a:t>[01] </a:t>
            </a:r>
            <a:r>
              <a:rPr lang="fr-FR" sz="800" b="1" dirty="0" err="1" smtClean="0">
                <a:solidFill>
                  <a:schemeClr val="tx1"/>
                </a:solidFill>
                <a:latin typeface="Arial" pitchFamily="34" charset="0"/>
                <a:cs typeface="Arial" pitchFamily="34" charset="0"/>
              </a:rPr>
              <a:t>Khaldi</a:t>
            </a:r>
            <a:r>
              <a:rPr lang="fr-FR" sz="800" b="1" dirty="0" smtClean="0">
                <a:solidFill>
                  <a:schemeClr val="tx1"/>
                </a:solidFill>
                <a:latin typeface="Arial" pitchFamily="34" charset="0"/>
                <a:cs typeface="Arial" pitchFamily="34" charset="0"/>
              </a:rPr>
              <a:t> </a:t>
            </a:r>
            <a:r>
              <a:rPr lang="fr-FR" sz="800" b="1" dirty="0" smtClean="0">
                <a:solidFill>
                  <a:schemeClr val="tx1"/>
                </a:solidFill>
                <a:latin typeface="Arial" pitchFamily="34" charset="0"/>
                <a:cs typeface="Arial" pitchFamily="34" charset="0"/>
              </a:rPr>
              <a:t>Soumaya; </a:t>
            </a:r>
            <a:endParaRPr lang="fr-FR" sz="800" dirty="0" smtClean="0">
              <a:solidFill>
                <a:schemeClr val="tx1"/>
              </a:solidFill>
              <a:latin typeface="Arial" pitchFamily="34" charset="0"/>
              <a:cs typeface="Arial" pitchFamily="34" charset="0"/>
            </a:endParaRPr>
          </a:p>
          <a:p>
            <a:r>
              <a:rPr lang="en-US" sz="800" dirty="0" smtClean="0">
                <a:solidFill>
                  <a:schemeClr val="tx1"/>
                </a:solidFill>
                <a:latin typeface="Arial" pitchFamily="34" charset="0"/>
                <a:cs typeface="Arial" pitchFamily="34" charset="0"/>
              </a:rPr>
              <a:t> </a:t>
            </a:r>
            <a:r>
              <a:rPr lang="en-US" sz="800" b="1" dirty="0" err="1" smtClean="0">
                <a:solidFill>
                  <a:schemeClr val="tx1"/>
                </a:solidFill>
                <a:latin typeface="Arial" pitchFamily="34" charset="0"/>
                <a:cs typeface="Arial" pitchFamily="34" charset="0"/>
              </a:rPr>
              <a:t>Polyphenolic</a:t>
            </a:r>
            <a:r>
              <a:rPr lang="en-US" sz="800" b="1" dirty="0" smtClean="0">
                <a:solidFill>
                  <a:schemeClr val="tx1"/>
                </a:solidFill>
                <a:latin typeface="Arial" pitchFamily="34" charset="0"/>
                <a:cs typeface="Arial" pitchFamily="34" charset="0"/>
              </a:rPr>
              <a:t> Composition in Different Organs of Tunisia Populations of </a:t>
            </a:r>
            <a:r>
              <a:rPr lang="en-US" sz="800" b="1" i="1" dirty="0" err="1" smtClean="0">
                <a:solidFill>
                  <a:schemeClr val="tx1"/>
                </a:solidFill>
                <a:latin typeface="Arial" pitchFamily="34" charset="0"/>
                <a:cs typeface="Arial" pitchFamily="34" charset="0"/>
              </a:rPr>
              <a:t>Cynara</a:t>
            </a:r>
            <a:r>
              <a:rPr lang="en-US" sz="800" b="1" i="1" dirty="0" smtClean="0">
                <a:solidFill>
                  <a:schemeClr val="tx1"/>
                </a:solidFill>
                <a:latin typeface="Arial" pitchFamily="34" charset="0"/>
                <a:cs typeface="Arial" pitchFamily="34" charset="0"/>
              </a:rPr>
              <a:t> Cardunculus.L and Their Antioxidant </a:t>
            </a:r>
            <a:r>
              <a:rPr lang="en-US" sz="800" b="1" i="1" dirty="0" smtClean="0">
                <a:solidFill>
                  <a:schemeClr val="tx1"/>
                </a:solidFill>
                <a:latin typeface="Arial" pitchFamily="34" charset="0"/>
                <a:cs typeface="Arial" pitchFamily="34" charset="0"/>
              </a:rPr>
              <a:t>Activity; </a:t>
            </a:r>
            <a:r>
              <a:rPr lang="fr-FR" sz="800" b="1" dirty="0" smtClean="0">
                <a:solidFill>
                  <a:schemeClr val="tx1"/>
                </a:solidFill>
                <a:latin typeface="Arial" pitchFamily="34" charset="0"/>
                <a:cs typeface="Arial" pitchFamily="34" charset="0"/>
              </a:rPr>
              <a:t>Science and Education </a:t>
            </a:r>
            <a:r>
              <a:rPr lang="fr-FR" sz="800" b="1" dirty="0" err="1" smtClean="0">
                <a:solidFill>
                  <a:schemeClr val="tx1"/>
                </a:solidFill>
                <a:latin typeface="Arial" pitchFamily="34" charset="0"/>
                <a:cs typeface="Arial" pitchFamily="34" charset="0"/>
              </a:rPr>
              <a:t>Publishing</a:t>
            </a:r>
            <a:r>
              <a:rPr lang="fr-FR" sz="800" b="1" dirty="0" smtClean="0">
                <a:solidFill>
                  <a:schemeClr val="tx1"/>
                </a:solidFill>
                <a:latin typeface="Arial" pitchFamily="34" charset="0"/>
                <a:cs typeface="Arial" pitchFamily="34" charset="0"/>
              </a:rPr>
              <a:t> </a:t>
            </a:r>
          </a:p>
          <a:p>
            <a:r>
              <a:rPr lang="fr-FR" sz="800" b="1" dirty="0" smtClean="0">
                <a:solidFill>
                  <a:schemeClr val="tx1"/>
                </a:solidFill>
                <a:latin typeface="Arial" pitchFamily="34" charset="0"/>
                <a:cs typeface="Arial" pitchFamily="34" charset="0"/>
              </a:rPr>
              <a:t> </a:t>
            </a:r>
            <a:r>
              <a:rPr lang="fr-FR" sz="800" b="1" i="1" dirty="0" err="1" smtClean="0">
                <a:solidFill>
                  <a:schemeClr val="tx1"/>
                </a:solidFill>
                <a:latin typeface="Arial" pitchFamily="34" charset="0"/>
                <a:cs typeface="Arial" pitchFamily="34" charset="0"/>
              </a:rPr>
              <a:t>December</a:t>
            </a:r>
            <a:r>
              <a:rPr lang="fr-FR" sz="800" b="1" i="1" dirty="0" smtClean="0">
                <a:solidFill>
                  <a:schemeClr val="tx1"/>
                </a:solidFill>
                <a:latin typeface="Arial" pitchFamily="34" charset="0"/>
                <a:cs typeface="Arial" pitchFamily="34" charset="0"/>
              </a:rPr>
              <a:t> 26, 2012 </a:t>
            </a:r>
            <a:endParaRPr lang="fr-FR" sz="800" b="1" dirty="0" smtClean="0">
              <a:solidFill>
                <a:schemeClr val="tx1"/>
              </a:solidFill>
              <a:latin typeface="Arial" pitchFamily="34" charset="0"/>
              <a:cs typeface="Arial" pitchFamily="34" charset="0"/>
            </a:endParaRPr>
          </a:p>
          <a:p>
            <a:r>
              <a:rPr lang="fr-FR" sz="800" b="1" dirty="0" smtClean="0">
                <a:solidFill>
                  <a:schemeClr val="tx1"/>
                </a:solidFill>
                <a:latin typeface="Arial" pitchFamily="34" charset="0"/>
                <a:cs typeface="Arial" pitchFamily="34" charset="0"/>
              </a:rPr>
              <a:t>[02] Mme MOULAY </a:t>
            </a:r>
            <a:r>
              <a:rPr lang="fr-FR" sz="800" b="1" dirty="0" err="1" smtClean="0">
                <a:solidFill>
                  <a:schemeClr val="tx1"/>
                </a:solidFill>
                <a:latin typeface="Arial" pitchFamily="34" charset="0"/>
                <a:cs typeface="Arial" pitchFamily="34" charset="0"/>
              </a:rPr>
              <a:t>Yamina;Investigation</a:t>
            </a:r>
            <a:r>
              <a:rPr lang="fr-FR" sz="800" b="1" dirty="0" smtClean="0">
                <a:solidFill>
                  <a:schemeClr val="tx1"/>
                </a:solidFill>
                <a:latin typeface="Arial" pitchFamily="34" charset="0"/>
                <a:cs typeface="Arial" pitchFamily="34" charset="0"/>
              </a:rPr>
              <a:t> </a:t>
            </a:r>
            <a:r>
              <a:rPr lang="fr-FR" sz="800" b="1" dirty="0" err="1" smtClean="0">
                <a:solidFill>
                  <a:schemeClr val="tx1"/>
                </a:solidFill>
                <a:latin typeface="Arial" pitchFamily="34" charset="0"/>
                <a:cs typeface="Arial" pitchFamily="34" charset="0"/>
              </a:rPr>
              <a:t>Phytochimique</a:t>
            </a:r>
            <a:r>
              <a:rPr lang="fr-FR" sz="800" b="1" dirty="0" smtClean="0">
                <a:solidFill>
                  <a:schemeClr val="tx1"/>
                </a:solidFill>
                <a:latin typeface="Arial" pitchFamily="34" charset="0"/>
                <a:cs typeface="Arial" pitchFamily="34" charset="0"/>
              </a:rPr>
              <a:t> de l’</a:t>
            </a:r>
            <a:r>
              <a:rPr lang="fr-FR" sz="800" b="1" i="1" dirty="0" smtClean="0">
                <a:solidFill>
                  <a:schemeClr val="tx1"/>
                </a:solidFill>
                <a:latin typeface="Arial" pitchFamily="34" charset="0"/>
                <a:cs typeface="Arial" pitchFamily="34" charset="0"/>
              </a:rPr>
              <a:t>Acacia arabica </a:t>
            </a:r>
            <a:r>
              <a:rPr lang="fr-FR" sz="800" b="1" dirty="0" smtClean="0">
                <a:solidFill>
                  <a:schemeClr val="tx1"/>
                </a:solidFill>
                <a:latin typeface="Arial" pitchFamily="34" charset="0"/>
                <a:cs typeface="Arial" pitchFamily="34" charset="0"/>
              </a:rPr>
              <a:t>Aux propriétés antioxydantes et inhibitrices Mémoire </a:t>
            </a:r>
            <a:r>
              <a:rPr lang="fr-FR" sz="800" b="1" dirty="0" err="1" smtClean="0">
                <a:solidFill>
                  <a:schemeClr val="tx1"/>
                </a:solidFill>
                <a:latin typeface="Arial" pitchFamily="34" charset="0"/>
                <a:cs typeface="Arial" pitchFamily="34" charset="0"/>
              </a:rPr>
              <a:t>deMagister</a:t>
            </a:r>
            <a:r>
              <a:rPr lang="fr-FR" sz="800" b="1" dirty="0" smtClean="0">
                <a:solidFill>
                  <a:schemeClr val="tx1"/>
                </a:solidFill>
                <a:latin typeface="Arial" pitchFamily="34" charset="0"/>
                <a:cs typeface="Arial" pitchFamily="34" charset="0"/>
              </a:rPr>
              <a:t> UNIVERSITE </a:t>
            </a:r>
            <a:r>
              <a:rPr lang="fr-FR" sz="800" b="1" dirty="0" smtClean="0">
                <a:solidFill>
                  <a:schemeClr val="tx1"/>
                </a:solidFill>
                <a:latin typeface="Arial" pitchFamily="34" charset="0"/>
                <a:cs typeface="Arial" pitchFamily="34" charset="0"/>
              </a:rPr>
              <a:t>KASDI MERBAH </a:t>
            </a:r>
            <a:r>
              <a:rPr lang="fr-FR" sz="800" b="1" dirty="0" smtClean="0">
                <a:solidFill>
                  <a:schemeClr val="tx1"/>
                </a:solidFill>
                <a:latin typeface="Arial" pitchFamily="34" charset="0"/>
                <a:cs typeface="Arial" pitchFamily="34" charset="0"/>
              </a:rPr>
              <a:t>OUARGLA;2011-2012</a:t>
            </a:r>
            <a:endParaRPr lang="fr-FR" sz="800" dirty="0" smtClean="0">
              <a:solidFill>
                <a:schemeClr val="tx1"/>
              </a:solidFill>
              <a:latin typeface="Arial" pitchFamily="34" charset="0"/>
              <a:cs typeface="Arial" pitchFamily="34" charset="0"/>
            </a:endParaRPr>
          </a:p>
        </p:txBody>
      </p:sp>
      <p:sp>
        <p:nvSpPr>
          <p:cNvPr id="26" name="Rectangle à coins arrondis 25"/>
          <p:cNvSpPr/>
          <p:nvPr/>
        </p:nvSpPr>
        <p:spPr>
          <a:xfrm>
            <a:off x="4000504" y="4810124"/>
            <a:ext cx="2786082" cy="85725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sp>
        <p:nvSpPr>
          <p:cNvPr id="23" name="Organigramme : Bande perforée 22"/>
          <p:cNvSpPr/>
          <p:nvPr/>
        </p:nvSpPr>
        <p:spPr>
          <a:xfrm>
            <a:off x="928670" y="5095876"/>
            <a:ext cx="2000264" cy="428628"/>
          </a:xfrm>
          <a:prstGeom prst="flowChartPunchedTap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sp>
        <p:nvSpPr>
          <p:cNvPr id="22" name="Rectangle à coins arrondis 21"/>
          <p:cNvSpPr/>
          <p:nvPr/>
        </p:nvSpPr>
        <p:spPr>
          <a:xfrm>
            <a:off x="142852" y="5810256"/>
            <a:ext cx="4572032" cy="371477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r>
              <a:rPr lang="fr-FR" sz="800" dirty="0" smtClean="0">
                <a:solidFill>
                  <a:schemeClr val="tx1"/>
                </a:solidFill>
                <a:latin typeface="Arial" pitchFamily="34" charset="0"/>
                <a:cs typeface="Arial" pitchFamily="34" charset="0"/>
              </a:rPr>
              <a:t>L’effet  scavenger des extraits aqueux et </a:t>
            </a:r>
            <a:r>
              <a:rPr lang="fr-FR" sz="800" dirty="0" err="1" smtClean="0">
                <a:solidFill>
                  <a:schemeClr val="tx1"/>
                </a:solidFill>
                <a:latin typeface="Arial" pitchFamily="34" charset="0"/>
                <a:cs typeface="Arial" pitchFamily="34" charset="0"/>
              </a:rPr>
              <a:t>méthanoliques</a:t>
            </a:r>
            <a:r>
              <a:rPr lang="fr-FR" sz="800" dirty="0" smtClean="0">
                <a:solidFill>
                  <a:schemeClr val="tx1"/>
                </a:solidFill>
                <a:latin typeface="Arial" pitchFamily="34" charset="0"/>
                <a:cs typeface="Arial" pitchFamily="34" charset="0"/>
              </a:rPr>
              <a:t> </a:t>
            </a:r>
            <a:r>
              <a:rPr lang="fr-FR" sz="800" dirty="0" smtClean="0">
                <a:solidFill>
                  <a:schemeClr val="tx1"/>
                </a:solidFill>
                <a:latin typeface="Arial" pitchFamily="34" charset="0"/>
                <a:cs typeface="Arial" pitchFamily="34" charset="0"/>
              </a:rPr>
              <a:t>de </a:t>
            </a:r>
            <a:r>
              <a:rPr lang="fr-FR" sz="800" b="1" dirty="0" smtClean="0">
                <a:solidFill>
                  <a:schemeClr val="tx1"/>
                </a:solidFill>
                <a:latin typeface="Arial" pitchFamily="34" charset="0"/>
                <a:cs typeface="Arial" pitchFamily="34" charset="0"/>
              </a:rPr>
              <a:t>L’artichaut et le </a:t>
            </a:r>
            <a:r>
              <a:rPr lang="fr-FR" sz="800" b="1" dirty="0" smtClean="0">
                <a:solidFill>
                  <a:schemeClr val="tx1"/>
                </a:solidFill>
                <a:latin typeface="Arial" pitchFamily="34" charset="0"/>
                <a:cs typeface="Arial" pitchFamily="34" charset="0"/>
              </a:rPr>
              <a:t>cardon</a:t>
            </a:r>
            <a:r>
              <a:rPr lang="fr-FR" sz="800" dirty="0" smtClean="0">
                <a:solidFill>
                  <a:schemeClr val="tx1"/>
                </a:solidFill>
                <a:latin typeface="Arial" pitchFamily="34" charset="0"/>
                <a:cs typeface="Arial" pitchFamily="34" charset="0"/>
              </a:rPr>
              <a:t> est évalué</a:t>
            </a:r>
            <a:r>
              <a:rPr lang="fr-FR" sz="800" b="1" dirty="0" smtClean="0">
                <a:solidFill>
                  <a:schemeClr val="tx1"/>
                </a:solidFill>
                <a:latin typeface="Arial" pitchFamily="34" charset="0"/>
                <a:cs typeface="Arial" pitchFamily="34" charset="0"/>
              </a:rPr>
              <a:t> </a:t>
            </a:r>
            <a:r>
              <a:rPr lang="fr-FR" sz="800" i="1" dirty="0" smtClean="0">
                <a:solidFill>
                  <a:schemeClr val="tx1"/>
                </a:solidFill>
                <a:latin typeface="Arial" pitchFamily="34" charset="0"/>
                <a:cs typeface="Arial" pitchFamily="34" charset="0"/>
              </a:rPr>
              <a:t>vis-à-vis du radical </a:t>
            </a:r>
            <a:r>
              <a:rPr lang="fr-FR" sz="800" i="1" dirty="0" smtClean="0">
                <a:solidFill>
                  <a:schemeClr val="tx1"/>
                </a:solidFill>
                <a:latin typeface="Arial" pitchFamily="34" charset="0"/>
                <a:cs typeface="Arial" pitchFamily="34" charset="0"/>
              </a:rPr>
              <a:t>DPPH. </a:t>
            </a:r>
            <a:r>
              <a:rPr lang="fr-FR" sz="800" i="1" dirty="0" smtClean="0">
                <a:solidFill>
                  <a:schemeClr val="tx1"/>
                </a:solidFill>
                <a:latin typeface="Arial" pitchFamily="34" charset="0"/>
                <a:cs typeface="Arial" pitchFamily="34" charset="0"/>
              </a:rPr>
              <a:t>Un volume de 2 ml de la solution de DPPH (0.2mM) est mélangé avec 2 ml des solutions d’extraits ou des antioxydants standards </a:t>
            </a:r>
            <a:r>
              <a:rPr lang="fr-FR" sz="800" i="1" dirty="0" smtClean="0">
                <a:solidFill>
                  <a:schemeClr val="tx1"/>
                </a:solidFill>
                <a:latin typeface="Arial" pitchFamily="34" charset="0"/>
                <a:cs typeface="Arial" pitchFamily="34" charset="0"/>
              </a:rPr>
              <a:t>(</a:t>
            </a:r>
            <a:r>
              <a:rPr lang="fr-FR" sz="800" i="1" dirty="0" smtClean="0">
                <a:solidFill>
                  <a:schemeClr val="tx1"/>
                </a:solidFill>
                <a:latin typeface="Arial" pitchFamily="34" charset="0"/>
                <a:cs typeface="Arial" pitchFamily="34" charset="0"/>
              </a:rPr>
              <a:t>acide ascorbique</a:t>
            </a:r>
            <a:r>
              <a:rPr lang="fr-FR" sz="800" i="1" dirty="0" smtClean="0">
                <a:solidFill>
                  <a:schemeClr val="tx1"/>
                </a:solidFill>
                <a:latin typeface="Arial" pitchFamily="34" charset="0"/>
                <a:cs typeface="Arial" pitchFamily="34" charset="0"/>
              </a:rPr>
              <a:t>, acide gallique) </a:t>
            </a:r>
            <a:r>
              <a:rPr lang="fr-FR" sz="800" i="1" dirty="0" smtClean="0">
                <a:solidFill>
                  <a:schemeClr val="tx1"/>
                </a:solidFill>
                <a:latin typeface="Arial" pitchFamily="34" charset="0"/>
                <a:cs typeface="Arial" pitchFamily="34" charset="0"/>
              </a:rPr>
              <a:t>à </a:t>
            </a:r>
            <a:r>
              <a:rPr lang="fr-FR" sz="800" dirty="0" smtClean="0">
                <a:solidFill>
                  <a:schemeClr val="tx1"/>
                </a:solidFill>
                <a:latin typeface="Arial" pitchFamily="34" charset="0"/>
                <a:cs typeface="Arial" pitchFamily="34" charset="0"/>
              </a:rPr>
              <a:t>différentes</a:t>
            </a:r>
            <a:r>
              <a:rPr lang="fr-FR" sz="800" i="1" dirty="0" smtClean="0">
                <a:solidFill>
                  <a:schemeClr val="tx1"/>
                </a:solidFill>
                <a:latin typeface="Arial" pitchFamily="34" charset="0"/>
                <a:cs typeface="Arial" pitchFamily="34" charset="0"/>
              </a:rPr>
              <a:t> concentrations. Après 30 minutes d’incubation à l’obscurité et à température ambiante, l’absorbance est lue à 517 nm. Le pourcentage de l’activité anti-radicalaire est calculé selon l’équation suivante :</a:t>
            </a:r>
          </a:p>
          <a:p>
            <a:r>
              <a:rPr lang="fr-FR" sz="800" b="1" dirty="0" smtClean="0">
                <a:solidFill>
                  <a:schemeClr val="tx1"/>
                </a:solidFill>
                <a:latin typeface="Arial" pitchFamily="34" charset="0"/>
                <a:cs typeface="Arial" pitchFamily="34" charset="0"/>
              </a:rPr>
              <a:t>Activité </a:t>
            </a:r>
            <a:r>
              <a:rPr lang="fr-FR" sz="800" b="1" dirty="0" err="1" smtClean="0">
                <a:solidFill>
                  <a:schemeClr val="tx1"/>
                </a:solidFill>
                <a:latin typeface="Arial" pitchFamily="34" charset="0"/>
                <a:cs typeface="Arial" pitchFamily="34" charset="0"/>
              </a:rPr>
              <a:t>antiradicalaire</a:t>
            </a:r>
            <a:r>
              <a:rPr lang="fr-FR" sz="800" b="1" dirty="0" smtClean="0">
                <a:solidFill>
                  <a:schemeClr val="tx1"/>
                </a:solidFill>
                <a:latin typeface="Arial" pitchFamily="34" charset="0"/>
                <a:cs typeface="Arial" pitchFamily="34" charset="0"/>
              </a:rPr>
              <a:t> (%) = [(</a:t>
            </a:r>
            <a:r>
              <a:rPr lang="fr-FR" sz="800" b="1" dirty="0" err="1" smtClean="0">
                <a:solidFill>
                  <a:schemeClr val="tx1"/>
                </a:solidFill>
                <a:latin typeface="Arial" pitchFamily="34" charset="0"/>
                <a:cs typeface="Arial" pitchFamily="34" charset="0"/>
              </a:rPr>
              <a:t>Ac</a:t>
            </a:r>
            <a:r>
              <a:rPr lang="fr-FR" sz="800" b="1" dirty="0" smtClean="0">
                <a:solidFill>
                  <a:schemeClr val="tx1"/>
                </a:solidFill>
                <a:latin typeface="Arial" pitchFamily="34" charset="0"/>
                <a:cs typeface="Arial" pitchFamily="34" charset="0"/>
              </a:rPr>
              <a:t> - </a:t>
            </a:r>
            <a:r>
              <a:rPr lang="fr-FR" sz="800" b="1" dirty="0" err="1" smtClean="0">
                <a:solidFill>
                  <a:schemeClr val="tx1"/>
                </a:solidFill>
                <a:latin typeface="Arial" pitchFamily="34" charset="0"/>
                <a:cs typeface="Arial" pitchFamily="34" charset="0"/>
              </a:rPr>
              <a:t>At</a:t>
            </a:r>
            <a:r>
              <a:rPr lang="fr-FR" sz="800" b="1" dirty="0" smtClean="0">
                <a:solidFill>
                  <a:schemeClr val="tx1"/>
                </a:solidFill>
                <a:latin typeface="Arial" pitchFamily="34" charset="0"/>
                <a:cs typeface="Arial" pitchFamily="34" charset="0"/>
              </a:rPr>
              <a:t>)/ </a:t>
            </a:r>
            <a:r>
              <a:rPr lang="fr-FR" sz="800" b="1" dirty="0" err="1" smtClean="0">
                <a:solidFill>
                  <a:schemeClr val="tx1"/>
                </a:solidFill>
                <a:latin typeface="Arial" pitchFamily="34" charset="0"/>
                <a:cs typeface="Arial" pitchFamily="34" charset="0"/>
              </a:rPr>
              <a:t>Ac</a:t>
            </a:r>
            <a:r>
              <a:rPr lang="fr-FR" sz="800" b="1" dirty="0" smtClean="0">
                <a:solidFill>
                  <a:schemeClr val="tx1"/>
                </a:solidFill>
                <a:latin typeface="Arial" pitchFamily="34" charset="0"/>
                <a:cs typeface="Arial" pitchFamily="34" charset="0"/>
              </a:rPr>
              <a:t>] x100</a:t>
            </a:r>
          </a:p>
          <a:p>
            <a:r>
              <a:rPr lang="fr-FR" sz="800" b="1" dirty="0" err="1" smtClean="0">
                <a:solidFill>
                  <a:schemeClr val="tx1"/>
                </a:solidFill>
                <a:latin typeface="Arial" pitchFamily="34" charset="0"/>
                <a:cs typeface="Arial" pitchFamily="34" charset="0"/>
              </a:rPr>
              <a:t>Ac</a:t>
            </a:r>
            <a:r>
              <a:rPr lang="fr-FR" sz="800" b="1" dirty="0" smtClean="0">
                <a:solidFill>
                  <a:schemeClr val="tx1"/>
                </a:solidFill>
                <a:latin typeface="Arial" pitchFamily="34" charset="0"/>
                <a:cs typeface="Arial" pitchFamily="34" charset="0"/>
              </a:rPr>
              <a:t> : absorbance du contrôle.</a:t>
            </a:r>
          </a:p>
          <a:p>
            <a:r>
              <a:rPr lang="fr-FR" sz="800" b="1" dirty="0" err="1" smtClean="0">
                <a:solidFill>
                  <a:schemeClr val="tx1"/>
                </a:solidFill>
                <a:latin typeface="Arial" pitchFamily="34" charset="0"/>
                <a:cs typeface="Arial" pitchFamily="34" charset="0"/>
              </a:rPr>
              <a:t>At</a:t>
            </a:r>
            <a:r>
              <a:rPr lang="fr-FR" sz="800" b="1" dirty="0" smtClean="0">
                <a:solidFill>
                  <a:schemeClr val="tx1"/>
                </a:solidFill>
                <a:latin typeface="Arial" pitchFamily="34" charset="0"/>
                <a:cs typeface="Arial" pitchFamily="34" charset="0"/>
              </a:rPr>
              <a:t> : Absorbance du test.</a:t>
            </a:r>
          </a:p>
          <a:p>
            <a:r>
              <a:rPr lang="fr-FR" sz="800" dirty="0" smtClean="0">
                <a:solidFill>
                  <a:schemeClr val="tx1"/>
                </a:solidFill>
                <a:latin typeface="Arial" pitchFamily="34" charset="0"/>
                <a:cs typeface="Arial" pitchFamily="34" charset="0"/>
              </a:rPr>
              <a:t>La concentration effectrice (EC50) définie comme la concentration de l’échantillon qui produit 50% d’effet piégeur du radical DPPH est déterminée.</a:t>
            </a:r>
            <a:r>
              <a:rPr lang="fr-FR" sz="800" b="1" i="1" dirty="0" smtClean="0">
                <a:solidFill>
                  <a:schemeClr val="tx1"/>
                </a:solidFill>
              </a:rPr>
              <a:t> </a:t>
            </a:r>
            <a:endParaRPr lang="fr-FR" sz="800" b="1" i="1" dirty="0" smtClean="0">
              <a:solidFill>
                <a:schemeClr val="tx1"/>
              </a:solidFill>
              <a:latin typeface="Arial" pitchFamily="34" charset="0"/>
              <a:cs typeface="Arial" pitchFamily="34" charset="0"/>
            </a:endParaRPr>
          </a:p>
          <a:p>
            <a:endParaRPr lang="fr-FR" sz="800" b="1" i="1" dirty="0" smtClean="0">
              <a:solidFill>
                <a:schemeClr val="tx1"/>
              </a:solidFill>
            </a:endParaRPr>
          </a:p>
          <a:p>
            <a:r>
              <a:rPr lang="fr-FR" sz="800" b="1" i="1" u="sng" dirty="0" smtClean="0">
                <a:solidFill>
                  <a:schemeClr val="tx1"/>
                </a:solidFill>
                <a:latin typeface="Arial" pitchFamily="34" charset="0"/>
                <a:cs typeface="Arial" pitchFamily="34" charset="0"/>
              </a:rPr>
              <a:t>Test de Molybdate Phosphate:</a:t>
            </a:r>
          </a:p>
          <a:p>
            <a:endParaRPr lang="fr-FR" sz="800" b="1" i="1" dirty="0" smtClean="0">
              <a:solidFill>
                <a:schemeClr val="tx1"/>
              </a:solidFill>
              <a:latin typeface="Arial" pitchFamily="34" charset="0"/>
              <a:cs typeface="Arial" pitchFamily="34" charset="0"/>
            </a:endParaRPr>
          </a:p>
          <a:p>
            <a:r>
              <a:rPr lang="fr-FR" sz="800" i="1" dirty="0" smtClean="0">
                <a:solidFill>
                  <a:schemeClr val="tx1"/>
                </a:solidFill>
                <a:latin typeface="Arial" pitchFamily="34" charset="0"/>
                <a:cs typeface="Arial" pitchFamily="34" charset="0"/>
              </a:rPr>
              <a:t>Le test du pouvoir réducteur du </a:t>
            </a:r>
            <a:r>
              <a:rPr lang="fr-FR" sz="800" i="1" dirty="0" err="1" smtClean="0">
                <a:solidFill>
                  <a:schemeClr val="tx1"/>
                </a:solidFill>
                <a:latin typeface="Arial" pitchFamily="34" charset="0"/>
                <a:cs typeface="Arial" pitchFamily="34" charset="0"/>
              </a:rPr>
              <a:t>Phosphomolybdate</a:t>
            </a:r>
            <a:r>
              <a:rPr lang="fr-FR" sz="800" i="1" dirty="0" smtClean="0">
                <a:solidFill>
                  <a:schemeClr val="tx1"/>
                </a:solidFill>
                <a:latin typeface="Arial" pitchFamily="34" charset="0"/>
                <a:cs typeface="Arial" pitchFamily="34" charset="0"/>
              </a:rPr>
              <a:t> est </a:t>
            </a:r>
            <a:r>
              <a:rPr lang="fr-FR" sz="800" i="1" dirty="0" smtClean="0">
                <a:solidFill>
                  <a:schemeClr val="tx1"/>
                </a:solidFill>
                <a:latin typeface="Arial" pitchFamily="34" charset="0"/>
                <a:cs typeface="Arial" pitchFamily="34" charset="0"/>
              </a:rPr>
              <a:t>un essai direct qu’on emploi principalement pour mesurer la puissance des antioxydants non enzymatiques. Il repose sur la réduction des molybdates en Molybdène en présence des extraits en donnant une coloration verte détectable par la UV à une longueur d’onde de 695nm</a:t>
            </a:r>
            <a:r>
              <a:rPr lang="fr-FR" sz="700" i="1" dirty="0" smtClean="0">
                <a:solidFill>
                  <a:schemeClr val="tx1"/>
                </a:solidFill>
                <a:latin typeface="Arial" pitchFamily="34" charset="0"/>
                <a:cs typeface="Arial" pitchFamily="34" charset="0"/>
              </a:rPr>
              <a:t>.</a:t>
            </a:r>
            <a:endParaRPr lang="fr-FR" sz="800" i="1" dirty="0">
              <a:solidFill>
                <a:schemeClr val="tx1"/>
              </a:solidFill>
              <a:latin typeface="Arial" pitchFamily="34" charset="0"/>
              <a:cs typeface="Arial" pitchFamily="34" charset="0"/>
            </a:endParaRPr>
          </a:p>
        </p:txBody>
      </p:sp>
      <p:sp>
        <p:nvSpPr>
          <p:cNvPr id="20" name="Rectangle à coins arrondis 19"/>
          <p:cNvSpPr/>
          <p:nvPr/>
        </p:nvSpPr>
        <p:spPr>
          <a:xfrm>
            <a:off x="142852" y="3452802"/>
            <a:ext cx="3786214" cy="157163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sp>
        <p:nvSpPr>
          <p:cNvPr id="18" name="Ellipse 17"/>
          <p:cNvSpPr/>
          <p:nvPr/>
        </p:nvSpPr>
        <p:spPr>
          <a:xfrm>
            <a:off x="214290" y="2452670"/>
            <a:ext cx="6429420" cy="857256"/>
          </a:xfrm>
          <a:prstGeom prst="ellipse">
            <a:avLst/>
          </a:prstGeom>
        </p:spPr>
        <p:style>
          <a:lnRef idx="1">
            <a:schemeClr val="accent5"/>
          </a:lnRef>
          <a:fillRef idx="2">
            <a:schemeClr val="accent5"/>
          </a:fillRef>
          <a:effectRef idx="1">
            <a:schemeClr val="accent5"/>
          </a:effectRef>
          <a:fontRef idx="minor">
            <a:schemeClr val="dk1"/>
          </a:fontRef>
        </p:style>
        <p:txBody>
          <a:bodyPr rtlCol="0" anchor="ctr"/>
          <a:lstStyle/>
          <a:p>
            <a:pPr algn="ctr"/>
            <a:endParaRPr lang="fr-FR"/>
          </a:p>
        </p:txBody>
      </p:sp>
      <p:sp>
        <p:nvSpPr>
          <p:cNvPr id="9" name="Organigramme : Alternative 8"/>
          <p:cNvSpPr/>
          <p:nvPr/>
        </p:nvSpPr>
        <p:spPr>
          <a:xfrm>
            <a:off x="285728" y="166654"/>
            <a:ext cx="6286544" cy="1000132"/>
          </a:xfrm>
          <a:prstGeom prst="flowChartAlternateProcess">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fr-FR" sz="1400" b="1" dirty="0" smtClean="0">
                <a:latin typeface="Times New Roman" pitchFamily="18" charset="0"/>
                <a:cs typeface="Times New Roman" pitchFamily="18" charset="0"/>
              </a:rPr>
              <a:t>Evaluation </a:t>
            </a:r>
            <a:r>
              <a:rPr lang="fr-FR" sz="1400" b="1" dirty="0" smtClean="0">
                <a:latin typeface="Times New Roman" pitchFamily="18" charset="0"/>
                <a:cs typeface="Times New Roman" pitchFamily="18" charset="0"/>
              </a:rPr>
              <a:t>du pouvoir </a:t>
            </a:r>
            <a:r>
              <a:rPr lang="fr-FR" sz="1400" b="1" dirty="0" smtClean="0">
                <a:latin typeface="Times New Roman" pitchFamily="18" charset="0"/>
                <a:cs typeface="Times New Roman" pitchFamily="18" charset="0"/>
              </a:rPr>
              <a:t>antioxydant </a:t>
            </a:r>
            <a:r>
              <a:rPr lang="fr-FR" sz="1400" b="1" dirty="0" smtClean="0">
                <a:latin typeface="Times New Roman" pitchFamily="18" charset="0"/>
                <a:cs typeface="Times New Roman" pitchFamily="18" charset="0"/>
              </a:rPr>
              <a:t>de deux plantes</a:t>
            </a:r>
          </a:p>
          <a:p>
            <a:pPr algn="ctr"/>
            <a:r>
              <a:rPr lang="fr-FR" sz="1400" b="1" dirty="0" smtClean="0">
                <a:latin typeface="Times New Roman" pitchFamily="18" charset="0"/>
                <a:cs typeface="Times New Roman" pitchFamily="18" charset="0"/>
              </a:rPr>
              <a:t> </a:t>
            </a:r>
            <a:r>
              <a:rPr lang="fr-FR" sz="1400" b="1" dirty="0" smtClean="0">
                <a:latin typeface="Times New Roman" pitchFamily="18" charset="0"/>
                <a:cs typeface="Times New Roman" pitchFamily="18" charset="0"/>
              </a:rPr>
              <a:t>potagères: Artichaut </a:t>
            </a:r>
            <a:r>
              <a:rPr lang="fr-FR" sz="1400" b="1" dirty="0" smtClean="0">
                <a:latin typeface="Times New Roman" pitchFamily="18" charset="0"/>
                <a:cs typeface="Times New Roman" pitchFamily="18" charset="0"/>
              </a:rPr>
              <a:t>et </a:t>
            </a:r>
            <a:r>
              <a:rPr lang="fr-FR" sz="1400" b="1" dirty="0" smtClean="0">
                <a:latin typeface="Times New Roman" pitchFamily="18" charset="0"/>
                <a:cs typeface="Times New Roman" pitchFamily="18" charset="0"/>
              </a:rPr>
              <a:t>Cardon </a:t>
            </a:r>
            <a:r>
              <a:rPr lang="fr-FR" sz="1400" b="1" dirty="0" smtClean="0">
                <a:latin typeface="Times New Roman" pitchFamily="18" charset="0"/>
                <a:cs typeface="Times New Roman" pitchFamily="18" charset="0"/>
              </a:rPr>
              <a:t>de la région</a:t>
            </a:r>
          </a:p>
          <a:p>
            <a:pPr algn="ctr"/>
            <a:r>
              <a:rPr lang="fr-FR" sz="1400" b="1" dirty="0" smtClean="0">
                <a:latin typeface="Times New Roman" pitchFamily="18" charset="0"/>
                <a:cs typeface="Times New Roman" pitchFamily="18" charset="0"/>
              </a:rPr>
              <a:t> d’est d’algérien  </a:t>
            </a:r>
            <a:endParaRPr lang="fr-FR" sz="1400" dirty="0">
              <a:latin typeface="Times New Roman" pitchFamily="18" charset="0"/>
              <a:cs typeface="Times New Roman" pitchFamily="18" charset="0"/>
            </a:endParaRPr>
          </a:p>
        </p:txBody>
      </p:sp>
      <p:pic>
        <p:nvPicPr>
          <p:cNvPr id="10" name="Image 9"/>
          <p:cNvPicPr/>
          <p:nvPr/>
        </p:nvPicPr>
        <p:blipFill>
          <a:blip r:embed="rId2" cstate="print"/>
          <a:srcRect t="26514" r="84183"/>
          <a:stretch>
            <a:fillRect/>
          </a:stretch>
        </p:blipFill>
        <p:spPr bwMode="auto">
          <a:xfrm>
            <a:off x="357166" y="238092"/>
            <a:ext cx="785818" cy="857256"/>
          </a:xfrm>
          <a:prstGeom prst="rect">
            <a:avLst/>
          </a:prstGeom>
          <a:noFill/>
          <a:ln w="9525">
            <a:noFill/>
            <a:miter lim="800000"/>
            <a:headEnd/>
            <a:tailEnd/>
          </a:ln>
        </p:spPr>
      </p:pic>
      <p:pic>
        <p:nvPicPr>
          <p:cNvPr id="11" name="Image 10"/>
          <p:cNvPicPr/>
          <p:nvPr/>
        </p:nvPicPr>
        <p:blipFill>
          <a:blip r:embed="rId2" cstate="print"/>
          <a:srcRect t="26514" r="84183"/>
          <a:stretch>
            <a:fillRect/>
          </a:stretch>
        </p:blipFill>
        <p:spPr bwMode="auto">
          <a:xfrm>
            <a:off x="5500702" y="238092"/>
            <a:ext cx="857256" cy="857256"/>
          </a:xfrm>
          <a:prstGeom prst="rect">
            <a:avLst/>
          </a:prstGeom>
          <a:noFill/>
          <a:ln w="9525">
            <a:noFill/>
            <a:miter lim="800000"/>
            <a:headEnd/>
            <a:tailEnd/>
          </a:ln>
        </p:spPr>
      </p:pic>
      <p:sp>
        <p:nvSpPr>
          <p:cNvPr id="12" name="Rectangle 11"/>
          <p:cNvSpPr/>
          <p:nvPr/>
        </p:nvSpPr>
        <p:spPr>
          <a:xfrm>
            <a:off x="714356" y="1238224"/>
            <a:ext cx="5643602" cy="677108"/>
          </a:xfrm>
          <a:prstGeom prst="rect">
            <a:avLst/>
          </a:prstGeom>
        </p:spPr>
        <p:txBody>
          <a:bodyPr wrap="square">
            <a:spAutoFit/>
          </a:bodyPr>
          <a:lstStyle/>
          <a:p>
            <a:pPr algn="ctr" eaLnBrk="0" hangingPunct="0">
              <a:defRPr/>
            </a:pPr>
            <a:r>
              <a:rPr lang="fr-FR" sz="1400" b="1" i="1" dirty="0" smtClean="0">
                <a:latin typeface="Times New Roman" pitchFamily="18" charset="0"/>
                <a:cs typeface="Times New Roman" pitchFamily="18" charset="0"/>
              </a:rPr>
              <a:t>Université </a:t>
            </a:r>
            <a:r>
              <a:rPr lang="fr-FR" sz="1400" b="1" i="1" dirty="0" err="1" smtClean="0">
                <a:latin typeface="Times New Roman" pitchFamily="18" charset="0"/>
                <a:cs typeface="Times New Roman" pitchFamily="18" charset="0"/>
              </a:rPr>
              <a:t>Kasdi</a:t>
            </a:r>
            <a:r>
              <a:rPr lang="fr-FR" sz="1400" b="1" i="1" dirty="0" smtClean="0">
                <a:latin typeface="Times New Roman" pitchFamily="18" charset="0"/>
                <a:cs typeface="Times New Roman" pitchFamily="18" charset="0"/>
              </a:rPr>
              <a:t> </a:t>
            </a:r>
            <a:r>
              <a:rPr lang="fr-FR" sz="1400" b="1" i="1" dirty="0" err="1" smtClean="0">
                <a:latin typeface="Times New Roman" pitchFamily="18" charset="0"/>
                <a:cs typeface="Times New Roman" pitchFamily="18" charset="0"/>
              </a:rPr>
              <a:t>Merbah</a:t>
            </a:r>
            <a:r>
              <a:rPr lang="fr-FR" sz="1400" b="1" i="1" dirty="0" smtClean="0">
                <a:latin typeface="Times New Roman" pitchFamily="18" charset="0"/>
                <a:cs typeface="Times New Roman" pitchFamily="18" charset="0"/>
              </a:rPr>
              <a:t> - Ouargla, département de Génie des Procédés,</a:t>
            </a:r>
          </a:p>
          <a:p>
            <a:pPr algn="ctr" eaLnBrk="0" hangingPunct="0">
              <a:defRPr/>
            </a:pPr>
            <a:r>
              <a:rPr lang="fr-FR" sz="1200" b="1" dirty="0" smtClean="0">
                <a:latin typeface="Times New Roman" pitchFamily="18" charset="0"/>
                <a:cs typeface="Times New Roman" pitchFamily="18" charset="0"/>
              </a:rPr>
              <a:t>Faculté des Sciences appliquées</a:t>
            </a:r>
            <a:endParaRPr lang="fr-FR" sz="1200" dirty="0" smtClean="0">
              <a:latin typeface="Times New Roman" pitchFamily="18" charset="0"/>
              <a:cs typeface="Times New Roman" pitchFamily="18" charset="0"/>
            </a:endParaRPr>
          </a:p>
          <a:p>
            <a:pPr algn="ctr" eaLnBrk="0" hangingPunct="0">
              <a:defRPr/>
            </a:pPr>
            <a:r>
              <a:rPr lang="fr-FR" sz="1200" b="1" i="1" dirty="0" smtClean="0">
                <a:latin typeface="Times New Roman" pitchFamily="18" charset="0"/>
                <a:cs typeface="Times New Roman" pitchFamily="18" charset="0"/>
              </a:rPr>
              <a:t>Master Option : </a:t>
            </a:r>
            <a:r>
              <a:rPr lang="fr-FR" sz="1200" b="1" dirty="0" smtClean="0">
                <a:latin typeface="Times New Roman" pitchFamily="18" charset="0"/>
                <a:cs typeface="Times New Roman" pitchFamily="18" charset="0"/>
              </a:rPr>
              <a:t> </a:t>
            </a:r>
            <a:r>
              <a:rPr lang="fr-FR" sz="1200" b="1" dirty="0" smtClean="0">
                <a:solidFill>
                  <a:srgbClr val="FF0000"/>
                </a:solidFill>
                <a:latin typeface="Times New Roman" pitchFamily="18" charset="0"/>
                <a:cs typeface="Times New Roman" pitchFamily="18" charset="0"/>
              </a:rPr>
              <a:t>Génie chimique</a:t>
            </a:r>
            <a:endParaRPr lang="fr-FR" sz="1200" b="1" dirty="0">
              <a:solidFill>
                <a:srgbClr val="FF0000"/>
              </a:solidFill>
              <a:latin typeface="Times New Roman" pitchFamily="18" charset="0"/>
              <a:cs typeface="Times New Roman" pitchFamily="18" charset="0"/>
            </a:endParaRPr>
          </a:p>
        </p:txBody>
      </p:sp>
      <p:sp>
        <p:nvSpPr>
          <p:cNvPr id="13" name="Rectangle 12"/>
          <p:cNvSpPr/>
          <p:nvPr/>
        </p:nvSpPr>
        <p:spPr>
          <a:xfrm>
            <a:off x="3786190" y="1952604"/>
            <a:ext cx="3071810" cy="276999"/>
          </a:xfrm>
          <a:prstGeom prst="rect">
            <a:avLst/>
          </a:prstGeom>
        </p:spPr>
        <p:txBody>
          <a:bodyPr wrap="square">
            <a:spAutoFit/>
          </a:bodyPr>
          <a:lstStyle/>
          <a:p>
            <a:r>
              <a:rPr lang="fr-FR" sz="1200" b="1" dirty="0" err="1" smtClean="0">
                <a:latin typeface="Times New Roman" pitchFamily="18" charset="0"/>
                <a:cs typeface="Times New Roman" pitchFamily="18" charset="0"/>
              </a:rPr>
              <a:t>Encadreur:BENABDESSELAM</a:t>
            </a:r>
            <a:r>
              <a:rPr lang="fr-FR" sz="1200" b="1" dirty="0" smtClean="0">
                <a:latin typeface="Times New Roman" pitchFamily="18" charset="0"/>
                <a:cs typeface="Times New Roman" pitchFamily="18" charset="0"/>
              </a:rPr>
              <a:t>  Soulef</a:t>
            </a:r>
            <a:endParaRPr lang="fr-FR" sz="1200" b="1" dirty="0" smtClean="0">
              <a:latin typeface="Times New Roman" pitchFamily="18" charset="0"/>
              <a:cs typeface="Times New Roman" pitchFamily="18" charset="0"/>
            </a:endParaRPr>
          </a:p>
        </p:txBody>
      </p:sp>
      <p:sp>
        <p:nvSpPr>
          <p:cNvPr id="14" name="Rectangle 13"/>
          <p:cNvSpPr/>
          <p:nvPr/>
        </p:nvSpPr>
        <p:spPr>
          <a:xfrm>
            <a:off x="285728" y="1881166"/>
            <a:ext cx="1463414" cy="369332"/>
          </a:xfrm>
          <a:prstGeom prst="rect">
            <a:avLst/>
          </a:prstGeom>
        </p:spPr>
        <p:txBody>
          <a:bodyPr wrap="none">
            <a:spAutoFit/>
          </a:bodyPr>
          <a:lstStyle/>
          <a:p>
            <a:pPr algn="ctr" rtl="1">
              <a:tabLst>
                <a:tab pos="4495800" algn="l"/>
              </a:tabLst>
            </a:pPr>
            <a:r>
              <a:rPr lang="fr-FR" b="1" i="1" dirty="0" smtClean="0">
                <a:latin typeface="Times New Roman" pitchFamily="18" charset="0"/>
                <a:cs typeface="Times New Roman" pitchFamily="18" charset="0"/>
              </a:rPr>
              <a:t> </a:t>
            </a:r>
            <a:r>
              <a:rPr lang="fr-FR" sz="1200" b="1" dirty="0" smtClean="0">
                <a:latin typeface="Times New Roman" pitchFamily="18" charset="0"/>
                <a:cs typeface="Times New Roman" pitchFamily="18" charset="0"/>
              </a:rPr>
              <a:t>BEN AMOR Iman</a:t>
            </a:r>
            <a:endParaRPr lang="fr-FR" b="1" dirty="0">
              <a:latin typeface="Times New Roman" pitchFamily="18" charset="0"/>
              <a:cs typeface="Times New Roman" pitchFamily="18" charset="0"/>
            </a:endParaRPr>
          </a:p>
        </p:txBody>
      </p:sp>
      <p:sp>
        <p:nvSpPr>
          <p:cNvPr id="15" name="Rectangle 14"/>
          <p:cNvSpPr/>
          <p:nvPr/>
        </p:nvSpPr>
        <p:spPr>
          <a:xfrm>
            <a:off x="142852" y="2095480"/>
            <a:ext cx="2500330" cy="369332"/>
          </a:xfrm>
          <a:prstGeom prst="rect">
            <a:avLst/>
          </a:prstGeom>
        </p:spPr>
        <p:txBody>
          <a:bodyPr wrap="square">
            <a:spAutoFit/>
          </a:bodyPr>
          <a:lstStyle/>
          <a:p>
            <a:r>
              <a:rPr lang="fr-FR" sz="1200" b="1" dirty="0" err="1" smtClean="0">
                <a:latin typeface="Times New Roman" pitchFamily="18" charset="0"/>
                <a:cs typeface="Times New Roman" pitchFamily="18" charset="0"/>
              </a:rPr>
              <a:t>Email:sidiamran.1991@gmail.cm</a:t>
            </a:r>
            <a:r>
              <a:rPr lang="fr-FR" b="1" dirty="0" smtClean="0"/>
              <a:t>  </a:t>
            </a:r>
            <a:endParaRPr lang="fr-FR" dirty="0"/>
          </a:p>
        </p:txBody>
      </p:sp>
      <p:sp>
        <p:nvSpPr>
          <p:cNvPr id="16" name="Rectangle 15"/>
          <p:cNvSpPr/>
          <p:nvPr/>
        </p:nvSpPr>
        <p:spPr>
          <a:xfrm>
            <a:off x="3357562" y="2095480"/>
            <a:ext cx="3000396" cy="369332"/>
          </a:xfrm>
          <a:prstGeom prst="rect">
            <a:avLst/>
          </a:prstGeom>
        </p:spPr>
        <p:txBody>
          <a:bodyPr wrap="square">
            <a:spAutoFit/>
          </a:bodyPr>
          <a:lstStyle/>
          <a:p>
            <a:r>
              <a:rPr lang="fr-FR" b="1" dirty="0" smtClean="0"/>
              <a:t>            </a:t>
            </a:r>
            <a:r>
              <a:rPr lang="fr-FR" sz="1200" b="1" dirty="0" err="1" smtClean="0">
                <a:latin typeface="Times New Roman" pitchFamily="18" charset="0"/>
                <a:cs typeface="Times New Roman" pitchFamily="18" charset="0"/>
              </a:rPr>
              <a:t>Email:ben_soulef@yahoo.fr</a:t>
            </a:r>
            <a:r>
              <a:rPr lang="fr-FR" b="1" dirty="0" smtClean="0"/>
              <a:t>  </a:t>
            </a:r>
            <a:endParaRPr lang="fr-FR" dirty="0"/>
          </a:p>
        </p:txBody>
      </p:sp>
      <p:sp>
        <p:nvSpPr>
          <p:cNvPr id="17" name="Rectangle 16"/>
          <p:cNvSpPr/>
          <p:nvPr/>
        </p:nvSpPr>
        <p:spPr>
          <a:xfrm>
            <a:off x="500042" y="2381232"/>
            <a:ext cx="6072230" cy="800219"/>
          </a:xfrm>
          <a:prstGeom prst="rect">
            <a:avLst/>
          </a:prstGeom>
        </p:spPr>
        <p:txBody>
          <a:bodyPr wrap="square">
            <a:spAutoFit/>
          </a:bodyPr>
          <a:lstStyle/>
          <a:p>
            <a:r>
              <a:rPr lang="fr-FR" b="1" dirty="0" smtClean="0">
                <a:latin typeface="Arial" charset="0"/>
              </a:rPr>
              <a:t>                                         </a:t>
            </a:r>
            <a:r>
              <a:rPr lang="fr-FR" sz="900" b="1" dirty="0" smtClean="0">
                <a:latin typeface="Arial" pitchFamily="34" charset="0"/>
                <a:cs typeface="Arial" pitchFamily="34" charset="0"/>
              </a:rPr>
              <a:t>Résumé </a:t>
            </a:r>
            <a:r>
              <a:rPr lang="fr-FR" sz="1100" b="1" dirty="0" smtClean="0">
                <a:latin typeface="Times New Roman" pitchFamily="18" charset="0"/>
                <a:cs typeface="Times New Roman" pitchFamily="18" charset="0"/>
              </a:rPr>
              <a:t> </a:t>
            </a:r>
            <a:endParaRPr lang="fr-FR" sz="1050" b="1" dirty="0" smtClean="0">
              <a:latin typeface="Times New Roman" pitchFamily="18" charset="0"/>
              <a:cs typeface="Times New Roman" pitchFamily="18" charset="0"/>
            </a:endParaRPr>
          </a:p>
          <a:p>
            <a:r>
              <a:rPr lang="fr-FR" sz="700" b="1" dirty="0" smtClean="0">
                <a:latin typeface="Arial" pitchFamily="34" charset="0"/>
                <a:cs typeface="Arial" pitchFamily="34" charset="0"/>
              </a:rPr>
              <a:t>L’artichaut et le cardon  sont des plantes vivace utilisées dans la médicine traditionnelle. Du point de vue </a:t>
            </a:r>
            <a:r>
              <a:rPr lang="fr-FR" sz="700" b="1" dirty="0" err="1" smtClean="0">
                <a:latin typeface="Arial" pitchFamily="34" charset="0"/>
                <a:cs typeface="Arial" pitchFamily="34" charset="0"/>
              </a:rPr>
              <a:t>phytochimique</a:t>
            </a:r>
            <a:r>
              <a:rPr lang="fr-FR" sz="700" b="1" dirty="0" smtClean="0">
                <a:latin typeface="Arial" pitchFamily="34" charset="0"/>
                <a:cs typeface="Arial" pitchFamily="34" charset="0"/>
              </a:rPr>
              <a:t>, ces plantes sont très riches en principes actifs. Dans ce travail,  nous  sommes concentrés sur l’étude de l’activité </a:t>
            </a:r>
            <a:r>
              <a:rPr lang="fr-FR" sz="700" b="1" dirty="0" err="1" smtClean="0">
                <a:latin typeface="Arial" pitchFamily="34" charset="0"/>
                <a:cs typeface="Arial" pitchFamily="34" charset="0"/>
              </a:rPr>
              <a:t>antioxydante</a:t>
            </a:r>
            <a:r>
              <a:rPr lang="fr-FR" sz="700" b="1" dirty="0" smtClean="0">
                <a:latin typeface="Arial" pitchFamily="34" charset="0"/>
                <a:cs typeface="Arial" pitchFamily="34" charset="0"/>
              </a:rPr>
              <a:t>  des extraits de plantes en utilisant deux techniques :  DPPH ,</a:t>
            </a:r>
            <a:r>
              <a:rPr lang="fr-FR" sz="700" b="1" dirty="0" err="1" smtClean="0">
                <a:latin typeface="Arial" pitchFamily="34" charset="0"/>
                <a:cs typeface="Arial" pitchFamily="34" charset="0"/>
              </a:rPr>
              <a:t>phosphomolybdates</a:t>
            </a:r>
            <a:r>
              <a:rPr lang="fr-FR" sz="700" b="1" dirty="0" smtClean="0">
                <a:latin typeface="Arial" pitchFamily="34" charset="0"/>
                <a:cs typeface="Arial" pitchFamily="34" charset="0"/>
              </a:rPr>
              <a:t>  </a:t>
            </a:r>
          </a:p>
          <a:p>
            <a:r>
              <a:rPr lang="fr-FR" sz="700" b="1" dirty="0" smtClean="0">
                <a:latin typeface="Arial" pitchFamily="34" charset="0"/>
                <a:cs typeface="Arial" pitchFamily="34" charset="0"/>
              </a:rPr>
              <a:t>                      Mots clés : Activité </a:t>
            </a:r>
            <a:r>
              <a:rPr lang="fr-FR" sz="700" b="1" dirty="0" err="1" smtClean="0">
                <a:latin typeface="Arial" pitchFamily="34" charset="0"/>
                <a:cs typeface="Arial" pitchFamily="34" charset="0"/>
              </a:rPr>
              <a:t>antioxydante</a:t>
            </a:r>
            <a:r>
              <a:rPr lang="fr-FR" sz="700" b="1" dirty="0" smtClean="0">
                <a:latin typeface="Arial" pitchFamily="34" charset="0"/>
                <a:cs typeface="Arial" pitchFamily="34" charset="0"/>
              </a:rPr>
              <a:t> ; </a:t>
            </a:r>
            <a:r>
              <a:rPr lang="fr-FR" sz="700" b="1" dirty="0" err="1" smtClean="0">
                <a:latin typeface="Arial" pitchFamily="34" charset="0"/>
                <a:cs typeface="Arial" pitchFamily="34" charset="0"/>
              </a:rPr>
              <a:t>pnosphomolybdate</a:t>
            </a:r>
            <a:r>
              <a:rPr lang="fr-FR" sz="700" b="1" dirty="0" smtClean="0">
                <a:latin typeface="Arial" pitchFamily="34" charset="0"/>
                <a:cs typeface="Arial" pitchFamily="34" charset="0"/>
              </a:rPr>
              <a:t>; DPPH ;  artichaut ; Cardon </a:t>
            </a:r>
            <a:endParaRPr lang="fr-FR" sz="800" b="1" dirty="0">
              <a:latin typeface="Arial" pitchFamily="34" charset="0"/>
              <a:cs typeface="Arial" pitchFamily="34" charset="0"/>
            </a:endParaRPr>
          </a:p>
        </p:txBody>
      </p:sp>
      <p:sp>
        <p:nvSpPr>
          <p:cNvPr id="19" name="Rectangle 18"/>
          <p:cNvSpPr/>
          <p:nvPr/>
        </p:nvSpPr>
        <p:spPr>
          <a:xfrm>
            <a:off x="214290" y="3524240"/>
            <a:ext cx="3643338" cy="1538883"/>
          </a:xfrm>
          <a:prstGeom prst="rect">
            <a:avLst/>
          </a:prstGeom>
        </p:spPr>
        <p:txBody>
          <a:bodyPr wrap="square">
            <a:spAutoFit/>
          </a:bodyPr>
          <a:lstStyle/>
          <a:p>
            <a:pPr algn="ctr"/>
            <a:r>
              <a:rPr lang="fr-FR" sz="900" b="1" u="sng" dirty="0" smtClean="0">
                <a:solidFill>
                  <a:srgbClr val="FF0000"/>
                </a:solidFill>
                <a:latin typeface="Arial" pitchFamily="34" charset="0"/>
                <a:cs typeface="Arial" pitchFamily="34" charset="0"/>
              </a:rPr>
              <a:t>Introduction     </a:t>
            </a:r>
            <a:endParaRPr lang="fr-FR" sz="700" b="1" u="sng" dirty="0" smtClean="0">
              <a:solidFill>
                <a:srgbClr val="FF0000"/>
              </a:solidFill>
              <a:latin typeface="Arial" pitchFamily="34" charset="0"/>
              <a:cs typeface="Arial" pitchFamily="34" charset="0"/>
            </a:endParaRPr>
          </a:p>
          <a:p>
            <a:r>
              <a:rPr lang="fr-FR" sz="700" dirty="0" smtClean="0">
                <a:latin typeface="Arial" pitchFamily="34" charset="0"/>
                <a:cs typeface="Arial" pitchFamily="34" charset="0"/>
              </a:rPr>
              <a:t>A travers les siècles, les traditions humaines ont su développer la connaissance et l’utilisation des plantes médicinales pour objectif de vaincre la souffrance et d’améliorer la santé des hommes . L’usage quotidien des plantes a permis d’observer un grand nombre de leurs effets que la science actuelle reconnaît comme bien réels. </a:t>
            </a:r>
          </a:p>
          <a:p>
            <a:r>
              <a:rPr lang="fr-FR" sz="700" dirty="0" smtClean="0">
                <a:latin typeface="Arial" pitchFamily="34" charset="0"/>
                <a:cs typeface="Arial" pitchFamily="34" charset="0"/>
              </a:rPr>
              <a:t> Actuellement, la société scientifique, biologiste et chimiste, met en évidence le rôle tragique du processus oxydatif incontrôlable induit par les espèces réactives oxygénées, les antioxydants naturels font l’objet de nombreuses recherches et une nouvelle haleine vers l’exploitation des métabolites secondaires généralement et les polyphénols particulièrement tant dans la santé et vis-à-vis des maladies pernicieuses (cancer) que dans l’industrie agro-alimentaire.</a:t>
            </a:r>
          </a:p>
          <a:p>
            <a:r>
              <a:rPr lang="fr-FR" sz="700" dirty="0" smtClean="0">
                <a:latin typeface="Arial" pitchFamily="34" charset="0"/>
                <a:cs typeface="Arial" pitchFamily="34" charset="0"/>
              </a:rPr>
              <a:t> De ce fait nous avons essayé d’étudier deux plantes qui se trouvent dans  l’est algérien qui sont  appelées «</a:t>
            </a:r>
            <a:r>
              <a:rPr lang="fr-FR" sz="700" i="1" dirty="0" smtClean="0">
                <a:latin typeface="Arial" pitchFamily="34" charset="0"/>
                <a:cs typeface="Arial" pitchFamily="34" charset="0"/>
              </a:rPr>
              <a:t>l’artichaut »et </a:t>
            </a:r>
            <a:r>
              <a:rPr lang="fr-FR" sz="700" dirty="0" smtClean="0">
                <a:latin typeface="Arial" pitchFamily="34" charset="0"/>
                <a:cs typeface="Arial" pitchFamily="34" charset="0"/>
              </a:rPr>
              <a:t>«</a:t>
            </a:r>
            <a:r>
              <a:rPr lang="fr-FR" sz="700" i="1" dirty="0" smtClean="0">
                <a:latin typeface="Arial" pitchFamily="34" charset="0"/>
                <a:cs typeface="Arial" pitchFamily="34" charset="0"/>
              </a:rPr>
              <a:t>le cardon ».</a:t>
            </a:r>
            <a:endParaRPr lang="fr-FR" sz="700" dirty="0">
              <a:latin typeface="Arial" pitchFamily="34" charset="0"/>
              <a:cs typeface="Arial" pitchFamily="34" charset="0"/>
            </a:endParaRPr>
          </a:p>
        </p:txBody>
      </p:sp>
      <p:sp>
        <p:nvSpPr>
          <p:cNvPr id="21" name="Rectangle 20"/>
          <p:cNvSpPr/>
          <p:nvPr/>
        </p:nvSpPr>
        <p:spPr>
          <a:xfrm>
            <a:off x="500042" y="5167314"/>
            <a:ext cx="3286124" cy="984885"/>
          </a:xfrm>
          <a:prstGeom prst="rect">
            <a:avLst/>
          </a:prstGeom>
        </p:spPr>
        <p:txBody>
          <a:bodyPr wrap="square">
            <a:spAutoFit/>
          </a:bodyPr>
          <a:lstStyle/>
          <a:p>
            <a:r>
              <a:rPr lang="fr-FR" sz="1400" b="1" dirty="0" smtClean="0">
                <a:latin typeface="Arial" pitchFamily="34" charset="0"/>
                <a:cs typeface="Arial" pitchFamily="34" charset="0"/>
              </a:rPr>
              <a:t>          Partie expérimental</a:t>
            </a:r>
          </a:p>
          <a:p>
            <a:r>
              <a:rPr lang="fr-FR" b="1" dirty="0" smtClean="0"/>
              <a:t>   </a:t>
            </a:r>
          </a:p>
          <a:p>
            <a:r>
              <a:rPr lang="fr-FR" b="1" dirty="0" smtClean="0"/>
              <a:t>                   </a:t>
            </a:r>
          </a:p>
          <a:p>
            <a:r>
              <a:rPr lang="fr-FR" sz="800" b="1" dirty="0" smtClean="0">
                <a:solidFill>
                  <a:srgbClr val="FF0000"/>
                </a:solidFill>
                <a:latin typeface="Arial" pitchFamily="34" charset="0"/>
                <a:cs typeface="Arial" pitchFamily="34" charset="0"/>
              </a:rPr>
              <a:t>                                       </a:t>
            </a:r>
            <a:r>
              <a:rPr lang="fr-FR" sz="800" b="1" u="sng" dirty="0" smtClean="0">
                <a:solidFill>
                  <a:srgbClr val="FF0000"/>
                </a:solidFill>
                <a:latin typeface="Arial" pitchFamily="34" charset="0"/>
                <a:cs typeface="Arial" pitchFamily="34" charset="0"/>
              </a:rPr>
              <a:t>Mode opératoire </a:t>
            </a:r>
            <a:r>
              <a:rPr lang="fr-FR" sz="800" b="1" dirty="0" smtClean="0">
                <a:solidFill>
                  <a:srgbClr val="FF0000"/>
                </a:solidFill>
                <a:latin typeface="Arial" pitchFamily="34" charset="0"/>
                <a:cs typeface="Arial" pitchFamily="34" charset="0"/>
              </a:rPr>
              <a:t>: </a:t>
            </a:r>
            <a:endParaRPr lang="fr-FR" sz="1400" dirty="0">
              <a:solidFill>
                <a:srgbClr val="FF0000"/>
              </a:solidFill>
              <a:latin typeface="Arial" pitchFamily="34" charset="0"/>
              <a:cs typeface="Arial" pitchFamily="34" charset="0"/>
            </a:endParaRPr>
          </a:p>
        </p:txBody>
      </p:sp>
      <p:sp>
        <p:nvSpPr>
          <p:cNvPr id="24" name="Rectangle 23"/>
          <p:cNvSpPr/>
          <p:nvPr/>
        </p:nvSpPr>
        <p:spPr>
          <a:xfrm>
            <a:off x="4714884" y="4810125"/>
            <a:ext cx="1214446" cy="246221"/>
          </a:xfrm>
          <a:prstGeom prst="rect">
            <a:avLst/>
          </a:prstGeom>
        </p:spPr>
        <p:txBody>
          <a:bodyPr wrap="square">
            <a:spAutoFit/>
          </a:bodyPr>
          <a:lstStyle/>
          <a:p>
            <a:r>
              <a:rPr lang="fr-FR" sz="1000" dirty="0" smtClean="0">
                <a:latin typeface="Arial" charset="0"/>
              </a:rPr>
              <a:t>       </a:t>
            </a:r>
            <a:r>
              <a:rPr lang="fr-FR" sz="1000" u="sng" dirty="0" smtClean="0">
                <a:solidFill>
                  <a:srgbClr val="FF0000"/>
                </a:solidFill>
                <a:latin typeface="Arial" charset="0"/>
              </a:rPr>
              <a:t>Conclusion </a:t>
            </a:r>
            <a:endParaRPr lang="fr-FR" sz="1000" u="sng" dirty="0">
              <a:solidFill>
                <a:srgbClr val="FF0000"/>
              </a:solidFill>
            </a:endParaRPr>
          </a:p>
        </p:txBody>
      </p:sp>
      <p:sp>
        <p:nvSpPr>
          <p:cNvPr id="25" name="Rectangle 24"/>
          <p:cNvSpPr/>
          <p:nvPr/>
        </p:nvSpPr>
        <p:spPr>
          <a:xfrm>
            <a:off x="4000504" y="5024438"/>
            <a:ext cx="2857496" cy="630942"/>
          </a:xfrm>
          <a:prstGeom prst="rect">
            <a:avLst/>
          </a:prstGeom>
        </p:spPr>
        <p:txBody>
          <a:bodyPr wrap="square">
            <a:spAutoFit/>
          </a:bodyPr>
          <a:lstStyle/>
          <a:p>
            <a:r>
              <a:rPr lang="fr-FR" sz="700" b="1" i="1" dirty="0" smtClean="0">
                <a:latin typeface="Arial" pitchFamily="34" charset="0"/>
                <a:cs typeface="Arial" pitchFamily="34" charset="0"/>
              </a:rPr>
              <a:t>Les résultats obtenus par l’étude BIBLIOGRAPHIQUE de l’artichaut et le cardon   nous ont permis de conclure que cette plante est riche en composés phénoliques doués d’activités </a:t>
            </a:r>
            <a:r>
              <a:rPr lang="fr-FR" sz="700" b="1" dirty="0" smtClean="0">
                <a:latin typeface="Arial" pitchFamily="34" charset="0"/>
                <a:cs typeface="Arial" pitchFamily="34" charset="0"/>
              </a:rPr>
              <a:t>antioxydantes </a:t>
            </a:r>
            <a:r>
              <a:rPr lang="fr-FR" sz="700" b="1" i="1" dirty="0" smtClean="0">
                <a:latin typeface="Arial" pitchFamily="34" charset="0"/>
                <a:cs typeface="Arial" pitchFamily="34" charset="0"/>
              </a:rPr>
              <a:t>et spécialement le cardon  tunisien et on va réalisé  nous étude sur l’artichaut et le cardon algérien </a:t>
            </a:r>
            <a:r>
              <a:rPr lang="en-US" sz="700" b="1" dirty="0" smtClean="0">
                <a:latin typeface="Arial" pitchFamily="34" charset="0"/>
                <a:cs typeface="Arial" pitchFamily="34" charset="0"/>
              </a:rPr>
              <a:t> </a:t>
            </a:r>
            <a:endParaRPr lang="fr-FR" sz="700" b="1" dirty="0">
              <a:latin typeface="Arial" pitchFamily="34" charset="0"/>
              <a:cs typeface="Arial" pitchFamily="34" charset="0"/>
            </a:endParaRPr>
          </a:p>
        </p:txBody>
      </p:sp>
      <p:sp>
        <p:nvSpPr>
          <p:cNvPr id="27" name="Rectangle 26"/>
          <p:cNvSpPr/>
          <p:nvPr/>
        </p:nvSpPr>
        <p:spPr>
          <a:xfrm>
            <a:off x="5357826" y="6096008"/>
            <a:ext cx="928694" cy="677108"/>
          </a:xfrm>
          <a:prstGeom prst="rect">
            <a:avLst/>
          </a:prstGeom>
        </p:spPr>
        <p:txBody>
          <a:bodyPr wrap="square">
            <a:spAutoFit/>
          </a:bodyPr>
          <a:lstStyle/>
          <a:p>
            <a:r>
              <a:rPr lang="fr-FR" sz="900" dirty="0" smtClean="0">
                <a:latin typeface="Arial" pitchFamily="34" charset="0"/>
                <a:cs typeface="Arial" pitchFamily="34" charset="0"/>
              </a:rPr>
              <a:t>                                               </a:t>
            </a:r>
            <a:r>
              <a:rPr lang="fr-FR" sz="1000" b="1" dirty="0" smtClean="0">
                <a:latin typeface="Arial" pitchFamily="34" charset="0"/>
                <a:cs typeface="Arial" pitchFamily="34" charset="0"/>
              </a:rPr>
              <a:t>Références</a:t>
            </a:r>
            <a:r>
              <a:rPr lang="fr-FR" sz="900" dirty="0" smtClean="0">
                <a:latin typeface="Arial" pitchFamily="34" charset="0"/>
                <a:cs typeface="Arial" pitchFamily="34" charset="0"/>
              </a:rPr>
              <a:t> </a:t>
            </a:r>
          </a:p>
          <a:p>
            <a:r>
              <a:rPr lang="fr-FR" sz="900" b="1" dirty="0" smtClean="0">
                <a:latin typeface="Arial" charset="0"/>
              </a:rPr>
              <a:t> </a:t>
            </a:r>
            <a:endParaRPr lang="fr-FR" sz="1000" b="1" dirty="0" smtClean="0">
              <a:latin typeface="Arial" charset="0"/>
            </a:endParaRPr>
          </a:p>
          <a:p>
            <a:r>
              <a:rPr lang="fr-FR" sz="1000" b="1" dirty="0" smtClean="0">
                <a:latin typeface="Arial" charset="0"/>
              </a:rPr>
              <a:t> </a:t>
            </a:r>
            <a:endParaRPr lang="fr-FR" sz="1000" dirty="0"/>
          </a:p>
        </p:txBody>
      </p:sp>
      <p:sp>
        <p:nvSpPr>
          <p:cNvPr id="32" name="Rectangle 31"/>
          <p:cNvSpPr/>
          <p:nvPr/>
        </p:nvSpPr>
        <p:spPr>
          <a:xfrm>
            <a:off x="4429132" y="4381496"/>
            <a:ext cx="543739" cy="215444"/>
          </a:xfrm>
          <a:prstGeom prst="rect">
            <a:avLst/>
          </a:prstGeom>
        </p:spPr>
        <p:txBody>
          <a:bodyPr wrap="none">
            <a:spAutoFit/>
          </a:bodyPr>
          <a:lstStyle/>
          <a:p>
            <a:r>
              <a:rPr lang="fr-FR" sz="800" b="1" dirty="0" smtClean="0">
                <a:latin typeface="Arial" pitchFamily="34" charset="0"/>
                <a:cs typeface="Arial" pitchFamily="34" charset="0"/>
              </a:rPr>
              <a:t>Cardon</a:t>
            </a:r>
            <a:endParaRPr lang="fr-FR" dirty="0"/>
          </a:p>
        </p:txBody>
      </p:sp>
      <p:sp>
        <p:nvSpPr>
          <p:cNvPr id="33" name="Rectangle 32"/>
          <p:cNvSpPr/>
          <p:nvPr/>
        </p:nvSpPr>
        <p:spPr>
          <a:xfrm>
            <a:off x="5715016" y="4381496"/>
            <a:ext cx="647934" cy="215444"/>
          </a:xfrm>
          <a:prstGeom prst="rect">
            <a:avLst/>
          </a:prstGeom>
        </p:spPr>
        <p:txBody>
          <a:bodyPr wrap="none">
            <a:spAutoFit/>
          </a:bodyPr>
          <a:lstStyle/>
          <a:p>
            <a:r>
              <a:rPr lang="fr-FR" sz="800" b="1" dirty="0" smtClean="0">
                <a:latin typeface="Arial" pitchFamily="34" charset="0"/>
                <a:cs typeface="Arial" pitchFamily="34" charset="0"/>
              </a:rPr>
              <a:t>artichaut </a:t>
            </a:r>
            <a:endParaRPr lang="fr-FR" dirty="0"/>
          </a:p>
        </p:txBody>
      </p:sp>
      <p:pic>
        <p:nvPicPr>
          <p:cNvPr id="1026" name="Picture 2"/>
          <p:cNvPicPr>
            <a:picLocks noChangeAspect="1" noChangeArrowheads="1"/>
          </p:cNvPicPr>
          <p:nvPr/>
        </p:nvPicPr>
        <p:blipFill>
          <a:blip r:embed="rId3"/>
          <a:srcRect/>
          <a:stretch>
            <a:fillRect/>
          </a:stretch>
        </p:blipFill>
        <p:spPr bwMode="auto">
          <a:xfrm>
            <a:off x="4143380" y="3524240"/>
            <a:ext cx="1071570" cy="857256"/>
          </a:xfrm>
          <a:prstGeom prst="rect">
            <a:avLst/>
          </a:prstGeom>
          <a:noFill/>
          <a:ln w="9525">
            <a:noFill/>
            <a:miter lim="800000"/>
            <a:headEnd/>
            <a:tailEnd/>
          </a:ln>
          <a:effectLst/>
        </p:spPr>
      </p:pic>
      <p:pic>
        <p:nvPicPr>
          <p:cNvPr id="2" name="Picture 2"/>
          <p:cNvPicPr>
            <a:picLocks noChangeAspect="1" noChangeArrowheads="1"/>
          </p:cNvPicPr>
          <p:nvPr/>
        </p:nvPicPr>
        <p:blipFill>
          <a:blip r:embed="rId4" cstate="print"/>
          <a:srcRect/>
          <a:stretch>
            <a:fillRect/>
          </a:stretch>
        </p:blipFill>
        <p:spPr bwMode="auto">
          <a:xfrm>
            <a:off x="5500702" y="3524240"/>
            <a:ext cx="1071570" cy="857256"/>
          </a:xfrm>
          <a:prstGeom prst="rect">
            <a:avLst/>
          </a:prstGeom>
          <a:noFill/>
          <a:ln w="9525">
            <a:noFill/>
            <a:miter lim="800000"/>
            <a:headEnd/>
            <a:tailEnd/>
          </a:ln>
          <a:effectLst/>
        </p:spPr>
      </p:pic>
      <p:sp>
        <p:nvSpPr>
          <p:cNvPr id="29" name="Flèche vers le bas 28"/>
          <p:cNvSpPr/>
          <p:nvPr/>
        </p:nvSpPr>
        <p:spPr>
          <a:xfrm>
            <a:off x="1785926" y="5595942"/>
            <a:ext cx="142876" cy="14287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5" name="Rectangle 1"/>
          <p:cNvSpPr>
            <a:spLocks noChangeArrowheads="1"/>
          </p:cNvSpPr>
          <p:nvPr/>
        </p:nvSpPr>
        <p:spPr bwMode="auto">
          <a:xfrm>
            <a:off x="357166" y="6238884"/>
            <a:ext cx="3622828" cy="2154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8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Piégeage du radical libre DPPH (2,2-</a:t>
            </a:r>
            <a:r>
              <a:rPr kumimoji="0" lang="fr-FR" sz="800" b="1" i="0" u="sng" strike="noStrike" cap="none" normalizeH="0" baseline="0" dirty="0" err="1" smtClean="0">
                <a:ln>
                  <a:noFill/>
                </a:ln>
                <a:solidFill>
                  <a:schemeClr val="tx1"/>
                </a:solidFill>
                <a:effectLst/>
                <a:latin typeface="Arial" pitchFamily="34" charset="0"/>
                <a:ea typeface="Times New Roman" pitchFamily="18" charset="0"/>
                <a:cs typeface="Arial" pitchFamily="34" charset="0"/>
              </a:rPr>
              <a:t>diphenyl</a:t>
            </a:r>
            <a:r>
              <a:rPr kumimoji="0" lang="fr-FR" sz="8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-1-</a:t>
            </a:r>
            <a:r>
              <a:rPr kumimoji="0" lang="fr-FR" sz="800" b="1" i="0" u="sng" strike="noStrike" cap="none" normalizeH="0" baseline="0" dirty="0" err="1" smtClean="0">
                <a:ln>
                  <a:noFill/>
                </a:ln>
                <a:solidFill>
                  <a:schemeClr val="tx1"/>
                </a:solidFill>
                <a:effectLst/>
                <a:latin typeface="Arial" pitchFamily="34" charset="0"/>
                <a:ea typeface="Times New Roman" pitchFamily="18" charset="0"/>
                <a:cs typeface="Arial" pitchFamily="34" charset="0"/>
              </a:rPr>
              <a:t>picrylhydrazil</a:t>
            </a:r>
            <a:r>
              <a:rPr kumimoji="0" lang="fr-FR" sz="800" b="1" i="0" u="sng"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romenade">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Promenade">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Promenade">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452</TotalTime>
  <Words>578</Words>
  <PresentationFormat>Format A4 (210 x 297 mm)</PresentationFormat>
  <Paragraphs>42</Paragraphs>
  <Slides>1</Slides>
  <Notes>0</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Promenade</vt:lpstr>
      <vt:lpstr>Diapositive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pc</dc:creator>
  <cp:lastModifiedBy>pc</cp:lastModifiedBy>
  <cp:revision>46</cp:revision>
  <dcterms:created xsi:type="dcterms:W3CDTF">2015-02-24T20:59:37Z</dcterms:created>
  <dcterms:modified xsi:type="dcterms:W3CDTF">2015-02-26T10:42:07Z</dcterms:modified>
</cp:coreProperties>
</file>