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handoutMasterIdLst>
    <p:handoutMasterId r:id="rId4"/>
  </p:handoutMasterIdLst>
  <p:sldIdLst>
    <p:sldId id="256" r:id="rId2"/>
  </p:sldIdLst>
  <p:sldSz cx="30279975" cy="42808525"/>
  <p:notesSz cx="6858000" cy="9296400"/>
  <p:defaultTextStyle>
    <a:defPPr>
      <a:defRPr lang="fr-FR"/>
    </a:defPPr>
    <a:lvl1pPr algn="l" rtl="0" fontAlgn="base">
      <a:spcBef>
        <a:spcPct val="0"/>
      </a:spcBef>
      <a:spcAft>
        <a:spcPct val="0"/>
      </a:spcAft>
      <a:defRPr sz="2900" b="1" kern="1200">
        <a:solidFill>
          <a:schemeClr val="tx1"/>
        </a:solidFill>
        <a:latin typeface="Arial" charset="0"/>
        <a:ea typeface="+mn-ea"/>
        <a:cs typeface="+mn-cs"/>
      </a:defRPr>
    </a:lvl1pPr>
    <a:lvl2pPr marL="457200" algn="l" rtl="0" fontAlgn="base">
      <a:spcBef>
        <a:spcPct val="0"/>
      </a:spcBef>
      <a:spcAft>
        <a:spcPct val="0"/>
      </a:spcAft>
      <a:defRPr sz="2900" b="1" kern="1200">
        <a:solidFill>
          <a:schemeClr val="tx1"/>
        </a:solidFill>
        <a:latin typeface="Arial" charset="0"/>
        <a:ea typeface="+mn-ea"/>
        <a:cs typeface="+mn-cs"/>
      </a:defRPr>
    </a:lvl2pPr>
    <a:lvl3pPr marL="914400" algn="l" rtl="0" fontAlgn="base">
      <a:spcBef>
        <a:spcPct val="0"/>
      </a:spcBef>
      <a:spcAft>
        <a:spcPct val="0"/>
      </a:spcAft>
      <a:defRPr sz="2900" b="1" kern="1200">
        <a:solidFill>
          <a:schemeClr val="tx1"/>
        </a:solidFill>
        <a:latin typeface="Arial" charset="0"/>
        <a:ea typeface="+mn-ea"/>
        <a:cs typeface="+mn-cs"/>
      </a:defRPr>
    </a:lvl3pPr>
    <a:lvl4pPr marL="1371600" algn="l" rtl="0" fontAlgn="base">
      <a:spcBef>
        <a:spcPct val="0"/>
      </a:spcBef>
      <a:spcAft>
        <a:spcPct val="0"/>
      </a:spcAft>
      <a:defRPr sz="2900" b="1" kern="1200">
        <a:solidFill>
          <a:schemeClr val="tx1"/>
        </a:solidFill>
        <a:latin typeface="Arial" charset="0"/>
        <a:ea typeface="+mn-ea"/>
        <a:cs typeface="+mn-cs"/>
      </a:defRPr>
    </a:lvl4pPr>
    <a:lvl5pPr marL="1828800" algn="l" rtl="0" fontAlgn="base">
      <a:spcBef>
        <a:spcPct val="0"/>
      </a:spcBef>
      <a:spcAft>
        <a:spcPct val="0"/>
      </a:spcAft>
      <a:defRPr sz="2900" b="1" kern="1200">
        <a:solidFill>
          <a:schemeClr val="tx1"/>
        </a:solidFill>
        <a:latin typeface="Arial" charset="0"/>
        <a:ea typeface="+mn-ea"/>
        <a:cs typeface="+mn-cs"/>
      </a:defRPr>
    </a:lvl5pPr>
    <a:lvl6pPr marL="2286000" algn="l" defTabSz="914400" rtl="0" eaLnBrk="1" latinLnBrk="0" hangingPunct="1">
      <a:defRPr sz="2900" b="1" kern="1200">
        <a:solidFill>
          <a:schemeClr val="tx1"/>
        </a:solidFill>
        <a:latin typeface="Arial" charset="0"/>
        <a:ea typeface="+mn-ea"/>
        <a:cs typeface="+mn-cs"/>
      </a:defRPr>
    </a:lvl6pPr>
    <a:lvl7pPr marL="2743200" algn="l" defTabSz="914400" rtl="0" eaLnBrk="1" latinLnBrk="0" hangingPunct="1">
      <a:defRPr sz="2900" b="1" kern="1200">
        <a:solidFill>
          <a:schemeClr val="tx1"/>
        </a:solidFill>
        <a:latin typeface="Arial" charset="0"/>
        <a:ea typeface="+mn-ea"/>
        <a:cs typeface="+mn-cs"/>
      </a:defRPr>
    </a:lvl7pPr>
    <a:lvl8pPr marL="3200400" algn="l" defTabSz="914400" rtl="0" eaLnBrk="1" latinLnBrk="0" hangingPunct="1">
      <a:defRPr sz="2900" b="1" kern="1200">
        <a:solidFill>
          <a:schemeClr val="tx1"/>
        </a:solidFill>
        <a:latin typeface="Arial" charset="0"/>
        <a:ea typeface="+mn-ea"/>
        <a:cs typeface="+mn-cs"/>
      </a:defRPr>
    </a:lvl8pPr>
    <a:lvl9pPr marL="3657600" algn="l" defTabSz="914400" rtl="0" eaLnBrk="1" latinLnBrk="0" hangingPunct="1">
      <a:defRPr sz="29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2C515"/>
    <a:srgbClr val="89F254"/>
    <a:srgbClr val="FFFFFF"/>
    <a:srgbClr val="FFFF99"/>
    <a:srgbClr val="F8FDBB"/>
    <a:srgbClr val="66FFFF"/>
    <a:srgbClr val="000099"/>
    <a:srgbClr val="99CCFF"/>
    <a:srgbClr val="FF0000"/>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0638" autoAdjust="0"/>
    <p:restoredTop sz="99824" autoAdjust="0"/>
  </p:normalViewPr>
  <p:slideViewPr>
    <p:cSldViewPr>
      <p:cViewPr>
        <p:scale>
          <a:sx n="42" d="100"/>
          <a:sy n="42" d="100"/>
        </p:scale>
        <p:origin x="156" y="672"/>
      </p:cViewPr>
      <p:guideLst>
        <p:guide orient="horz" pos="13483"/>
        <p:guide pos="9537"/>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Arial" pitchFamily="34" charset="0"/>
              </a:defRPr>
            </a:lvl1pPr>
          </a:lstStyle>
          <a:p>
            <a:pPr>
              <a:defRPr/>
            </a:pPr>
            <a:endParaRPr lang="fr-FR"/>
          </a:p>
        </p:txBody>
      </p:sp>
      <p:sp>
        <p:nvSpPr>
          <p:cNvPr id="27651"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Arial" pitchFamily="34" charset="0"/>
              </a:defRPr>
            </a:lvl1pPr>
          </a:lstStyle>
          <a:p>
            <a:pPr>
              <a:defRPr/>
            </a:pPr>
            <a:endParaRPr lang="fr-FR"/>
          </a:p>
        </p:txBody>
      </p:sp>
      <p:sp>
        <p:nvSpPr>
          <p:cNvPr id="27652"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Arial" pitchFamily="34" charset="0"/>
              </a:defRPr>
            </a:lvl1pPr>
          </a:lstStyle>
          <a:p>
            <a:pPr>
              <a:defRPr/>
            </a:pPr>
            <a:endParaRPr lang="fr-FR"/>
          </a:p>
        </p:txBody>
      </p:sp>
      <p:sp>
        <p:nvSpPr>
          <p:cNvPr id="27653"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Arial" pitchFamily="34" charset="0"/>
              </a:defRPr>
            </a:lvl1pPr>
          </a:lstStyle>
          <a:p>
            <a:pPr>
              <a:defRPr/>
            </a:pPr>
            <a:fld id="{495CCC60-321D-482E-824B-5C66955ACC0E}" type="slidenum">
              <a:rPr lang="fr-FR"/>
              <a:pPr>
                <a:defRPr/>
              </a:pPr>
              <a:t>‹N°›</a:t>
            </a:fld>
            <a:endParaRPr lang="fr-FR"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3388" cy="463550"/>
          </a:xfrm>
          <a:prstGeom prst="rect">
            <a:avLst/>
          </a:prstGeom>
          <a:noFill/>
          <a:ln w="9525">
            <a:noFill/>
            <a:miter lim="800000"/>
            <a:headEnd/>
            <a:tailEnd/>
          </a:ln>
          <a:effectLst/>
        </p:spPr>
        <p:txBody>
          <a:bodyPr vert="horz" wrap="square" lIns="94834" tIns="47417" rIns="94834" bIns="47417" numCol="1" anchor="t" anchorCtr="0" compatLnSpc="1">
            <a:prstTxWarp prst="textNoShape">
              <a:avLst/>
            </a:prstTxWarp>
          </a:bodyPr>
          <a:lstStyle>
            <a:lvl1pPr defTabSz="947738">
              <a:defRPr sz="1200">
                <a:latin typeface="Arial" pitchFamily="34" charset="0"/>
              </a:defRPr>
            </a:lvl1pPr>
          </a:lstStyle>
          <a:p>
            <a:pPr>
              <a:defRPr/>
            </a:pPr>
            <a:endParaRPr lang="en-GB"/>
          </a:p>
        </p:txBody>
      </p:sp>
      <p:sp>
        <p:nvSpPr>
          <p:cNvPr id="3075" name="Rectangle 3"/>
          <p:cNvSpPr>
            <a:spLocks noGrp="1" noChangeArrowheads="1"/>
          </p:cNvSpPr>
          <p:nvPr>
            <p:ph type="dt" idx="1"/>
          </p:nvPr>
        </p:nvSpPr>
        <p:spPr bwMode="auto">
          <a:xfrm>
            <a:off x="3884613" y="0"/>
            <a:ext cx="2973387" cy="463550"/>
          </a:xfrm>
          <a:prstGeom prst="rect">
            <a:avLst/>
          </a:prstGeom>
          <a:noFill/>
          <a:ln w="9525">
            <a:noFill/>
            <a:miter lim="800000"/>
            <a:headEnd/>
            <a:tailEnd/>
          </a:ln>
          <a:effectLst/>
        </p:spPr>
        <p:txBody>
          <a:bodyPr vert="horz" wrap="square" lIns="94834" tIns="47417" rIns="94834" bIns="47417" numCol="1" anchor="t" anchorCtr="0" compatLnSpc="1">
            <a:prstTxWarp prst="textNoShape">
              <a:avLst/>
            </a:prstTxWarp>
          </a:bodyPr>
          <a:lstStyle>
            <a:lvl1pPr algn="r" defTabSz="947738">
              <a:defRPr sz="1200">
                <a:latin typeface="Arial" pitchFamily="34" charset="0"/>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2197100" y="698500"/>
            <a:ext cx="2465388" cy="348456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414838"/>
            <a:ext cx="5029200" cy="4183062"/>
          </a:xfrm>
          <a:prstGeom prst="rect">
            <a:avLst/>
          </a:prstGeom>
          <a:noFill/>
          <a:ln w="9525">
            <a:noFill/>
            <a:miter lim="800000"/>
            <a:headEnd/>
            <a:tailEnd/>
          </a:ln>
          <a:effectLst/>
        </p:spPr>
        <p:txBody>
          <a:bodyPr vert="horz" wrap="square" lIns="94834" tIns="47417" rIns="94834" bIns="47417" numCol="1" anchor="t" anchorCtr="0" compatLnSpc="1">
            <a:prstTxWarp prst="textNoShape">
              <a:avLst/>
            </a:prstTxWarp>
          </a:bodyPr>
          <a:lstStyle/>
          <a:p>
            <a:pPr lvl="0"/>
            <a:r>
              <a:rPr lang="en-GB" noProof="0" smtClean="0"/>
              <a:t>Cliquez pour modifier les styles du texte du masque</a:t>
            </a:r>
          </a:p>
          <a:p>
            <a:pPr lvl="1"/>
            <a:r>
              <a:rPr lang="en-GB" noProof="0" smtClean="0"/>
              <a:t>Deuxième niveau</a:t>
            </a:r>
          </a:p>
          <a:p>
            <a:pPr lvl="2"/>
            <a:r>
              <a:rPr lang="en-GB" noProof="0" smtClean="0"/>
              <a:t>Troisième niveau</a:t>
            </a:r>
          </a:p>
          <a:p>
            <a:pPr lvl="3"/>
            <a:r>
              <a:rPr lang="en-GB" noProof="0" smtClean="0"/>
              <a:t>Quatrième niveau</a:t>
            </a:r>
          </a:p>
          <a:p>
            <a:pPr lvl="4"/>
            <a:r>
              <a:rPr lang="en-GB" noProof="0" smtClean="0"/>
              <a:t>Cinquième niveau</a:t>
            </a:r>
          </a:p>
        </p:txBody>
      </p:sp>
      <p:sp>
        <p:nvSpPr>
          <p:cNvPr id="3078" name="Rectangle 6"/>
          <p:cNvSpPr>
            <a:spLocks noGrp="1" noChangeArrowheads="1"/>
          </p:cNvSpPr>
          <p:nvPr>
            <p:ph type="ftr" sz="quarter" idx="4"/>
          </p:nvPr>
        </p:nvSpPr>
        <p:spPr bwMode="auto">
          <a:xfrm>
            <a:off x="0" y="8832850"/>
            <a:ext cx="2973388" cy="463550"/>
          </a:xfrm>
          <a:prstGeom prst="rect">
            <a:avLst/>
          </a:prstGeom>
          <a:noFill/>
          <a:ln w="9525">
            <a:noFill/>
            <a:miter lim="800000"/>
            <a:headEnd/>
            <a:tailEnd/>
          </a:ln>
          <a:effectLst/>
        </p:spPr>
        <p:txBody>
          <a:bodyPr vert="horz" wrap="square" lIns="94834" tIns="47417" rIns="94834" bIns="47417" numCol="1" anchor="b" anchorCtr="0" compatLnSpc="1">
            <a:prstTxWarp prst="textNoShape">
              <a:avLst/>
            </a:prstTxWarp>
          </a:bodyPr>
          <a:lstStyle>
            <a:lvl1pPr defTabSz="947738">
              <a:defRPr sz="1200">
                <a:latin typeface="Arial" pitchFamily="34" charset="0"/>
              </a:defRPr>
            </a:lvl1pPr>
          </a:lstStyle>
          <a:p>
            <a:pPr>
              <a:defRPr/>
            </a:pPr>
            <a:endParaRPr lang="en-GB"/>
          </a:p>
        </p:txBody>
      </p:sp>
      <p:sp>
        <p:nvSpPr>
          <p:cNvPr id="3079" name="Rectangle 7"/>
          <p:cNvSpPr>
            <a:spLocks noGrp="1" noChangeArrowheads="1"/>
          </p:cNvSpPr>
          <p:nvPr>
            <p:ph type="sldNum" sz="quarter" idx="5"/>
          </p:nvPr>
        </p:nvSpPr>
        <p:spPr bwMode="auto">
          <a:xfrm>
            <a:off x="3884613" y="8832850"/>
            <a:ext cx="2973387" cy="463550"/>
          </a:xfrm>
          <a:prstGeom prst="rect">
            <a:avLst/>
          </a:prstGeom>
          <a:noFill/>
          <a:ln w="9525">
            <a:noFill/>
            <a:miter lim="800000"/>
            <a:headEnd/>
            <a:tailEnd/>
          </a:ln>
          <a:effectLst/>
        </p:spPr>
        <p:txBody>
          <a:bodyPr vert="horz" wrap="square" lIns="94834" tIns="47417" rIns="94834" bIns="47417" numCol="1" anchor="b" anchorCtr="0" compatLnSpc="1">
            <a:prstTxWarp prst="textNoShape">
              <a:avLst/>
            </a:prstTxWarp>
          </a:bodyPr>
          <a:lstStyle>
            <a:lvl1pPr algn="r" defTabSz="947738">
              <a:defRPr sz="1200">
                <a:latin typeface="Arial" pitchFamily="34" charset="0"/>
              </a:defRPr>
            </a:lvl1pPr>
          </a:lstStyle>
          <a:p>
            <a:pPr>
              <a:defRPr/>
            </a:pPr>
            <a:fld id="{2D588414-2F0B-4A9C-A3F0-94D04940775F}" type="slidenum">
              <a:rPr lang="en-GB"/>
              <a:pPr>
                <a:defRPr/>
              </a:pPr>
              <a:t>‹N°›</a:t>
            </a:fld>
            <a:endParaRPr lang="en-GB"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a:noFill/>
        </p:spPr>
        <p:txBody>
          <a:bodyPr/>
          <a:lstStyle/>
          <a:p>
            <a:fld id="{AD240C03-1384-41F1-9858-C722F3FA0710}" type="slidenum">
              <a:rPr lang="ar-SA" smtClean="0">
                <a:latin typeface="Arial" charset="0"/>
              </a:rPr>
              <a:pPr/>
              <a:t>1</a:t>
            </a:fld>
            <a:endParaRPr lang="en-GB" smtClean="0">
              <a:latin typeface="Arial" charset="0"/>
            </a:endParaRPr>
          </a:p>
        </p:txBody>
      </p:sp>
      <p:sp>
        <p:nvSpPr>
          <p:cNvPr id="4099" name="Rectangle 2"/>
          <p:cNvSpPr>
            <a:spLocks noGrp="1" noRot="1" noChangeAspect="1" noChangeArrowheads="1" noTextEdit="1"/>
          </p:cNvSpPr>
          <p:nvPr>
            <p:ph type="sldImg"/>
          </p:nvPr>
        </p:nvSpPr>
        <p:spPr>
          <a:ln/>
        </p:spPr>
      </p:sp>
      <p:sp>
        <p:nvSpPr>
          <p:cNvPr id="4100" name="Rectangle 3"/>
          <p:cNvSpPr>
            <a:spLocks noGrp="1" noChangeArrowheads="1"/>
          </p:cNvSpPr>
          <p:nvPr>
            <p:ph type="body" idx="1"/>
          </p:nvPr>
        </p:nvSpPr>
        <p:spPr>
          <a:noFill/>
          <a:ln/>
        </p:spPr>
        <p:txBody>
          <a:bodyPr/>
          <a:lstStyle/>
          <a:p>
            <a:pPr eaLnBrk="1" hangingPunct="1"/>
            <a:endParaRPr lang="en-GB" dirty="0"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70998" y="13298398"/>
            <a:ext cx="25737979" cy="9176087"/>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41996" y="24258164"/>
            <a:ext cx="21195983" cy="10939956"/>
          </a:xfrm>
        </p:spPr>
        <p:txBody>
          <a:bodyPr/>
          <a:lstStyle>
            <a:lvl1pPr marL="0" indent="0" algn="ctr">
              <a:buNone/>
              <a:defRPr>
                <a:solidFill>
                  <a:schemeClr val="tx1">
                    <a:tint val="75000"/>
                  </a:schemeClr>
                </a:solidFill>
              </a:defRPr>
            </a:lvl1pPr>
            <a:lvl2pPr marL="2087804" indent="0" algn="ctr">
              <a:buNone/>
              <a:defRPr>
                <a:solidFill>
                  <a:schemeClr val="tx1">
                    <a:tint val="75000"/>
                  </a:schemeClr>
                </a:solidFill>
              </a:defRPr>
            </a:lvl2pPr>
            <a:lvl3pPr marL="4175613" indent="0" algn="ctr">
              <a:buNone/>
              <a:defRPr>
                <a:solidFill>
                  <a:schemeClr val="tx1">
                    <a:tint val="75000"/>
                  </a:schemeClr>
                </a:solidFill>
              </a:defRPr>
            </a:lvl3pPr>
            <a:lvl4pPr marL="6263417" indent="0" algn="ctr">
              <a:buNone/>
              <a:defRPr>
                <a:solidFill>
                  <a:schemeClr val="tx1">
                    <a:tint val="75000"/>
                  </a:schemeClr>
                </a:solidFill>
              </a:defRPr>
            </a:lvl4pPr>
            <a:lvl5pPr marL="8351221" indent="0" algn="ctr">
              <a:buNone/>
              <a:defRPr>
                <a:solidFill>
                  <a:schemeClr val="tx1">
                    <a:tint val="75000"/>
                  </a:schemeClr>
                </a:solidFill>
              </a:defRPr>
            </a:lvl5pPr>
            <a:lvl6pPr marL="10439030" indent="0" algn="ctr">
              <a:buNone/>
              <a:defRPr>
                <a:solidFill>
                  <a:schemeClr val="tx1">
                    <a:tint val="75000"/>
                  </a:schemeClr>
                </a:solidFill>
              </a:defRPr>
            </a:lvl6pPr>
            <a:lvl7pPr marL="12526834" indent="0" algn="ctr">
              <a:buNone/>
              <a:defRPr>
                <a:solidFill>
                  <a:schemeClr val="tx1">
                    <a:tint val="75000"/>
                  </a:schemeClr>
                </a:solidFill>
              </a:defRPr>
            </a:lvl7pPr>
            <a:lvl8pPr marL="14614639" indent="0" algn="ctr">
              <a:buNone/>
              <a:defRPr>
                <a:solidFill>
                  <a:schemeClr val="tx1">
                    <a:tint val="75000"/>
                  </a:schemeClr>
                </a:solidFill>
              </a:defRPr>
            </a:lvl8pPr>
            <a:lvl9pPr marL="16702447"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2698227" y="10702131"/>
            <a:ext cx="22557528" cy="227995033"/>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5015126" y="10702131"/>
            <a:ext cx="67178439" cy="227995033"/>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91909" y="27508450"/>
            <a:ext cx="25737979" cy="8502249"/>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91909" y="18144082"/>
            <a:ext cx="25737979" cy="9364362"/>
          </a:xfrm>
        </p:spPr>
        <p:txBody>
          <a:bodyPr anchor="b"/>
          <a:lstStyle>
            <a:lvl1pPr marL="0" indent="0">
              <a:buNone/>
              <a:defRPr sz="9100">
                <a:solidFill>
                  <a:schemeClr val="tx1">
                    <a:tint val="75000"/>
                  </a:schemeClr>
                </a:solidFill>
              </a:defRPr>
            </a:lvl1pPr>
            <a:lvl2pPr marL="2087804" indent="0">
              <a:buNone/>
              <a:defRPr sz="8200">
                <a:solidFill>
                  <a:schemeClr val="tx1">
                    <a:tint val="75000"/>
                  </a:schemeClr>
                </a:solidFill>
              </a:defRPr>
            </a:lvl2pPr>
            <a:lvl3pPr marL="4175613" indent="0">
              <a:buNone/>
              <a:defRPr sz="7300">
                <a:solidFill>
                  <a:schemeClr val="tx1">
                    <a:tint val="75000"/>
                  </a:schemeClr>
                </a:solidFill>
              </a:defRPr>
            </a:lvl3pPr>
            <a:lvl4pPr marL="6263417" indent="0">
              <a:buNone/>
              <a:defRPr sz="6400">
                <a:solidFill>
                  <a:schemeClr val="tx1">
                    <a:tint val="75000"/>
                  </a:schemeClr>
                </a:solidFill>
              </a:defRPr>
            </a:lvl4pPr>
            <a:lvl5pPr marL="8351221" indent="0">
              <a:buNone/>
              <a:defRPr sz="6400">
                <a:solidFill>
                  <a:schemeClr val="tx1">
                    <a:tint val="75000"/>
                  </a:schemeClr>
                </a:solidFill>
              </a:defRPr>
            </a:lvl5pPr>
            <a:lvl6pPr marL="10439030" indent="0">
              <a:buNone/>
              <a:defRPr sz="6400">
                <a:solidFill>
                  <a:schemeClr val="tx1">
                    <a:tint val="75000"/>
                  </a:schemeClr>
                </a:solidFill>
              </a:defRPr>
            </a:lvl6pPr>
            <a:lvl7pPr marL="12526834" indent="0">
              <a:buNone/>
              <a:defRPr sz="6400">
                <a:solidFill>
                  <a:schemeClr val="tx1">
                    <a:tint val="75000"/>
                  </a:schemeClr>
                </a:solidFill>
              </a:defRPr>
            </a:lvl7pPr>
            <a:lvl8pPr marL="14614639" indent="0">
              <a:buNone/>
              <a:defRPr sz="6400">
                <a:solidFill>
                  <a:schemeClr val="tx1">
                    <a:tint val="75000"/>
                  </a:schemeClr>
                </a:solidFill>
              </a:defRPr>
            </a:lvl8pPr>
            <a:lvl9pPr marL="16702447"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5015126" y="62349824"/>
            <a:ext cx="44867985" cy="176347340"/>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50387773" y="62349824"/>
            <a:ext cx="44867982" cy="176347340"/>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3999" y="1714326"/>
            <a:ext cx="27251978" cy="7134754"/>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582375"/>
            <a:ext cx="13378914" cy="3993477"/>
          </a:xfrm>
        </p:spPr>
        <p:txBody>
          <a:bodyPr anchor="b"/>
          <a:lstStyle>
            <a:lvl1pPr marL="0" indent="0">
              <a:buNone/>
              <a:defRPr sz="11000" b="1"/>
            </a:lvl1pPr>
            <a:lvl2pPr marL="2087804" indent="0">
              <a:buNone/>
              <a:defRPr sz="9100" b="1"/>
            </a:lvl2pPr>
            <a:lvl3pPr marL="4175613" indent="0">
              <a:buNone/>
              <a:defRPr sz="8200" b="1"/>
            </a:lvl3pPr>
            <a:lvl4pPr marL="6263417" indent="0">
              <a:buNone/>
              <a:defRPr sz="7300" b="1"/>
            </a:lvl4pPr>
            <a:lvl5pPr marL="8351221" indent="0">
              <a:buNone/>
              <a:defRPr sz="7300" b="1"/>
            </a:lvl5pPr>
            <a:lvl6pPr marL="10439030" indent="0">
              <a:buNone/>
              <a:defRPr sz="7300" b="1"/>
            </a:lvl6pPr>
            <a:lvl7pPr marL="12526834" indent="0">
              <a:buNone/>
              <a:defRPr sz="7300" b="1"/>
            </a:lvl7pPr>
            <a:lvl8pPr marL="14614639" indent="0">
              <a:buNone/>
              <a:defRPr sz="7300" b="1"/>
            </a:lvl8pPr>
            <a:lvl9pPr marL="16702447"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3999" y="13575852"/>
            <a:ext cx="13378914"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81808" y="9582375"/>
            <a:ext cx="13384170" cy="3993477"/>
          </a:xfrm>
        </p:spPr>
        <p:txBody>
          <a:bodyPr anchor="b"/>
          <a:lstStyle>
            <a:lvl1pPr marL="0" indent="0">
              <a:buNone/>
              <a:defRPr sz="11000" b="1"/>
            </a:lvl1pPr>
            <a:lvl2pPr marL="2087804" indent="0">
              <a:buNone/>
              <a:defRPr sz="9100" b="1"/>
            </a:lvl2pPr>
            <a:lvl3pPr marL="4175613" indent="0">
              <a:buNone/>
              <a:defRPr sz="8200" b="1"/>
            </a:lvl3pPr>
            <a:lvl4pPr marL="6263417" indent="0">
              <a:buNone/>
              <a:defRPr sz="7300" b="1"/>
            </a:lvl4pPr>
            <a:lvl5pPr marL="8351221" indent="0">
              <a:buNone/>
              <a:defRPr sz="7300" b="1"/>
            </a:lvl5pPr>
            <a:lvl6pPr marL="10439030" indent="0">
              <a:buNone/>
              <a:defRPr sz="7300" b="1"/>
            </a:lvl6pPr>
            <a:lvl7pPr marL="12526834" indent="0">
              <a:buNone/>
              <a:defRPr sz="7300" b="1"/>
            </a:lvl7pPr>
            <a:lvl8pPr marL="14614639" indent="0">
              <a:buNone/>
              <a:defRPr sz="7300" b="1"/>
            </a:lvl8pPr>
            <a:lvl9pPr marL="16702447"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81808" y="13575852"/>
            <a:ext cx="13384170" cy="24664452"/>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4004" y="1704413"/>
            <a:ext cx="9961903" cy="7253667"/>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38629" y="1704423"/>
            <a:ext cx="16927347" cy="36535890"/>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4004" y="8958090"/>
            <a:ext cx="9961903" cy="29282223"/>
          </a:xfrm>
        </p:spPr>
        <p:txBody>
          <a:bodyPr/>
          <a:lstStyle>
            <a:lvl1pPr marL="0" indent="0">
              <a:buNone/>
              <a:defRPr sz="6400"/>
            </a:lvl1pPr>
            <a:lvl2pPr marL="2087804" indent="0">
              <a:buNone/>
              <a:defRPr sz="5500"/>
            </a:lvl2pPr>
            <a:lvl3pPr marL="4175613" indent="0">
              <a:buNone/>
              <a:defRPr sz="4600"/>
            </a:lvl3pPr>
            <a:lvl4pPr marL="6263417" indent="0">
              <a:buNone/>
              <a:defRPr sz="4100"/>
            </a:lvl4pPr>
            <a:lvl5pPr marL="8351221" indent="0">
              <a:buNone/>
              <a:defRPr sz="4100"/>
            </a:lvl5pPr>
            <a:lvl6pPr marL="10439030" indent="0">
              <a:buNone/>
              <a:defRPr sz="4100"/>
            </a:lvl6pPr>
            <a:lvl7pPr marL="12526834" indent="0">
              <a:buNone/>
              <a:defRPr sz="4100"/>
            </a:lvl7pPr>
            <a:lvl8pPr marL="14614639" indent="0">
              <a:buNone/>
              <a:defRPr sz="4100"/>
            </a:lvl8pPr>
            <a:lvl9pPr marL="16702447"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35087" y="29965968"/>
            <a:ext cx="18167985" cy="3537652"/>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35087" y="3825021"/>
            <a:ext cx="18167985" cy="25685115"/>
          </a:xfrm>
        </p:spPr>
        <p:txBody>
          <a:bodyPr/>
          <a:lstStyle>
            <a:lvl1pPr marL="0" indent="0">
              <a:buNone/>
              <a:defRPr sz="14600"/>
            </a:lvl1pPr>
            <a:lvl2pPr marL="2087804" indent="0">
              <a:buNone/>
              <a:defRPr sz="12800"/>
            </a:lvl2pPr>
            <a:lvl3pPr marL="4175613" indent="0">
              <a:buNone/>
              <a:defRPr sz="11000"/>
            </a:lvl3pPr>
            <a:lvl4pPr marL="6263417" indent="0">
              <a:buNone/>
              <a:defRPr sz="9100"/>
            </a:lvl4pPr>
            <a:lvl5pPr marL="8351221" indent="0">
              <a:buNone/>
              <a:defRPr sz="9100"/>
            </a:lvl5pPr>
            <a:lvl6pPr marL="10439030" indent="0">
              <a:buNone/>
              <a:defRPr sz="9100"/>
            </a:lvl6pPr>
            <a:lvl7pPr marL="12526834" indent="0">
              <a:buNone/>
              <a:defRPr sz="9100"/>
            </a:lvl7pPr>
            <a:lvl8pPr marL="14614639" indent="0">
              <a:buNone/>
              <a:defRPr sz="9100"/>
            </a:lvl8pPr>
            <a:lvl9pPr marL="16702447" indent="0">
              <a:buNone/>
              <a:defRPr sz="9100"/>
            </a:lvl9pPr>
          </a:lstStyle>
          <a:p>
            <a:endParaRPr lang="fr-FR"/>
          </a:p>
        </p:txBody>
      </p:sp>
      <p:sp>
        <p:nvSpPr>
          <p:cNvPr id="4" name="Espace réservé du texte 3"/>
          <p:cNvSpPr>
            <a:spLocks noGrp="1"/>
          </p:cNvSpPr>
          <p:nvPr>
            <p:ph type="body" sz="half" idx="2"/>
          </p:nvPr>
        </p:nvSpPr>
        <p:spPr>
          <a:xfrm>
            <a:off x="5935087" y="33503620"/>
            <a:ext cx="18167985" cy="5024053"/>
          </a:xfrm>
        </p:spPr>
        <p:txBody>
          <a:bodyPr/>
          <a:lstStyle>
            <a:lvl1pPr marL="0" indent="0">
              <a:buNone/>
              <a:defRPr sz="6400"/>
            </a:lvl1pPr>
            <a:lvl2pPr marL="2087804" indent="0">
              <a:buNone/>
              <a:defRPr sz="5500"/>
            </a:lvl2pPr>
            <a:lvl3pPr marL="4175613" indent="0">
              <a:buNone/>
              <a:defRPr sz="4600"/>
            </a:lvl3pPr>
            <a:lvl4pPr marL="6263417" indent="0">
              <a:buNone/>
              <a:defRPr sz="4100"/>
            </a:lvl4pPr>
            <a:lvl5pPr marL="8351221" indent="0">
              <a:buNone/>
              <a:defRPr sz="4100"/>
            </a:lvl5pPr>
            <a:lvl6pPr marL="10439030" indent="0">
              <a:buNone/>
              <a:defRPr sz="4100"/>
            </a:lvl6pPr>
            <a:lvl7pPr marL="12526834" indent="0">
              <a:buNone/>
              <a:defRPr sz="4100"/>
            </a:lvl7pPr>
            <a:lvl8pPr marL="14614639" indent="0">
              <a:buNone/>
              <a:defRPr sz="4100"/>
            </a:lvl8pPr>
            <a:lvl9pPr marL="16702447"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38851937-5D59-4594-86E4-76FD22EBED98}" type="datetimeFigureOut">
              <a:rPr lang="fr-FR" smtClean="0"/>
              <a:pPr/>
              <a:t>25/02/2015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B32A3CB-CCB7-4C06-8EEE-4378768FCD1A}"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3999" y="1714326"/>
            <a:ext cx="27251978" cy="7134754"/>
          </a:xfrm>
          <a:prstGeom prst="rect">
            <a:avLst/>
          </a:prstGeom>
        </p:spPr>
        <p:txBody>
          <a:bodyPr vert="horz" lIns="417561" tIns="208780" rIns="417561" bIns="20878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3999" y="9988665"/>
            <a:ext cx="27251978" cy="28251648"/>
          </a:xfrm>
          <a:prstGeom prst="rect">
            <a:avLst/>
          </a:prstGeom>
        </p:spPr>
        <p:txBody>
          <a:bodyPr vert="horz" lIns="417561" tIns="208780" rIns="417561" bIns="20878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3999" y="39677170"/>
            <a:ext cx="7065328" cy="2279158"/>
          </a:xfrm>
          <a:prstGeom prst="rect">
            <a:avLst/>
          </a:prstGeom>
        </p:spPr>
        <p:txBody>
          <a:bodyPr vert="horz" lIns="417561" tIns="208780" rIns="417561" bIns="208780" rtlCol="0" anchor="ctr"/>
          <a:lstStyle>
            <a:lvl1pPr algn="l">
              <a:defRPr sz="5500">
                <a:solidFill>
                  <a:schemeClr val="tx1">
                    <a:tint val="75000"/>
                  </a:schemeClr>
                </a:solidFill>
              </a:defRPr>
            </a:lvl1pPr>
          </a:lstStyle>
          <a:p>
            <a:fld id="{38851937-5D59-4594-86E4-76FD22EBED98}" type="datetimeFigureOut">
              <a:rPr lang="fr-FR" smtClean="0"/>
              <a:pPr/>
              <a:t>25/02/2015</a:t>
            </a:fld>
            <a:endParaRPr lang="fr-FR"/>
          </a:p>
        </p:txBody>
      </p:sp>
      <p:sp>
        <p:nvSpPr>
          <p:cNvPr id="5" name="Espace réservé du pied de page 4"/>
          <p:cNvSpPr>
            <a:spLocks noGrp="1"/>
          </p:cNvSpPr>
          <p:nvPr>
            <p:ph type="ftr" sz="quarter" idx="3"/>
          </p:nvPr>
        </p:nvSpPr>
        <p:spPr>
          <a:xfrm>
            <a:off x="10345658" y="39677170"/>
            <a:ext cx="9588659" cy="2279158"/>
          </a:xfrm>
          <a:prstGeom prst="rect">
            <a:avLst/>
          </a:prstGeom>
        </p:spPr>
        <p:txBody>
          <a:bodyPr vert="horz" lIns="417561" tIns="208780" rIns="417561" bIns="208780" rtlCol="0" anchor="ctr"/>
          <a:lstStyle>
            <a:lvl1pPr algn="ctr">
              <a:defRPr sz="55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21700649" y="39677170"/>
            <a:ext cx="7065328" cy="2279158"/>
          </a:xfrm>
          <a:prstGeom prst="rect">
            <a:avLst/>
          </a:prstGeom>
        </p:spPr>
        <p:txBody>
          <a:bodyPr vert="horz" lIns="417561" tIns="208780" rIns="417561" bIns="208780" rtlCol="0" anchor="ctr"/>
          <a:lstStyle>
            <a:lvl1pPr algn="r">
              <a:defRPr sz="5500">
                <a:solidFill>
                  <a:schemeClr val="tx1">
                    <a:tint val="75000"/>
                  </a:schemeClr>
                </a:solidFill>
              </a:defRPr>
            </a:lvl1pPr>
          </a:lstStyle>
          <a:p>
            <a:fld id="{7B32A3CB-CCB7-4C06-8EEE-4378768FCD1A}"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4175613" rtl="0" eaLnBrk="1" latinLnBrk="0" hangingPunct="1">
        <a:spcBef>
          <a:spcPct val="0"/>
        </a:spcBef>
        <a:buNone/>
        <a:defRPr sz="20100" kern="1200">
          <a:solidFill>
            <a:schemeClr val="tx1"/>
          </a:solidFill>
          <a:latin typeface="+mj-lt"/>
          <a:ea typeface="+mj-ea"/>
          <a:cs typeface="+mj-cs"/>
        </a:defRPr>
      </a:lvl1pPr>
    </p:titleStyle>
    <p:bodyStyle>
      <a:lvl1pPr marL="1565855" indent="-1565855" algn="l" defTabSz="4175613"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2683" indent="-1304879" algn="l" defTabSz="4175613"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19515" indent="-1043902" algn="l" defTabSz="4175613"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7319" indent="-1043902" algn="l" defTabSz="4175613"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95128" indent="-1043902" algn="l" defTabSz="4175613"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82932" indent="-1043902" algn="l" defTabSz="4175613"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70737" indent="-1043902" algn="l" defTabSz="4175613"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58545" indent="-1043902" algn="l" defTabSz="4175613"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46350" indent="-1043902" algn="l" defTabSz="4175613"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5613" rtl="0" eaLnBrk="1" latinLnBrk="0" hangingPunct="1">
        <a:defRPr sz="8200" kern="1200">
          <a:solidFill>
            <a:schemeClr val="tx1"/>
          </a:solidFill>
          <a:latin typeface="+mn-lt"/>
          <a:ea typeface="+mn-ea"/>
          <a:cs typeface="+mn-cs"/>
        </a:defRPr>
      </a:lvl1pPr>
      <a:lvl2pPr marL="2087804" algn="l" defTabSz="4175613" rtl="0" eaLnBrk="1" latinLnBrk="0" hangingPunct="1">
        <a:defRPr sz="8200" kern="1200">
          <a:solidFill>
            <a:schemeClr val="tx1"/>
          </a:solidFill>
          <a:latin typeface="+mn-lt"/>
          <a:ea typeface="+mn-ea"/>
          <a:cs typeface="+mn-cs"/>
        </a:defRPr>
      </a:lvl2pPr>
      <a:lvl3pPr marL="4175613" algn="l" defTabSz="4175613" rtl="0" eaLnBrk="1" latinLnBrk="0" hangingPunct="1">
        <a:defRPr sz="8200" kern="1200">
          <a:solidFill>
            <a:schemeClr val="tx1"/>
          </a:solidFill>
          <a:latin typeface="+mn-lt"/>
          <a:ea typeface="+mn-ea"/>
          <a:cs typeface="+mn-cs"/>
        </a:defRPr>
      </a:lvl3pPr>
      <a:lvl4pPr marL="6263417" algn="l" defTabSz="4175613" rtl="0" eaLnBrk="1" latinLnBrk="0" hangingPunct="1">
        <a:defRPr sz="8200" kern="1200">
          <a:solidFill>
            <a:schemeClr val="tx1"/>
          </a:solidFill>
          <a:latin typeface="+mn-lt"/>
          <a:ea typeface="+mn-ea"/>
          <a:cs typeface="+mn-cs"/>
        </a:defRPr>
      </a:lvl4pPr>
      <a:lvl5pPr marL="8351221" algn="l" defTabSz="4175613" rtl="0" eaLnBrk="1" latinLnBrk="0" hangingPunct="1">
        <a:defRPr sz="8200" kern="1200">
          <a:solidFill>
            <a:schemeClr val="tx1"/>
          </a:solidFill>
          <a:latin typeface="+mn-lt"/>
          <a:ea typeface="+mn-ea"/>
          <a:cs typeface="+mn-cs"/>
        </a:defRPr>
      </a:lvl5pPr>
      <a:lvl6pPr marL="10439030" algn="l" defTabSz="4175613" rtl="0" eaLnBrk="1" latinLnBrk="0" hangingPunct="1">
        <a:defRPr sz="8200" kern="1200">
          <a:solidFill>
            <a:schemeClr val="tx1"/>
          </a:solidFill>
          <a:latin typeface="+mn-lt"/>
          <a:ea typeface="+mn-ea"/>
          <a:cs typeface="+mn-cs"/>
        </a:defRPr>
      </a:lvl6pPr>
      <a:lvl7pPr marL="12526834" algn="l" defTabSz="4175613" rtl="0" eaLnBrk="1" latinLnBrk="0" hangingPunct="1">
        <a:defRPr sz="8200" kern="1200">
          <a:solidFill>
            <a:schemeClr val="tx1"/>
          </a:solidFill>
          <a:latin typeface="+mn-lt"/>
          <a:ea typeface="+mn-ea"/>
          <a:cs typeface="+mn-cs"/>
        </a:defRPr>
      </a:lvl7pPr>
      <a:lvl8pPr marL="14614639" algn="l" defTabSz="4175613" rtl="0" eaLnBrk="1" latinLnBrk="0" hangingPunct="1">
        <a:defRPr sz="8200" kern="1200">
          <a:solidFill>
            <a:schemeClr val="tx1"/>
          </a:solidFill>
          <a:latin typeface="+mn-lt"/>
          <a:ea typeface="+mn-ea"/>
          <a:cs typeface="+mn-cs"/>
        </a:defRPr>
      </a:lvl8pPr>
      <a:lvl9pPr marL="16702447" algn="l" defTabSz="4175613"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jpeg"/><Relationship Id="rId3" Type="http://schemas.openxmlformats.org/officeDocument/2006/relationships/image" Target="../media/image1.jpeg"/><Relationship Id="rId7" Type="http://schemas.openxmlformats.org/officeDocument/2006/relationships/image" Target="../media/image5.png"/><Relationship Id="rId12"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eg"/><Relationship Id="rId15" Type="http://schemas.openxmlformats.org/officeDocument/2006/relationships/image" Target="../media/image13.pn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jpeg"/><Relationship Id="rId1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2" name="Rectangle 281"/>
          <p:cNvSpPr>
            <a:spLocks noChangeArrowheads="1"/>
          </p:cNvSpPr>
          <p:nvPr/>
        </p:nvSpPr>
        <p:spPr bwMode="auto">
          <a:xfrm>
            <a:off x="709511" y="38192192"/>
            <a:ext cx="14501914" cy="4167070"/>
          </a:xfrm>
          <a:prstGeom prst="rect">
            <a:avLst/>
          </a:prstGeom>
          <a:solidFill>
            <a:srgbClr val="89F254"/>
          </a:solidFill>
          <a:ln w="9525">
            <a:solidFill>
              <a:srgbClr val="FFFF00"/>
            </a:solidFill>
            <a:miter lim="800000"/>
            <a:headEnd/>
            <a:tailEnd/>
          </a:ln>
        </p:spPr>
        <p:txBody>
          <a:bodyPr lIns="86365" tIns="43185" rIns="86365" bIns="43185"/>
          <a:lstStyle/>
          <a:p>
            <a:pPr marL="347663" indent="-347663" defTabSz="4176713">
              <a:lnSpc>
                <a:spcPct val="150000"/>
              </a:lnSpc>
              <a:spcAft>
                <a:spcPct val="20000"/>
              </a:spcAft>
            </a:pPr>
            <a:endParaRPr lang="en-US" sz="2800" b="0" dirty="0"/>
          </a:p>
        </p:txBody>
      </p:sp>
      <p:sp>
        <p:nvSpPr>
          <p:cNvPr id="2053" name="Rectangle 294"/>
          <p:cNvSpPr>
            <a:spLocks noChangeArrowheads="1"/>
          </p:cNvSpPr>
          <p:nvPr/>
        </p:nvSpPr>
        <p:spPr bwMode="auto">
          <a:xfrm>
            <a:off x="758089" y="23235932"/>
            <a:ext cx="10144196" cy="14859104"/>
          </a:xfrm>
          <a:prstGeom prst="rect">
            <a:avLst/>
          </a:prstGeom>
          <a:solidFill>
            <a:schemeClr val="bg1"/>
          </a:solidFill>
          <a:ln w="76200">
            <a:solidFill>
              <a:srgbClr val="89F254"/>
            </a:solidFill>
            <a:miter lim="800000"/>
            <a:headEnd/>
            <a:tailEnd/>
          </a:ln>
        </p:spPr>
        <p:txBody>
          <a:bodyPr/>
          <a:lstStyle/>
          <a:p>
            <a:pPr marL="371475" indent="-371475" algn="ctr" defTabSz="4176713">
              <a:spcBef>
                <a:spcPct val="20000"/>
              </a:spcBef>
              <a:buClr>
                <a:schemeClr val="hlink"/>
              </a:buClr>
              <a:buFont typeface="Wingdings" pitchFamily="2" charset="2"/>
              <a:buNone/>
            </a:pPr>
            <a:endParaRPr lang="fr-FR" sz="1000" i="1" dirty="0" smtClean="0">
              <a:solidFill>
                <a:srgbClr val="00B050"/>
              </a:solidFill>
            </a:endParaRPr>
          </a:p>
          <a:p>
            <a:pPr marL="371475" indent="-371475" algn="ctr" defTabSz="4176713">
              <a:spcBef>
                <a:spcPct val="20000"/>
              </a:spcBef>
              <a:buClr>
                <a:schemeClr val="hlink"/>
              </a:buClr>
              <a:buFont typeface="Wingdings" pitchFamily="2" charset="2"/>
              <a:buNone/>
            </a:pPr>
            <a:r>
              <a:rPr lang="fr-FR" sz="4000" i="1" dirty="0" smtClean="0">
                <a:ln w="6350">
                  <a:solidFill>
                    <a:srgbClr val="FFFF00"/>
                  </a:solidFill>
                  <a:prstDash val="solid"/>
                  <a:miter lim="800000"/>
                </a:ln>
                <a:solidFill>
                  <a:srgbClr val="22C515"/>
                </a:solidFill>
                <a:effectLst>
                  <a:outerShdw blurRad="25500" dist="23000" dir="7020000" algn="tl">
                    <a:srgbClr val="000000">
                      <a:alpha val="50000"/>
                    </a:srgbClr>
                  </a:outerShdw>
                </a:effectLst>
              </a:rPr>
              <a:t>Protocole d'extraction</a:t>
            </a:r>
            <a:endParaRPr lang="en-US" sz="4000" dirty="0">
              <a:ln w="6350">
                <a:solidFill>
                  <a:srgbClr val="FFFF00"/>
                </a:solidFill>
                <a:prstDash val="solid"/>
                <a:miter lim="800000"/>
              </a:ln>
              <a:solidFill>
                <a:srgbClr val="22C515"/>
              </a:solidFill>
              <a:effectLst>
                <a:outerShdw blurRad="25500" dist="23000" dir="7020000" algn="tl">
                  <a:srgbClr val="000000">
                    <a:alpha val="50000"/>
                  </a:srgbClr>
                </a:outerShdw>
              </a:effectLst>
            </a:endParaRPr>
          </a:p>
        </p:txBody>
      </p:sp>
      <p:sp>
        <p:nvSpPr>
          <p:cNvPr id="2054" name="Text Box 307"/>
          <p:cNvSpPr txBox="1">
            <a:spLocks noChangeArrowheads="1"/>
          </p:cNvSpPr>
          <p:nvPr/>
        </p:nvSpPr>
        <p:spPr bwMode="auto">
          <a:xfrm>
            <a:off x="3298916" y="2687506"/>
            <a:ext cx="24842787" cy="4308872"/>
          </a:xfrm>
          <a:prstGeom prst="rect">
            <a:avLst/>
          </a:prstGeom>
          <a:noFill/>
          <a:ln w="9525">
            <a:noFill/>
            <a:miter lim="800000"/>
            <a:headEnd/>
            <a:tailEnd/>
          </a:ln>
        </p:spPr>
        <p:txBody>
          <a:bodyPr>
            <a:spAutoFit/>
          </a:bodyPr>
          <a:lstStyle/>
          <a:p>
            <a:pPr algn="ctr" defTabSz="4176713" rtl="1"/>
            <a:r>
              <a:rPr lang="fr-FR" altLang="zh-CN" sz="4000" i="1" dirty="0" smtClean="0">
                <a:ea typeface="SimSun" pitchFamily="2" charset="-122"/>
              </a:rPr>
              <a:t>Siham MEFLAH, Segni LADJEL</a:t>
            </a:r>
            <a:r>
              <a:rPr lang="fr-FR" altLang="zh-CN" sz="2000" i="1" baseline="30000" dirty="0" smtClean="0">
                <a:ea typeface="SimSun" pitchFamily="2" charset="-122"/>
              </a:rPr>
              <a:t>1</a:t>
            </a:r>
          </a:p>
          <a:p>
            <a:pPr algn="ctr" defTabSz="4176713" rtl="1"/>
            <a:r>
              <a:rPr lang="fr-FR" altLang="zh-CN" sz="2500" i="1" dirty="0" smtClean="0">
                <a:ea typeface="SimSun" pitchFamily="2" charset="-122"/>
              </a:rPr>
              <a:t>meflah25@hotmail.com, ladjelsegni@yahoo.fr</a:t>
            </a:r>
          </a:p>
          <a:p>
            <a:pPr algn="ctr" defTabSz="4176713" rtl="1"/>
            <a:endParaRPr lang="fr-FR" altLang="zh-CN" sz="2000" i="1" dirty="0" smtClean="0">
              <a:ea typeface="SimSun" pitchFamily="2" charset="-122"/>
            </a:endParaRPr>
          </a:p>
          <a:p>
            <a:pPr algn="ctr" defTabSz="4176713" rtl="1"/>
            <a:r>
              <a:rPr lang="fr-FR" altLang="zh-CN" sz="3600" i="1" dirty="0" smtClean="0">
                <a:ea typeface="SimSun" pitchFamily="2" charset="-122"/>
              </a:rPr>
              <a:t>Laboratoire de Génie des Procédés, Département de Génie des Procédés </a:t>
            </a:r>
          </a:p>
          <a:p>
            <a:pPr algn="ctr" defTabSz="4176713" rtl="1"/>
            <a:r>
              <a:rPr lang="fr-FR" altLang="zh-CN" sz="3000" i="1" dirty="0" smtClean="0">
                <a:ea typeface="SimSun" pitchFamily="2" charset="-122"/>
              </a:rPr>
              <a:t>Université </a:t>
            </a:r>
            <a:r>
              <a:rPr lang="fr-FR" altLang="zh-CN" sz="3000" i="1" dirty="0" err="1" smtClean="0">
                <a:ea typeface="SimSun" pitchFamily="2" charset="-122"/>
              </a:rPr>
              <a:t>Kasdi</a:t>
            </a:r>
            <a:r>
              <a:rPr lang="fr-FR" altLang="zh-CN" sz="3000" i="1" dirty="0" smtClean="0">
                <a:ea typeface="SimSun" pitchFamily="2" charset="-122"/>
              </a:rPr>
              <a:t> </a:t>
            </a:r>
            <a:r>
              <a:rPr lang="fr-FR" altLang="zh-CN" sz="3000" i="1" dirty="0" err="1" smtClean="0">
                <a:ea typeface="SimSun" pitchFamily="2" charset="-122"/>
              </a:rPr>
              <a:t>Merbah</a:t>
            </a:r>
            <a:r>
              <a:rPr lang="fr-FR" altLang="zh-CN" sz="3000" i="1" dirty="0" smtClean="0">
                <a:ea typeface="SimSun" pitchFamily="2" charset="-122"/>
              </a:rPr>
              <a:t> Ouargla. B.P.511,30000, Ouargla Algérie</a:t>
            </a:r>
          </a:p>
          <a:p>
            <a:pPr algn="ctr" defTabSz="4176713" rtl="1"/>
            <a:endParaRPr lang="fr-FR" altLang="zh-CN" sz="1500" i="1" dirty="0" smtClean="0">
              <a:ea typeface="SimSun" pitchFamily="2" charset="-122"/>
            </a:endParaRPr>
          </a:p>
          <a:p>
            <a:pPr algn="ctr" defTabSz="4176713" rtl="1"/>
            <a:r>
              <a:rPr lang="fr-FR" altLang="zh-CN" sz="3600" i="1" dirty="0" smtClean="0">
                <a:ea typeface="SimSun" pitchFamily="2" charset="-122"/>
              </a:rPr>
              <a:t>Niveau: 2</a:t>
            </a:r>
            <a:r>
              <a:rPr lang="fr-FR" altLang="zh-CN" sz="3600" i="1" baseline="30000" dirty="0" smtClean="0">
                <a:ea typeface="SimSun" pitchFamily="2" charset="-122"/>
              </a:rPr>
              <a:t>ème</a:t>
            </a:r>
            <a:r>
              <a:rPr lang="fr-FR" altLang="zh-CN" sz="3600" i="1" dirty="0" smtClean="0">
                <a:ea typeface="SimSun" pitchFamily="2" charset="-122"/>
              </a:rPr>
              <a:t> Année Master Génie de l’Environnement</a:t>
            </a:r>
          </a:p>
          <a:p>
            <a:pPr algn="ctr" defTabSz="4176713" rtl="1"/>
            <a:endParaRPr lang="fr-FR" altLang="zh-CN" sz="3600" i="1" dirty="0" smtClean="0">
              <a:ea typeface="SimSun" pitchFamily="2" charset="-122"/>
            </a:endParaRPr>
          </a:p>
          <a:p>
            <a:pPr algn="ctr" defTabSz="4176713" rtl="1"/>
            <a:endParaRPr lang="fr-FR" altLang="zh-CN" sz="3600" i="1" dirty="0">
              <a:solidFill>
                <a:schemeClr val="bg1"/>
              </a:solidFill>
              <a:ea typeface="SimSun" pitchFamily="2" charset="-122"/>
            </a:endParaRPr>
          </a:p>
        </p:txBody>
      </p:sp>
      <p:sp>
        <p:nvSpPr>
          <p:cNvPr id="2059" name="Rectangle 257"/>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ar-DZ"/>
          </a:p>
        </p:txBody>
      </p:sp>
      <p:sp>
        <p:nvSpPr>
          <p:cNvPr id="2060" name="Rectangle 259"/>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ar-DZ"/>
          </a:p>
        </p:txBody>
      </p:sp>
      <p:sp>
        <p:nvSpPr>
          <p:cNvPr id="2061" name="Rectangle 261"/>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ar-DZ"/>
          </a:p>
        </p:txBody>
      </p:sp>
      <p:sp>
        <p:nvSpPr>
          <p:cNvPr id="2" name="Rectangle 263"/>
          <p:cNvSpPr>
            <a:spLocks noChangeArrowheads="1"/>
          </p:cNvSpPr>
          <p:nvPr/>
        </p:nvSpPr>
        <p:spPr bwMode="auto">
          <a:xfrm>
            <a:off x="0" y="0"/>
            <a:ext cx="30279975" cy="0"/>
          </a:xfrm>
          <a:prstGeom prst="rect">
            <a:avLst/>
          </a:prstGeom>
          <a:noFill/>
          <a:ln w="9525">
            <a:noFill/>
            <a:miter lim="800000"/>
            <a:headEnd/>
            <a:tailEnd/>
          </a:ln>
        </p:spPr>
        <p:txBody>
          <a:bodyPr wrap="none" anchor="ctr">
            <a:spAutoFit/>
          </a:bodyPr>
          <a:lstStyle/>
          <a:p>
            <a:endParaRPr lang="ar-DZ"/>
          </a:p>
        </p:txBody>
      </p:sp>
      <p:sp>
        <p:nvSpPr>
          <p:cNvPr id="2065" name="Rectangle 49"/>
          <p:cNvSpPr>
            <a:spLocks noChangeArrowheads="1"/>
          </p:cNvSpPr>
          <p:nvPr/>
        </p:nvSpPr>
        <p:spPr bwMode="auto">
          <a:xfrm>
            <a:off x="0" y="-88900"/>
            <a:ext cx="30279975" cy="0"/>
          </a:xfrm>
          <a:prstGeom prst="rect">
            <a:avLst/>
          </a:prstGeom>
          <a:noFill/>
          <a:ln w="9525">
            <a:noFill/>
            <a:miter lim="800000"/>
            <a:headEnd/>
            <a:tailEnd/>
          </a:ln>
        </p:spPr>
        <p:txBody>
          <a:bodyPr wrap="none" anchor="ctr">
            <a:spAutoFit/>
          </a:bodyPr>
          <a:lstStyle/>
          <a:p>
            <a:endParaRPr lang="en-US"/>
          </a:p>
        </p:txBody>
      </p:sp>
      <p:sp>
        <p:nvSpPr>
          <p:cNvPr id="2066" name="Text Box 73"/>
          <p:cNvSpPr txBox="1">
            <a:spLocks noChangeArrowheads="1"/>
          </p:cNvSpPr>
          <p:nvPr/>
        </p:nvSpPr>
        <p:spPr bwMode="auto">
          <a:xfrm>
            <a:off x="16579850" y="10891838"/>
            <a:ext cx="3889375" cy="533400"/>
          </a:xfrm>
          <a:prstGeom prst="rect">
            <a:avLst/>
          </a:prstGeom>
          <a:noFill/>
          <a:ln w="9525">
            <a:noFill/>
            <a:miter lim="800000"/>
            <a:headEnd/>
            <a:tailEnd/>
          </a:ln>
        </p:spPr>
        <p:txBody>
          <a:bodyPr>
            <a:spAutoFit/>
          </a:bodyPr>
          <a:lstStyle/>
          <a:p>
            <a:pPr defTabSz="4176713">
              <a:spcBef>
                <a:spcPct val="50000"/>
              </a:spcBef>
            </a:pPr>
            <a:endParaRPr lang="en-US"/>
          </a:p>
        </p:txBody>
      </p:sp>
      <p:cxnSp>
        <p:nvCxnSpPr>
          <p:cNvPr id="2067" name="Connecteur droit 64"/>
          <p:cNvCxnSpPr>
            <a:cxnSpLocks noChangeShapeType="1"/>
          </p:cNvCxnSpPr>
          <p:nvPr/>
        </p:nvCxnSpPr>
        <p:spPr bwMode="auto">
          <a:xfrm rot="16200000" flipH="1">
            <a:off x="13466763" y="20750213"/>
            <a:ext cx="11112" cy="3224212"/>
          </a:xfrm>
          <a:prstGeom prst="line">
            <a:avLst/>
          </a:prstGeom>
          <a:noFill/>
          <a:ln w="9525" algn="ctr">
            <a:noFill/>
            <a:round/>
            <a:headEnd/>
            <a:tailEnd/>
          </a:ln>
        </p:spPr>
      </p:cxnSp>
      <p:sp>
        <p:nvSpPr>
          <p:cNvPr id="2070" name="Rectangle 345"/>
          <p:cNvSpPr>
            <a:spLocks noChangeArrowheads="1"/>
          </p:cNvSpPr>
          <p:nvPr/>
        </p:nvSpPr>
        <p:spPr bwMode="auto">
          <a:xfrm>
            <a:off x="14978063" y="35594925"/>
            <a:ext cx="158750" cy="212725"/>
          </a:xfrm>
          <a:prstGeom prst="rect">
            <a:avLst/>
          </a:prstGeom>
          <a:noFill/>
          <a:ln w="9525">
            <a:noFill/>
            <a:miter lim="800000"/>
            <a:headEnd/>
            <a:tailEnd/>
          </a:ln>
        </p:spPr>
        <p:txBody>
          <a:bodyPr wrap="none" lIns="0" tIns="0" rIns="0" bIns="0">
            <a:spAutoFit/>
          </a:bodyPr>
          <a:lstStyle/>
          <a:p>
            <a:pPr>
              <a:spcBef>
                <a:spcPct val="20000"/>
              </a:spcBef>
              <a:buClr>
                <a:schemeClr val="hlink"/>
              </a:buClr>
              <a:buFont typeface="Wingdings" pitchFamily="2" charset="2"/>
              <a:buChar char="v"/>
            </a:pPr>
            <a:endParaRPr lang="en-US" sz="1400">
              <a:solidFill>
                <a:srgbClr val="000000"/>
              </a:solidFill>
              <a:latin typeface="Bookman Old Style" pitchFamily="18" charset="0"/>
            </a:endParaRPr>
          </a:p>
        </p:txBody>
      </p:sp>
      <p:sp>
        <p:nvSpPr>
          <p:cNvPr id="2071" name="Rectangle 974"/>
          <p:cNvSpPr>
            <a:spLocks noChangeArrowheads="1"/>
          </p:cNvSpPr>
          <p:nvPr/>
        </p:nvSpPr>
        <p:spPr bwMode="auto">
          <a:xfrm>
            <a:off x="2639987" y="38400163"/>
            <a:ext cx="8928100" cy="1006475"/>
          </a:xfrm>
          <a:prstGeom prst="rect">
            <a:avLst/>
          </a:prstGeom>
          <a:noFill/>
          <a:ln w="9525">
            <a:noFill/>
            <a:miter lim="800000"/>
            <a:headEnd/>
            <a:tailEnd/>
          </a:ln>
        </p:spPr>
        <p:txBody>
          <a:bodyPr anchor="ctr">
            <a:spAutoFit/>
          </a:bodyPr>
          <a:lstStyle/>
          <a:p>
            <a:pPr algn="ctr"/>
            <a:r>
              <a:rPr lang="fr-FR" sz="6000" dirty="0"/>
              <a:t>Conclusion </a:t>
            </a:r>
            <a:r>
              <a:rPr lang="fr-FR" sz="6000" dirty="0">
                <a:solidFill>
                  <a:schemeClr val="accent2"/>
                </a:solidFill>
              </a:rPr>
              <a:t>    </a:t>
            </a:r>
          </a:p>
        </p:txBody>
      </p:sp>
      <p:sp>
        <p:nvSpPr>
          <p:cNvPr id="2073" name="Rectangle 352"/>
          <p:cNvSpPr>
            <a:spLocks noChangeArrowheads="1"/>
          </p:cNvSpPr>
          <p:nvPr/>
        </p:nvSpPr>
        <p:spPr bwMode="auto">
          <a:xfrm>
            <a:off x="5494397" y="10612366"/>
            <a:ext cx="18289588" cy="647700"/>
          </a:xfrm>
          <a:prstGeom prst="rect">
            <a:avLst/>
          </a:prstGeom>
          <a:noFill/>
          <a:ln w="9525">
            <a:noFill/>
            <a:miter lim="800000"/>
            <a:headEnd/>
            <a:tailEnd/>
          </a:ln>
        </p:spPr>
        <p:txBody>
          <a:bodyPr anchor="ctr"/>
          <a:lstStyle/>
          <a:p>
            <a:pPr algn="ctr" defTabSz="4176713" eaLnBrk="0" hangingPunct="0"/>
            <a:r>
              <a:rPr lang="fr-FR" sz="6000" i="1" dirty="0">
                <a:solidFill>
                  <a:schemeClr val="accent2"/>
                </a:solidFill>
              </a:rPr>
              <a:t>       </a:t>
            </a:r>
            <a:r>
              <a:rPr lang="fr-FR" sz="6000" i="1" dirty="0">
                <a:solidFill>
                  <a:srgbClr val="00B050"/>
                </a:solidFill>
              </a:rPr>
              <a:t>Introduction</a:t>
            </a:r>
            <a:endParaRPr lang="en-US" sz="6000" i="1" dirty="0">
              <a:solidFill>
                <a:srgbClr val="00B050"/>
              </a:solidFill>
            </a:endParaRPr>
          </a:p>
        </p:txBody>
      </p:sp>
      <p:sp>
        <p:nvSpPr>
          <p:cNvPr id="2280" name="Rectangle 281"/>
          <p:cNvSpPr>
            <a:spLocks noChangeArrowheads="1"/>
          </p:cNvSpPr>
          <p:nvPr/>
        </p:nvSpPr>
        <p:spPr bwMode="auto">
          <a:xfrm>
            <a:off x="15500350" y="38192192"/>
            <a:ext cx="14355865" cy="4190382"/>
          </a:xfrm>
          <a:prstGeom prst="rect">
            <a:avLst/>
          </a:prstGeom>
          <a:solidFill>
            <a:srgbClr val="89F254"/>
          </a:solidFill>
          <a:ln w="6350">
            <a:solidFill>
              <a:srgbClr val="FFFF00"/>
            </a:solidFill>
            <a:miter lim="800000"/>
            <a:headEnd/>
            <a:tailEnd/>
          </a:ln>
        </p:spPr>
        <p:txBody>
          <a:bodyPr lIns="86365" tIns="43185" rIns="86365" bIns="43185"/>
          <a:lstStyle/>
          <a:p>
            <a:pPr marL="347663" indent="-347663" defTabSz="4176713">
              <a:lnSpc>
                <a:spcPct val="150000"/>
              </a:lnSpc>
              <a:spcAft>
                <a:spcPct val="20000"/>
              </a:spcAft>
              <a:defRPr/>
            </a:pPr>
            <a:endParaRPr lang="en-US" sz="2800" b="0" dirty="0">
              <a:ln>
                <a:solidFill>
                  <a:srgbClr val="FFFF00"/>
                </a:solidFill>
              </a:ln>
            </a:endParaRPr>
          </a:p>
          <a:p>
            <a:pPr marL="347663" indent="-347663" defTabSz="4176713">
              <a:lnSpc>
                <a:spcPct val="150000"/>
              </a:lnSpc>
              <a:spcAft>
                <a:spcPct val="20000"/>
              </a:spcAft>
              <a:defRPr/>
            </a:pPr>
            <a:r>
              <a:rPr lang="en-US" sz="2800" b="0" dirty="0">
                <a:ln>
                  <a:solidFill>
                    <a:srgbClr val="FFFF00"/>
                  </a:solidFill>
                </a:ln>
              </a:rPr>
              <a:t>  </a:t>
            </a:r>
            <a:endParaRPr lang="en-US" sz="2800" b="0" dirty="0" smtClean="0">
              <a:ln>
                <a:solidFill>
                  <a:srgbClr val="FFFF00"/>
                </a:solidFill>
              </a:ln>
            </a:endParaRPr>
          </a:p>
          <a:p>
            <a:pPr marL="347663" indent="-347663" algn="just" defTabSz="4176713">
              <a:lnSpc>
                <a:spcPct val="150000"/>
              </a:lnSpc>
              <a:spcAft>
                <a:spcPct val="20000"/>
              </a:spcAft>
              <a:defRPr/>
            </a:pPr>
            <a:r>
              <a:rPr lang="en-US" sz="2500" b="0" dirty="0" smtClean="0">
                <a:ln>
                  <a:solidFill>
                    <a:srgbClr val="FFFF00"/>
                  </a:solidFill>
                </a:ln>
              </a:rPr>
              <a:t>  </a:t>
            </a:r>
            <a:endParaRPr lang="en-US" sz="2500" b="0" dirty="0">
              <a:ln>
                <a:solidFill>
                  <a:srgbClr val="FFFF00"/>
                </a:solidFill>
              </a:ln>
            </a:endParaRPr>
          </a:p>
        </p:txBody>
      </p:sp>
      <p:sp>
        <p:nvSpPr>
          <p:cNvPr id="2076" name="Rectangle 974"/>
          <p:cNvSpPr>
            <a:spLocks noChangeArrowheads="1"/>
          </p:cNvSpPr>
          <p:nvPr/>
        </p:nvSpPr>
        <p:spPr bwMode="auto">
          <a:xfrm>
            <a:off x="17854631" y="38483308"/>
            <a:ext cx="9787006" cy="923330"/>
          </a:xfrm>
          <a:prstGeom prst="rect">
            <a:avLst/>
          </a:prstGeom>
          <a:noFill/>
          <a:ln w="9525">
            <a:noFill/>
            <a:miter lim="800000"/>
            <a:headEnd/>
            <a:tailEnd/>
          </a:ln>
        </p:spPr>
        <p:txBody>
          <a:bodyPr wrap="square" anchor="ctr">
            <a:spAutoFit/>
          </a:bodyPr>
          <a:lstStyle/>
          <a:p>
            <a:pPr algn="ctr"/>
            <a:r>
              <a:rPr lang="fr-FR" sz="5400" dirty="0" smtClean="0"/>
              <a:t>Références bibliographiques </a:t>
            </a:r>
            <a:endParaRPr lang="fr-FR" sz="5400" dirty="0"/>
          </a:p>
        </p:txBody>
      </p:sp>
      <p:sp>
        <p:nvSpPr>
          <p:cNvPr id="2077" name="Rectangle 974"/>
          <p:cNvSpPr>
            <a:spLocks noChangeArrowheads="1"/>
          </p:cNvSpPr>
          <p:nvPr/>
        </p:nvSpPr>
        <p:spPr bwMode="auto">
          <a:xfrm>
            <a:off x="10964863" y="29671963"/>
            <a:ext cx="7775575" cy="457200"/>
          </a:xfrm>
          <a:prstGeom prst="rect">
            <a:avLst/>
          </a:prstGeom>
          <a:noFill/>
          <a:ln w="9525">
            <a:noFill/>
            <a:miter lim="800000"/>
            <a:headEnd/>
            <a:tailEnd/>
          </a:ln>
        </p:spPr>
        <p:txBody>
          <a:bodyPr anchor="ctr">
            <a:spAutoFit/>
          </a:bodyPr>
          <a:lstStyle/>
          <a:p>
            <a:pPr algn="just">
              <a:spcBef>
                <a:spcPct val="20000"/>
              </a:spcBef>
              <a:buClr>
                <a:schemeClr val="hlink"/>
              </a:buClr>
              <a:buFont typeface="Wingdings" pitchFamily="2" charset="2"/>
              <a:buNone/>
            </a:pPr>
            <a:endParaRPr lang="en-US" sz="2400" b="0" i="1"/>
          </a:p>
        </p:txBody>
      </p:sp>
      <p:sp>
        <p:nvSpPr>
          <p:cNvPr id="2089" name="Text Box 410"/>
          <p:cNvSpPr txBox="1">
            <a:spLocks noChangeArrowheads="1"/>
          </p:cNvSpPr>
          <p:nvPr/>
        </p:nvSpPr>
        <p:spPr bwMode="auto">
          <a:xfrm>
            <a:off x="4337050" y="16240125"/>
            <a:ext cx="180975" cy="366713"/>
          </a:xfrm>
          <a:prstGeom prst="rect">
            <a:avLst/>
          </a:prstGeom>
          <a:noFill/>
          <a:ln w="88900">
            <a:noFill/>
            <a:miter lim="800000"/>
            <a:headEnd/>
            <a:tailEnd/>
          </a:ln>
        </p:spPr>
        <p:txBody>
          <a:bodyPr wrap="none" lIns="90000" tIns="46800" rIns="90000" bIns="46800">
            <a:spAutoFit/>
          </a:bodyPr>
          <a:lstStyle/>
          <a:p>
            <a:pPr eaLnBrk="0" hangingPunct="0"/>
            <a:endParaRPr lang="en-US" sz="1800" b="0">
              <a:cs typeface="Arial" charset="0"/>
            </a:endParaRPr>
          </a:p>
        </p:txBody>
      </p:sp>
      <p:sp>
        <p:nvSpPr>
          <p:cNvPr id="2091" name="Rectangle 426"/>
          <p:cNvSpPr>
            <a:spLocks noChangeArrowheads="1"/>
          </p:cNvSpPr>
          <p:nvPr/>
        </p:nvSpPr>
        <p:spPr bwMode="auto">
          <a:xfrm>
            <a:off x="2827338" y="16787813"/>
            <a:ext cx="184150" cy="366712"/>
          </a:xfrm>
          <a:prstGeom prst="rect">
            <a:avLst/>
          </a:prstGeom>
          <a:noFill/>
          <a:ln w="9525">
            <a:noFill/>
            <a:miter lim="800000"/>
            <a:headEnd/>
            <a:tailEnd/>
          </a:ln>
        </p:spPr>
        <p:txBody>
          <a:bodyPr wrap="none">
            <a:spAutoFit/>
          </a:bodyPr>
          <a:lstStyle/>
          <a:p>
            <a:endParaRPr lang="en-US" sz="1800">
              <a:latin typeface="Tahoma" pitchFamily="34" charset="0"/>
              <a:cs typeface="Arial" charset="0"/>
            </a:endParaRPr>
          </a:p>
        </p:txBody>
      </p:sp>
      <p:sp>
        <p:nvSpPr>
          <p:cNvPr id="2095" name="Line 452"/>
          <p:cNvSpPr>
            <a:spLocks noChangeShapeType="1"/>
          </p:cNvSpPr>
          <p:nvPr/>
        </p:nvSpPr>
        <p:spPr bwMode="auto">
          <a:xfrm flipV="1">
            <a:off x="21697769" y="17016384"/>
            <a:ext cx="7058025" cy="0"/>
          </a:xfrm>
          <a:prstGeom prst="line">
            <a:avLst/>
          </a:prstGeom>
          <a:noFill/>
          <a:ln w="63500">
            <a:solidFill>
              <a:schemeClr val="tx1"/>
            </a:solidFill>
            <a:round/>
            <a:headEnd/>
            <a:tailEnd/>
          </a:ln>
        </p:spPr>
        <p:txBody>
          <a:bodyPr/>
          <a:lstStyle/>
          <a:p>
            <a:endParaRPr lang="fr-FR"/>
          </a:p>
        </p:txBody>
      </p:sp>
      <p:sp>
        <p:nvSpPr>
          <p:cNvPr id="2096" name="Rectangle 352"/>
          <p:cNvSpPr>
            <a:spLocks noChangeArrowheads="1"/>
          </p:cNvSpPr>
          <p:nvPr/>
        </p:nvSpPr>
        <p:spPr bwMode="auto">
          <a:xfrm>
            <a:off x="21497969" y="20715600"/>
            <a:ext cx="7143800" cy="2428892"/>
          </a:xfrm>
          <a:prstGeom prst="rect">
            <a:avLst/>
          </a:prstGeom>
          <a:noFill/>
          <a:ln w="9525">
            <a:solidFill>
              <a:srgbClr val="00B050"/>
            </a:solidFill>
            <a:miter lim="800000"/>
            <a:headEnd/>
            <a:tailEnd/>
          </a:ln>
        </p:spPr>
        <p:txBody>
          <a:bodyPr anchor="ctr"/>
          <a:lstStyle/>
          <a:p>
            <a:pPr defTabSz="4176713" eaLnBrk="0" hangingPunct="0"/>
            <a:r>
              <a:rPr lang="fr-FR" sz="2600" i="1" dirty="0"/>
              <a:t>Règne: </a:t>
            </a:r>
            <a:r>
              <a:rPr lang="fr-FR" sz="2600" i="1" dirty="0" err="1"/>
              <a:t>Plantae</a:t>
            </a:r>
            <a:r>
              <a:rPr lang="fr-FR" sz="2600" i="1" dirty="0"/>
              <a:t/>
            </a:r>
            <a:br>
              <a:rPr lang="fr-FR" sz="2600" i="1" dirty="0"/>
            </a:br>
            <a:r>
              <a:rPr lang="fr-FR" sz="2600" i="1" dirty="0"/>
              <a:t>Division: </a:t>
            </a:r>
            <a:r>
              <a:rPr lang="fr-FR" sz="2600" i="1" dirty="0" err="1"/>
              <a:t>Magnoliophyta</a:t>
            </a:r>
            <a:r>
              <a:rPr lang="fr-FR" sz="2600" i="1" dirty="0"/>
              <a:t/>
            </a:r>
            <a:br>
              <a:rPr lang="fr-FR" sz="2600" i="1" dirty="0"/>
            </a:br>
            <a:r>
              <a:rPr lang="fr-FR" sz="2600" i="1" dirty="0"/>
              <a:t>Classe: </a:t>
            </a:r>
            <a:r>
              <a:rPr lang="fr-FR" sz="2600" i="1" dirty="0" err="1"/>
              <a:t>Magnoliopsida</a:t>
            </a:r>
            <a:r>
              <a:rPr lang="fr-FR" sz="2600" i="1" dirty="0"/>
              <a:t/>
            </a:r>
            <a:br>
              <a:rPr lang="fr-FR" sz="2600" i="1" dirty="0"/>
            </a:br>
            <a:r>
              <a:rPr lang="fr-FR" sz="2600" i="1" dirty="0"/>
              <a:t>Ordre: </a:t>
            </a:r>
            <a:r>
              <a:rPr lang="fr-FR" sz="2600" i="1" dirty="0" err="1"/>
              <a:t>Térébenthales</a:t>
            </a:r>
            <a:r>
              <a:rPr lang="fr-FR" sz="2600" i="1" dirty="0"/>
              <a:t> </a:t>
            </a:r>
            <a:br>
              <a:rPr lang="fr-FR" sz="2600" i="1" dirty="0"/>
            </a:br>
            <a:r>
              <a:rPr lang="fr-FR" sz="2600" i="1" dirty="0"/>
              <a:t>Famille: </a:t>
            </a:r>
            <a:r>
              <a:rPr lang="fr-FR" sz="2600" i="1" dirty="0" err="1" smtClean="0"/>
              <a:t>Rutaceae</a:t>
            </a:r>
            <a:r>
              <a:rPr lang="fr-FR" sz="2600" i="1" dirty="0" smtClean="0"/>
              <a:t> </a:t>
            </a:r>
            <a:r>
              <a:rPr lang="fr-FR" sz="2600" i="1" dirty="0"/>
              <a:t/>
            </a:r>
            <a:br>
              <a:rPr lang="fr-FR" sz="2600" i="1" dirty="0"/>
            </a:br>
            <a:r>
              <a:rPr lang="fr-FR" sz="2600" i="1" dirty="0"/>
              <a:t>Genre: Citrus </a:t>
            </a:r>
            <a:br>
              <a:rPr lang="fr-FR" sz="2600" i="1" dirty="0"/>
            </a:br>
            <a:endParaRPr lang="fr-FR" sz="2600" i="1" dirty="0"/>
          </a:p>
        </p:txBody>
      </p:sp>
      <p:sp>
        <p:nvSpPr>
          <p:cNvPr id="2107" name="Rectangle 294"/>
          <p:cNvSpPr>
            <a:spLocks noChangeArrowheads="1"/>
          </p:cNvSpPr>
          <p:nvPr/>
        </p:nvSpPr>
        <p:spPr bwMode="auto">
          <a:xfrm>
            <a:off x="11139459" y="23230216"/>
            <a:ext cx="9144064" cy="14859104"/>
          </a:xfrm>
          <a:prstGeom prst="rect">
            <a:avLst/>
          </a:prstGeom>
          <a:solidFill>
            <a:schemeClr val="bg1"/>
          </a:solidFill>
          <a:ln w="76200">
            <a:solidFill>
              <a:srgbClr val="89F254"/>
            </a:solidFill>
            <a:miter lim="800000"/>
            <a:headEnd/>
            <a:tailEnd/>
          </a:ln>
        </p:spPr>
        <p:txBody>
          <a:bodyPr/>
          <a:lstStyle/>
          <a:p>
            <a:pPr marL="371475" indent="-371475" algn="ctr" defTabSz="4176713">
              <a:spcBef>
                <a:spcPct val="20000"/>
              </a:spcBef>
              <a:buClr>
                <a:schemeClr val="hlink"/>
              </a:buClr>
            </a:pPr>
            <a:endParaRPr lang="fr-FR" sz="1000" dirty="0" smtClean="0">
              <a:ln w="18000">
                <a:solidFill>
                  <a:srgbClr val="89F254"/>
                </a:solidFill>
                <a:prstDash val="solid"/>
                <a:miter lim="800000"/>
              </a:ln>
              <a:effectLst>
                <a:outerShdw blurRad="25500" dist="23000" dir="7020000" algn="tl">
                  <a:srgbClr val="000000">
                    <a:alpha val="50000"/>
                  </a:srgbClr>
                </a:outerShdw>
              </a:effectLst>
            </a:endParaRPr>
          </a:p>
          <a:p>
            <a:pPr marL="371475" indent="-371475" algn="ctr" defTabSz="4176713">
              <a:spcBef>
                <a:spcPct val="20000"/>
              </a:spcBef>
              <a:buClr>
                <a:schemeClr val="hlink"/>
              </a:buClr>
            </a:pPr>
            <a:r>
              <a:rPr lang="fr-FR" sz="4500" dirty="0" smtClean="0">
                <a:ln w="18000">
                  <a:noFill/>
                  <a:prstDash val="solid"/>
                  <a:miter lim="800000"/>
                </a:ln>
                <a:solidFill>
                  <a:srgbClr val="22C515"/>
                </a:solidFill>
                <a:effectLst>
                  <a:outerShdw blurRad="25500" dist="23000" dir="7020000" algn="tl">
                    <a:srgbClr val="000000">
                      <a:alpha val="50000"/>
                    </a:srgbClr>
                  </a:outerShdw>
                </a:effectLst>
              </a:rPr>
              <a:t>Résultats</a:t>
            </a:r>
          </a:p>
          <a:p>
            <a:pPr marL="371475" indent="-371475" algn="ctr" defTabSz="4176713">
              <a:spcBef>
                <a:spcPct val="20000"/>
              </a:spcBef>
              <a:buClr>
                <a:schemeClr val="hlink"/>
              </a:buClr>
            </a:pPr>
            <a:endParaRPr lang="fr-FR" sz="3600" dirty="0" smtClean="0">
              <a:ln w="18000">
                <a:solidFill>
                  <a:srgbClr val="89F254"/>
                </a:solidFill>
                <a:prstDash val="solid"/>
                <a:miter lim="800000"/>
              </a:ln>
              <a:effectLst>
                <a:outerShdw blurRad="25500" dist="23000" dir="7020000" algn="tl">
                  <a:srgbClr val="000000">
                    <a:alpha val="50000"/>
                  </a:srgbClr>
                </a:outerShdw>
              </a:effectLst>
            </a:endParaRPr>
          </a:p>
          <a:p>
            <a:pPr marL="371475" indent="-371475" algn="ctr" defTabSz="4176713">
              <a:spcBef>
                <a:spcPct val="20000"/>
              </a:spcBef>
              <a:buClr>
                <a:schemeClr val="hlink"/>
              </a:buClr>
              <a:buFont typeface="Wingdings" pitchFamily="2" charset="2"/>
              <a:buNone/>
            </a:pPr>
            <a:endParaRPr lang="fr-FR" sz="3600" i="1" dirty="0" smtClean="0">
              <a:solidFill>
                <a:srgbClr val="00B050"/>
              </a:solidFill>
            </a:endParaRPr>
          </a:p>
          <a:p>
            <a:pPr marL="371475" indent="-371475" algn="ctr" defTabSz="4176713">
              <a:spcBef>
                <a:spcPct val="20000"/>
              </a:spcBef>
              <a:buClr>
                <a:schemeClr val="hlink"/>
              </a:buClr>
              <a:buFont typeface="Wingdings" pitchFamily="2" charset="2"/>
              <a:buNone/>
            </a:pPr>
            <a:endParaRPr lang="fr-FR" sz="3600" i="1" dirty="0" smtClean="0">
              <a:solidFill>
                <a:srgbClr val="00B050"/>
              </a:solidFill>
            </a:endParaRPr>
          </a:p>
          <a:p>
            <a:pPr marL="371475" indent="-371475" algn="ctr" defTabSz="4176713">
              <a:spcBef>
                <a:spcPct val="20000"/>
              </a:spcBef>
              <a:buClr>
                <a:schemeClr val="hlink"/>
              </a:buClr>
              <a:buFont typeface="Wingdings" pitchFamily="2" charset="2"/>
              <a:buNone/>
            </a:pPr>
            <a:endParaRPr lang="fr-FR" sz="4000" i="1" dirty="0" smtClean="0">
              <a:ln w="18000">
                <a:solidFill>
                  <a:srgbClr val="FFFF00"/>
                </a:solidFill>
                <a:prstDash val="solid"/>
                <a:miter lim="800000"/>
              </a:ln>
              <a:solidFill>
                <a:srgbClr val="22C515"/>
              </a:solidFill>
              <a:effectLst>
                <a:outerShdw blurRad="25500" dist="23000" dir="7020000" algn="tl">
                  <a:srgbClr val="000000">
                    <a:alpha val="50000"/>
                  </a:srgbClr>
                </a:outerShdw>
              </a:effectLst>
            </a:endParaRPr>
          </a:p>
          <a:p>
            <a:pPr marL="371475" indent="-371475" algn="ctr" defTabSz="4176713">
              <a:spcBef>
                <a:spcPct val="20000"/>
              </a:spcBef>
              <a:buClr>
                <a:schemeClr val="hlink"/>
              </a:buClr>
              <a:buFont typeface="Wingdings" pitchFamily="2" charset="2"/>
              <a:buNone/>
            </a:pPr>
            <a:endParaRPr lang="fr-FR" sz="4500" i="1" dirty="0" smtClean="0">
              <a:ln w="3175">
                <a:solidFill>
                  <a:srgbClr val="FFFF00"/>
                </a:solidFill>
                <a:prstDash val="solid"/>
                <a:miter lim="800000"/>
              </a:ln>
              <a:solidFill>
                <a:srgbClr val="22C515"/>
              </a:solidFill>
              <a:effectLst>
                <a:outerShdw blurRad="25500" dist="23000" dir="7020000" algn="tl">
                  <a:srgbClr val="000000">
                    <a:alpha val="50000"/>
                  </a:srgbClr>
                </a:outerShdw>
              </a:effectLst>
            </a:endParaRPr>
          </a:p>
          <a:p>
            <a:pPr marL="371475" indent="-371475" algn="ctr" defTabSz="4176713">
              <a:spcBef>
                <a:spcPct val="20000"/>
              </a:spcBef>
              <a:buClr>
                <a:schemeClr val="hlink"/>
              </a:buClr>
              <a:buFont typeface="Wingdings" pitchFamily="2" charset="2"/>
              <a:buNone/>
            </a:pPr>
            <a:endParaRPr lang="fr-FR" sz="3000" i="1" dirty="0" smtClean="0">
              <a:ln w="3175">
                <a:solidFill>
                  <a:srgbClr val="FFFF00"/>
                </a:solidFill>
                <a:prstDash val="solid"/>
                <a:miter lim="800000"/>
              </a:ln>
              <a:solidFill>
                <a:srgbClr val="22C515"/>
              </a:solidFill>
              <a:effectLst>
                <a:outerShdw blurRad="25500" dist="23000" dir="7020000" algn="tl">
                  <a:srgbClr val="000000">
                    <a:alpha val="50000"/>
                  </a:srgbClr>
                </a:outerShdw>
              </a:effectLst>
            </a:endParaRPr>
          </a:p>
          <a:p>
            <a:pPr marL="371475" indent="-371475" algn="ctr" defTabSz="4176713">
              <a:spcBef>
                <a:spcPct val="20000"/>
              </a:spcBef>
              <a:buClr>
                <a:schemeClr val="hlink"/>
              </a:buClr>
              <a:buFont typeface="Wingdings" pitchFamily="2" charset="2"/>
              <a:buNone/>
            </a:pPr>
            <a:r>
              <a:rPr lang="fr-FR" sz="4500" i="1" dirty="0" smtClean="0">
                <a:ln w="3175">
                  <a:solidFill>
                    <a:srgbClr val="FFFF00"/>
                  </a:solidFill>
                  <a:prstDash val="solid"/>
                  <a:miter lim="800000"/>
                </a:ln>
                <a:solidFill>
                  <a:srgbClr val="22C515"/>
                </a:solidFill>
                <a:effectLst>
                  <a:outerShdw blurRad="25500" dist="23000" dir="7020000" algn="tl">
                    <a:srgbClr val="000000">
                      <a:alpha val="50000"/>
                    </a:srgbClr>
                  </a:outerShdw>
                </a:effectLst>
              </a:rPr>
              <a:t>Activité biologique</a:t>
            </a:r>
          </a:p>
        </p:txBody>
      </p:sp>
      <p:sp>
        <p:nvSpPr>
          <p:cNvPr id="2108" name="Rectangle 294"/>
          <p:cNvSpPr>
            <a:spLocks noChangeArrowheads="1"/>
          </p:cNvSpPr>
          <p:nvPr/>
        </p:nvSpPr>
        <p:spPr bwMode="auto">
          <a:xfrm>
            <a:off x="20497837" y="23250218"/>
            <a:ext cx="9358378" cy="14930542"/>
          </a:xfrm>
          <a:prstGeom prst="rect">
            <a:avLst/>
          </a:prstGeom>
          <a:solidFill>
            <a:schemeClr val="bg1"/>
          </a:solidFill>
          <a:ln w="76200">
            <a:solidFill>
              <a:srgbClr val="89F254"/>
            </a:solidFill>
            <a:miter lim="800000"/>
            <a:headEnd/>
            <a:tailEnd/>
          </a:ln>
        </p:spPr>
        <p:txBody>
          <a:bodyPr/>
          <a:lstStyle/>
          <a:p>
            <a:pPr marL="371475" indent="-371475" algn="ctr" defTabSz="4176713">
              <a:spcBef>
                <a:spcPct val="20000"/>
              </a:spcBef>
              <a:buClr>
                <a:schemeClr val="hlink"/>
              </a:buClr>
              <a:buFont typeface="Wingdings" pitchFamily="2" charset="2"/>
              <a:buNone/>
            </a:pPr>
            <a:endParaRPr lang="fr-FR" sz="1500" dirty="0" smtClean="0">
              <a:ln w="18000">
                <a:noFill/>
                <a:prstDash val="solid"/>
                <a:miter lim="800000"/>
              </a:ln>
              <a:solidFill>
                <a:srgbClr val="22C515"/>
              </a:solidFill>
              <a:effectLst>
                <a:outerShdw blurRad="25500" dist="23000" dir="7020000" algn="tl">
                  <a:srgbClr val="000000">
                    <a:alpha val="50000"/>
                  </a:srgbClr>
                </a:outerShdw>
              </a:effectLst>
            </a:endParaRPr>
          </a:p>
          <a:p>
            <a:pPr marL="371475" indent="-371475" algn="ctr" defTabSz="4176713">
              <a:spcBef>
                <a:spcPct val="20000"/>
              </a:spcBef>
              <a:buClr>
                <a:schemeClr val="hlink"/>
              </a:buClr>
              <a:buFont typeface="Wingdings" pitchFamily="2" charset="2"/>
              <a:buNone/>
            </a:pPr>
            <a:r>
              <a:rPr lang="fr-FR" sz="4500" dirty="0" smtClean="0">
                <a:ln w="18000">
                  <a:noFill/>
                  <a:prstDash val="solid"/>
                  <a:miter lim="800000"/>
                </a:ln>
                <a:solidFill>
                  <a:srgbClr val="22C515"/>
                </a:solidFill>
                <a:effectLst>
                  <a:outerShdw blurRad="25500" dist="23000" dir="7020000" algn="tl">
                    <a:srgbClr val="000000">
                      <a:alpha val="50000"/>
                    </a:srgbClr>
                  </a:outerShdw>
                </a:effectLst>
              </a:rPr>
              <a:t>Travail en cours de réalisation</a:t>
            </a:r>
          </a:p>
          <a:p>
            <a:pPr marL="371475" indent="-371475" algn="ctr" defTabSz="4176713">
              <a:spcBef>
                <a:spcPct val="20000"/>
              </a:spcBef>
              <a:buClr>
                <a:schemeClr val="hlink"/>
              </a:buClr>
              <a:buFont typeface="Wingdings" pitchFamily="2" charset="2"/>
              <a:buNone/>
            </a:pPr>
            <a:endParaRPr lang="fr-FR" sz="1000" i="1" dirty="0" smtClean="0">
              <a:solidFill>
                <a:srgbClr val="00B050"/>
              </a:solidFill>
            </a:endParaRPr>
          </a:p>
          <a:p>
            <a:pPr marL="371475" indent="-371475" algn="ctr" defTabSz="4176713">
              <a:spcBef>
                <a:spcPct val="20000"/>
              </a:spcBef>
              <a:buClr>
                <a:schemeClr val="hlink"/>
              </a:buClr>
              <a:buFont typeface="Wingdings" pitchFamily="2" charset="2"/>
              <a:buNone/>
            </a:pPr>
            <a:r>
              <a:rPr lang="fr-FR" sz="4000" i="1" dirty="0" smtClean="0">
                <a:ln w="18000">
                  <a:solidFill>
                    <a:srgbClr val="FFFF00"/>
                  </a:solidFill>
                  <a:prstDash val="solid"/>
                  <a:miter lim="800000"/>
                </a:ln>
                <a:solidFill>
                  <a:srgbClr val="22C515"/>
                </a:solidFill>
                <a:effectLst>
                  <a:outerShdw blurRad="25500" dist="23000" dir="7020000" algn="tl">
                    <a:srgbClr val="000000">
                      <a:alpha val="50000"/>
                    </a:srgbClr>
                  </a:outerShdw>
                </a:effectLst>
              </a:rPr>
              <a:t>Activité anti oxydante</a:t>
            </a:r>
          </a:p>
          <a:p>
            <a:pPr marL="371475" indent="-371475" algn="ctr" defTabSz="4176713">
              <a:spcBef>
                <a:spcPct val="20000"/>
              </a:spcBef>
              <a:buClr>
                <a:schemeClr val="hlink"/>
              </a:buClr>
              <a:buFont typeface="Wingdings" pitchFamily="2" charset="2"/>
              <a:buNone/>
            </a:pPr>
            <a:endParaRPr lang="fr-FR" sz="500" i="1" dirty="0" smtClean="0">
              <a:solidFill>
                <a:srgbClr val="00B050"/>
              </a:solidFill>
            </a:endParaRPr>
          </a:p>
          <a:p>
            <a:pPr marL="274320" algn="just" defTabSz="4176713">
              <a:lnSpc>
                <a:spcPct val="150000"/>
              </a:lnSpc>
              <a:spcBef>
                <a:spcPts val="0"/>
              </a:spcBef>
              <a:buClr>
                <a:schemeClr val="hlink"/>
              </a:buClr>
              <a:buFont typeface="Wingdings" pitchFamily="2" charset="2"/>
              <a:buNone/>
            </a:pPr>
            <a:r>
              <a:rPr lang="fr-FR" sz="3000" b="0" dirty="0" smtClean="0">
                <a:latin typeface="Times" pitchFamily="18" charset="0"/>
              </a:rPr>
              <a:t>On évalue le pouvoir anti oxydant de nos huiles par la méthode: test de DPPH. La lecture sera effectuée  par la mesure de l’absorbance à 517 nm. Les résultats obtenus sont exprimés en tant qu’activité </a:t>
            </a:r>
            <a:r>
              <a:rPr lang="fr-FR" sz="3000" b="0" dirty="0" err="1" smtClean="0">
                <a:latin typeface="Times" pitchFamily="18" charset="0"/>
              </a:rPr>
              <a:t>antioxydante</a:t>
            </a:r>
            <a:r>
              <a:rPr lang="fr-FR" sz="3000" b="0" dirty="0" smtClean="0">
                <a:latin typeface="Times" pitchFamily="18" charset="0"/>
              </a:rPr>
              <a:t> où l’inhibition des radicaux libre en pourcentage (I%) en utilisant la formule suivante:</a:t>
            </a:r>
          </a:p>
          <a:p>
            <a:pPr marL="274320" defTabSz="4176713">
              <a:lnSpc>
                <a:spcPct val="150000"/>
              </a:lnSpc>
              <a:spcBef>
                <a:spcPts val="0"/>
              </a:spcBef>
              <a:buClr>
                <a:schemeClr val="hlink"/>
              </a:buClr>
              <a:buFont typeface="Wingdings" pitchFamily="2" charset="2"/>
              <a:buNone/>
            </a:pPr>
            <a:endParaRPr lang="fr-FR" sz="3000" b="0" dirty="0" smtClean="0">
              <a:latin typeface="Times" pitchFamily="18" charset="0"/>
            </a:endParaRPr>
          </a:p>
          <a:p>
            <a:pPr marL="274320" defTabSz="4176713">
              <a:lnSpc>
                <a:spcPct val="150000"/>
              </a:lnSpc>
              <a:spcBef>
                <a:spcPts val="0"/>
              </a:spcBef>
              <a:buClr>
                <a:schemeClr val="hlink"/>
              </a:buClr>
              <a:buFont typeface="Wingdings" pitchFamily="2" charset="2"/>
              <a:buNone/>
            </a:pPr>
            <a:endParaRPr lang="fr-FR" sz="3000" b="0" dirty="0" smtClean="0">
              <a:latin typeface="Times" pitchFamily="18" charset="0"/>
            </a:endParaRPr>
          </a:p>
          <a:p>
            <a:pPr marL="274320" defTabSz="4176713">
              <a:spcBef>
                <a:spcPts val="0"/>
              </a:spcBef>
              <a:buClr>
                <a:schemeClr val="hlink"/>
              </a:buClr>
              <a:buFont typeface="Wingdings" pitchFamily="2" charset="2"/>
              <a:buNone/>
            </a:pPr>
            <a:r>
              <a:rPr lang="fr-FR" sz="3000" b="0" dirty="0" smtClean="0">
                <a:latin typeface="Times" pitchFamily="18" charset="0"/>
              </a:rPr>
              <a:t>A</a:t>
            </a:r>
            <a:r>
              <a:rPr lang="fr-FR" sz="3000" b="0" baseline="-25000" dirty="0" smtClean="0">
                <a:latin typeface="Times" pitchFamily="18" charset="0"/>
              </a:rPr>
              <a:t>0</a:t>
            </a:r>
            <a:r>
              <a:rPr lang="fr-FR" sz="3000" b="0" dirty="0" smtClean="0">
                <a:latin typeface="Times" pitchFamily="18" charset="0"/>
              </a:rPr>
              <a:t>: Absorbance du DPPH</a:t>
            </a:r>
          </a:p>
          <a:p>
            <a:pPr marL="274320" defTabSz="4176713">
              <a:spcBef>
                <a:spcPts val="0"/>
              </a:spcBef>
              <a:buClr>
                <a:schemeClr val="hlink"/>
              </a:buClr>
              <a:buFont typeface="Wingdings" pitchFamily="2" charset="2"/>
              <a:buNone/>
            </a:pPr>
            <a:r>
              <a:rPr lang="fr-FR" sz="3000" b="0" dirty="0" smtClean="0">
                <a:latin typeface="Times" pitchFamily="18" charset="0"/>
              </a:rPr>
              <a:t>A</a:t>
            </a:r>
            <a:r>
              <a:rPr lang="fr-FR" sz="3000" b="0" baseline="-25000" dirty="0" smtClean="0">
                <a:latin typeface="Times" pitchFamily="18" charset="0"/>
              </a:rPr>
              <a:t>i</a:t>
            </a:r>
            <a:r>
              <a:rPr lang="fr-FR" sz="3000" b="0" dirty="0" smtClean="0">
                <a:latin typeface="Times" pitchFamily="18" charset="0"/>
              </a:rPr>
              <a:t>:  Absorbance d’échantillon</a:t>
            </a:r>
          </a:p>
          <a:p>
            <a:pPr marL="371475" indent="-371475" algn="ctr" defTabSz="4176713">
              <a:spcBef>
                <a:spcPct val="20000"/>
              </a:spcBef>
              <a:buClr>
                <a:schemeClr val="hlink"/>
              </a:buClr>
              <a:buFont typeface="Wingdings" pitchFamily="2" charset="2"/>
              <a:buNone/>
            </a:pPr>
            <a:endParaRPr lang="fr-FR" sz="1000" i="1" dirty="0" smtClean="0">
              <a:solidFill>
                <a:srgbClr val="00B050"/>
              </a:solidFill>
            </a:endParaRPr>
          </a:p>
          <a:p>
            <a:pPr marL="371475" indent="-371475" algn="ctr" defTabSz="4176713">
              <a:spcBef>
                <a:spcPct val="20000"/>
              </a:spcBef>
              <a:buClr>
                <a:schemeClr val="hlink"/>
              </a:buClr>
              <a:buFont typeface="Wingdings" pitchFamily="2" charset="2"/>
              <a:buNone/>
            </a:pPr>
            <a:r>
              <a:rPr lang="fr-FR" sz="4000" i="1" dirty="0" smtClean="0">
                <a:ln w="18000">
                  <a:solidFill>
                    <a:srgbClr val="FFFF00"/>
                  </a:solidFill>
                  <a:prstDash val="solid"/>
                  <a:miter lim="800000"/>
                </a:ln>
                <a:solidFill>
                  <a:srgbClr val="22C515"/>
                </a:solidFill>
                <a:effectLst>
                  <a:outerShdw blurRad="25500" dist="23000" dir="7020000" algn="tl">
                    <a:srgbClr val="000000">
                      <a:alpha val="50000"/>
                    </a:srgbClr>
                  </a:outerShdw>
                </a:effectLst>
              </a:rPr>
              <a:t>Analyse par GC/MS</a:t>
            </a:r>
          </a:p>
          <a:p>
            <a:pPr marL="274320" algn="just">
              <a:lnSpc>
                <a:spcPct val="150000"/>
              </a:lnSpc>
            </a:pPr>
            <a:r>
              <a:rPr lang="fr-FR" sz="3000" b="0" dirty="0" smtClean="0">
                <a:latin typeface="Times" pitchFamily="18" charset="0"/>
              </a:rPr>
              <a:t>	La plupart des méthodes appliquées dans l'analyse des huiles essentielles reposent sur des procédures chromatographiques. La chromatographie en phase gazeuse (CPG) est une méthode appropriée pour la séparation et l’identification des composants d’une huile .  La CPG couplée à la spectroscopie de masse (GC/MS), permet de fournir un chromatogramme accompagné d’un ensemble de spectres de masse.</a:t>
            </a:r>
            <a:endParaRPr lang="en-US" sz="3000" b="0" i="1" dirty="0">
              <a:solidFill>
                <a:srgbClr val="00B050"/>
              </a:solidFill>
              <a:latin typeface="Times" pitchFamily="18" charset="0"/>
            </a:endParaRPr>
          </a:p>
        </p:txBody>
      </p:sp>
      <p:sp>
        <p:nvSpPr>
          <p:cNvPr id="2139" name="Rectangle 92"/>
          <p:cNvSpPr>
            <a:spLocks noChangeArrowheads="1"/>
          </p:cNvSpPr>
          <p:nvPr/>
        </p:nvSpPr>
        <p:spPr bwMode="auto">
          <a:xfrm>
            <a:off x="20854988" y="2478088"/>
            <a:ext cx="30279975" cy="0"/>
          </a:xfrm>
          <a:prstGeom prst="rect">
            <a:avLst/>
          </a:prstGeom>
          <a:noFill/>
          <a:ln w="9525">
            <a:noFill/>
            <a:miter lim="800000"/>
            <a:headEnd/>
            <a:tailEnd/>
          </a:ln>
        </p:spPr>
        <p:txBody>
          <a:bodyPr wrap="none" anchor="ctr">
            <a:spAutoFit/>
          </a:bodyPr>
          <a:lstStyle/>
          <a:p>
            <a:endParaRPr lang="fr-FR"/>
          </a:p>
        </p:txBody>
      </p:sp>
      <p:sp>
        <p:nvSpPr>
          <p:cNvPr id="2143" name="Rectangle 95"/>
          <p:cNvSpPr>
            <a:spLocks noChangeArrowheads="1"/>
          </p:cNvSpPr>
          <p:nvPr/>
        </p:nvSpPr>
        <p:spPr bwMode="auto">
          <a:xfrm>
            <a:off x="709511" y="11474380"/>
            <a:ext cx="28932390" cy="4031873"/>
          </a:xfrm>
          <a:prstGeom prst="rect">
            <a:avLst/>
          </a:prstGeom>
          <a:solidFill>
            <a:srgbClr val="89F254"/>
          </a:solidFill>
          <a:ln w="9525">
            <a:solidFill>
              <a:srgbClr val="FFFF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just"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effectLst/>
                <a:latin typeface="Times New Roman" pitchFamily="18" charset="0"/>
                <a:ea typeface="Calibri" pitchFamily="34" charset="0"/>
                <a:cs typeface="Times New Roman" pitchFamily="18" charset="0"/>
              </a:rPr>
              <a:t>	Une  plante est dite aromatique quand elle contient des substances odorantes volatiles appelées « l’huile essentielle » que l’on peut obtenir suivant des techniques connues. Les plantes aromatiques sont utilisées dans la cuisine, l’industrie alimentaire, la cosmétique et la parfumerie où leur saveur et leur odeur sont utilisées. </a:t>
            </a:r>
            <a:endParaRPr kumimoji="0" lang="fr-FR" sz="3200" b="0" i="0" u="none" strike="noStrike" cap="none" normalizeH="0" baseline="0" dirty="0" smtClean="0">
              <a:ln>
                <a:noFill/>
              </a:ln>
              <a:effectLst/>
              <a:latin typeface="Times New Roman" pitchFamily="18" charset="0"/>
              <a:cs typeface="Times New Roman" pitchFamily="18" charset="0"/>
            </a:endParaRPr>
          </a:p>
          <a:p>
            <a:pPr marL="0" marR="0" lvl="0" indent="450850" algn="just" defTabSz="914400" rtl="0" eaLnBrk="0" fontAlgn="base" latinLnBrk="0" hangingPunct="0">
              <a:lnSpc>
                <a:spcPct val="100000"/>
              </a:lnSpc>
              <a:spcBef>
                <a:spcPct val="0"/>
              </a:spcBef>
              <a:spcAft>
                <a:spcPct val="0"/>
              </a:spcAft>
              <a:buClrTx/>
              <a:buSzTx/>
              <a:buFontTx/>
              <a:buNone/>
              <a:tabLst/>
            </a:pPr>
            <a:r>
              <a:rPr kumimoji="0" lang="fr-FR" sz="3200" b="0" i="0" u="none" strike="noStrike" cap="none" normalizeH="0" baseline="0" dirty="0" smtClean="0">
                <a:ln>
                  <a:noFill/>
                </a:ln>
                <a:effectLst/>
                <a:latin typeface="Times New Roman" pitchFamily="18" charset="0"/>
                <a:ea typeface="Calibri" pitchFamily="34" charset="0"/>
                <a:cs typeface="Times New Roman" pitchFamily="18" charset="0"/>
              </a:rPr>
              <a:t>	Ces plantes, sont appelées aromatiques et médicinales si leur usage est dans le but de se soigner grâce aux propriétés de ses huiles essentielles comme principe actif médicamenteux, c'est-à-dire elles possèdent une action thérapeutique. </a:t>
            </a:r>
            <a:endParaRPr kumimoji="0" lang="fr-FR" sz="3200" b="0" i="0" u="none" strike="noStrike" cap="none" normalizeH="0" baseline="0" dirty="0" smtClean="0">
              <a:ln>
                <a:noFill/>
              </a:ln>
              <a:effectLst/>
              <a:latin typeface="Times New Roman" pitchFamily="18" charset="0"/>
              <a:cs typeface="Times New Roman" pitchFamily="18" charset="0"/>
            </a:endParaRPr>
          </a:p>
          <a:p>
            <a:pPr algn="just"/>
            <a:r>
              <a:rPr kumimoji="0" lang="fr-FR" sz="3200" b="0" i="0" u="none" strike="noStrike" cap="none" normalizeH="0" baseline="0" dirty="0" smtClean="0">
                <a:ln>
                  <a:noFill/>
                </a:ln>
                <a:effectLst/>
                <a:latin typeface="Times New Roman" pitchFamily="18" charset="0"/>
                <a:ea typeface="Calibri" pitchFamily="34" charset="0"/>
                <a:cs typeface="Times New Roman" pitchFamily="18" charset="0"/>
              </a:rPr>
              <a:t>	Le travail présenté rentre dans le cadre de préparation de mémoire de fin d’études pour l’obtention du diplôme de Master en Génie des Procédés, Spécialité Génie de l’Environnement, il porte pour thème caractérisation des huiles essentielles de citron (Feuilles, fruit). L’objectif principal visé par ce travail est de caractériser les huiles essentielles de citron partie feuilles et fruit et d’évaluer leur pouvoir antioxydant et</a:t>
            </a:r>
            <a:r>
              <a:rPr kumimoji="0" lang="fr-FR" sz="3200" b="0" i="0" u="none" strike="noStrike" cap="none" normalizeH="0" dirty="0" smtClean="0">
                <a:ln>
                  <a:noFill/>
                </a:ln>
                <a:effectLst/>
                <a:latin typeface="Times New Roman" pitchFamily="18" charset="0"/>
                <a:ea typeface="Calibri" pitchFamily="34" charset="0"/>
                <a:cs typeface="Times New Roman" pitchFamily="18" charset="0"/>
              </a:rPr>
              <a:t> leur activité antibactérienne ensuite une analyse de ces huiles par GC/MS pour avoir une idée sur leur composition.</a:t>
            </a:r>
            <a:r>
              <a:rPr lang="fr-FR" sz="3200" b="0" dirty="0" smtClean="0">
                <a:latin typeface="Times New Roman" pitchFamily="18" charset="0"/>
                <a:cs typeface="Times New Roman" pitchFamily="18" charset="0"/>
              </a:rPr>
              <a:t> </a:t>
            </a:r>
            <a:endParaRPr kumimoji="0" lang="fr-FR" sz="3000" b="0" i="0" u="none" strike="noStrike" cap="none" normalizeH="0" baseline="0" dirty="0" smtClean="0">
              <a:ln>
                <a:noFill/>
              </a:ln>
              <a:solidFill>
                <a:schemeClr val="tx1"/>
              </a:solidFill>
              <a:effectLst/>
              <a:latin typeface="Arial" pitchFamily="34" charset="0"/>
            </a:endParaRPr>
          </a:p>
        </p:txBody>
      </p:sp>
      <p:pic>
        <p:nvPicPr>
          <p:cNvPr id="2145" name="Picture 97"/>
          <p:cNvPicPr>
            <a:picLocks noChangeAspect="1" noChangeArrowheads="1"/>
          </p:cNvPicPr>
          <p:nvPr/>
        </p:nvPicPr>
        <p:blipFill>
          <a:blip r:embed="rId3"/>
          <a:srcRect/>
          <a:stretch>
            <a:fillRect/>
          </a:stretch>
        </p:blipFill>
        <p:spPr bwMode="auto">
          <a:xfrm>
            <a:off x="21497969" y="15763518"/>
            <a:ext cx="7286676" cy="4929222"/>
          </a:xfrm>
          <a:prstGeom prst="rect">
            <a:avLst/>
          </a:prstGeom>
          <a:noFill/>
          <a:ln w="9525">
            <a:noFill/>
            <a:miter lim="800000"/>
            <a:headEnd/>
            <a:tailEnd/>
          </a:ln>
          <a:effectLst/>
        </p:spPr>
      </p:pic>
      <p:pic>
        <p:nvPicPr>
          <p:cNvPr id="100" name="Image 99" descr="F:\Images\Camera\201306\201306A0\01062013065.jpg"/>
          <p:cNvPicPr/>
          <p:nvPr/>
        </p:nvPicPr>
        <p:blipFill>
          <a:blip r:embed="rId4" cstate="print"/>
          <a:srcRect/>
          <a:stretch>
            <a:fillRect/>
          </a:stretch>
        </p:blipFill>
        <p:spPr bwMode="auto">
          <a:xfrm>
            <a:off x="11710963" y="16332164"/>
            <a:ext cx="8215370" cy="6215106"/>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103" name="Rectangle 352"/>
          <p:cNvSpPr>
            <a:spLocks noChangeArrowheads="1"/>
          </p:cNvSpPr>
          <p:nvPr/>
        </p:nvSpPr>
        <p:spPr bwMode="auto">
          <a:xfrm>
            <a:off x="5424419" y="6111772"/>
            <a:ext cx="18289588" cy="647700"/>
          </a:xfrm>
          <a:prstGeom prst="rect">
            <a:avLst/>
          </a:prstGeom>
          <a:noFill/>
          <a:ln w="9525">
            <a:noFill/>
            <a:miter lim="800000"/>
            <a:headEnd/>
            <a:tailEnd/>
          </a:ln>
        </p:spPr>
        <p:txBody>
          <a:bodyPr anchor="ctr"/>
          <a:lstStyle/>
          <a:p>
            <a:pPr algn="ctr" defTabSz="4176713" eaLnBrk="0" hangingPunct="0"/>
            <a:r>
              <a:rPr lang="fr-FR" sz="6000" i="1" dirty="0">
                <a:solidFill>
                  <a:schemeClr val="accent2"/>
                </a:solidFill>
              </a:rPr>
              <a:t>       </a:t>
            </a:r>
            <a:r>
              <a:rPr lang="fr-FR" sz="6000" i="1" dirty="0" smtClean="0">
                <a:solidFill>
                  <a:srgbClr val="00B050"/>
                </a:solidFill>
              </a:rPr>
              <a:t>Résumé</a:t>
            </a:r>
            <a:endParaRPr lang="en-US" sz="6000" i="1" dirty="0">
              <a:solidFill>
                <a:srgbClr val="00B050"/>
              </a:solidFill>
            </a:endParaRPr>
          </a:p>
        </p:txBody>
      </p:sp>
      <p:grpSp>
        <p:nvGrpSpPr>
          <p:cNvPr id="116" name="Group 2"/>
          <p:cNvGrpSpPr>
            <a:grpSpLocks/>
          </p:cNvGrpSpPr>
          <p:nvPr/>
        </p:nvGrpSpPr>
        <p:grpSpPr bwMode="auto">
          <a:xfrm>
            <a:off x="638073" y="687242"/>
            <a:ext cx="3071834" cy="3071834"/>
            <a:chOff x="2987" y="2045"/>
            <a:chExt cx="1565" cy="1640"/>
          </a:xfrm>
        </p:grpSpPr>
        <p:sp>
          <p:nvSpPr>
            <p:cNvPr id="117" name="WordArt 3"/>
            <p:cNvSpPr>
              <a:spLocks noChangeArrowheads="1" noChangeShapeType="1" noTextEdit="1"/>
            </p:cNvSpPr>
            <p:nvPr/>
          </p:nvSpPr>
          <p:spPr bwMode="auto">
            <a:xfrm>
              <a:off x="2987" y="2045"/>
              <a:ext cx="1565" cy="1611"/>
            </a:xfrm>
            <a:prstGeom prst="rect">
              <a:avLst/>
            </a:prstGeom>
          </p:spPr>
          <p:txBody>
            <a:bodyPr spcFirstLastPara="1" wrap="none" numCol="1" fromWordArt="1">
              <a:prstTxWarp prst="textArchUp">
                <a:avLst>
                  <a:gd name="adj" fmla="val 11155287"/>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r>
                <a:rPr lang="ar-SA" sz="3600" kern="10" spc="0" smtClean="0">
                  <a:ln w="9525">
                    <a:solidFill>
                      <a:srgbClr val="009900"/>
                    </a:solidFill>
                    <a:round/>
                    <a:headEnd/>
                    <a:tailEnd/>
                  </a:ln>
                  <a:solidFill>
                    <a:srgbClr val="008000"/>
                  </a:solidFill>
                  <a:effectLst/>
                  <a:latin typeface="Tahoma"/>
                  <a:cs typeface="Tahoma"/>
                </a:rPr>
                <a:t>مخبـر هنـدسـة الطـرائــق</a:t>
              </a:r>
              <a:endParaRPr lang="fr-FR" sz="3600" kern="10" spc="0">
                <a:ln w="9525">
                  <a:solidFill>
                    <a:srgbClr val="009900"/>
                  </a:solidFill>
                  <a:round/>
                  <a:headEnd/>
                  <a:tailEnd/>
                </a:ln>
                <a:solidFill>
                  <a:srgbClr val="008000"/>
                </a:solidFill>
                <a:effectLst/>
                <a:latin typeface="Tahoma"/>
                <a:cs typeface="Tahoma"/>
              </a:endParaRPr>
            </a:p>
          </p:txBody>
        </p:sp>
        <p:grpSp>
          <p:nvGrpSpPr>
            <p:cNvPr id="118" name="Group 4"/>
            <p:cNvGrpSpPr>
              <a:grpSpLocks/>
            </p:cNvGrpSpPr>
            <p:nvPr/>
          </p:nvGrpSpPr>
          <p:grpSpPr bwMode="auto">
            <a:xfrm>
              <a:off x="3124" y="2216"/>
              <a:ext cx="1284" cy="1316"/>
              <a:chOff x="769" y="697"/>
              <a:chExt cx="1620" cy="1620"/>
            </a:xfrm>
          </p:grpSpPr>
          <p:sp>
            <p:nvSpPr>
              <p:cNvPr id="120" name="Oval 5" descr="logo SL"/>
              <p:cNvSpPr>
                <a:spLocks noChangeArrowheads="1"/>
              </p:cNvSpPr>
              <p:nvPr/>
            </p:nvSpPr>
            <p:spPr bwMode="auto">
              <a:xfrm>
                <a:off x="769" y="697"/>
                <a:ext cx="1620" cy="1620"/>
              </a:xfrm>
              <a:prstGeom prst="ellipse">
                <a:avLst/>
              </a:prstGeom>
              <a:blipFill dpi="0" rotWithShape="1">
                <a:blip r:embed="rId5"/>
                <a:srcRect/>
                <a:stretch>
                  <a:fillRect/>
                </a:stretch>
              </a:blipFill>
              <a:ln w="28575">
                <a:noFill/>
                <a:round/>
                <a:headEnd/>
                <a:tailEnd/>
              </a:ln>
            </p:spPr>
            <p:txBody>
              <a:bodyPr vert="horz" wrap="square" lIns="91440" tIns="45720" rIns="91440" bIns="45720" numCol="1" anchor="t" anchorCtr="0" compatLnSpc="1">
                <a:prstTxWarp prst="textNoShape">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
            <p:nvSpPr>
              <p:cNvPr id="121" name="WordArt 6"/>
              <p:cNvSpPr>
                <a:spLocks noChangeArrowheads="1" noChangeShapeType="1" noTextEdit="1"/>
              </p:cNvSpPr>
              <p:nvPr/>
            </p:nvSpPr>
            <p:spPr bwMode="auto">
              <a:xfrm>
                <a:off x="1341" y="1421"/>
                <a:ext cx="353" cy="393"/>
              </a:xfrm>
              <a:prstGeom prst="rect">
                <a:avLst/>
              </a:prstGeom>
            </p:spPr>
            <p:txBody>
              <a:bodyPr wrap="none" numCol="1" fromWordArt="1">
                <a:prstTxWarp prst="textPlain">
                  <a:avLst>
                    <a:gd name="adj" fmla="val 50000"/>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0"/>
                <a:r>
                  <a:rPr lang="fr-FR" sz="3600" i="1" kern="10" spc="0" dirty="0" smtClean="0">
                    <a:ln w="19050">
                      <a:solidFill>
                        <a:srgbClr val="FFFFFF"/>
                      </a:solidFill>
                      <a:round/>
                      <a:headEnd/>
                      <a:tailEnd/>
                    </a:ln>
                    <a:solidFill>
                      <a:srgbClr val="FF0000"/>
                    </a:solidFill>
                    <a:effectLst/>
                    <a:latin typeface="Impact"/>
                  </a:rPr>
                  <a:t>G</a:t>
                </a:r>
                <a:endParaRPr lang="fr-FR" sz="3600" i="1" kern="10" spc="0" dirty="0">
                  <a:ln w="19050">
                    <a:solidFill>
                      <a:srgbClr val="FFFFFF"/>
                    </a:solidFill>
                    <a:round/>
                    <a:headEnd/>
                    <a:tailEnd/>
                  </a:ln>
                  <a:solidFill>
                    <a:srgbClr val="FF0000"/>
                  </a:solidFill>
                  <a:effectLst/>
                  <a:latin typeface="Impact"/>
                </a:endParaRPr>
              </a:p>
            </p:txBody>
          </p:sp>
          <p:sp>
            <p:nvSpPr>
              <p:cNvPr id="122" name="WordArt 7"/>
              <p:cNvSpPr>
                <a:spLocks noChangeArrowheads="1" noChangeShapeType="1" noTextEdit="1"/>
              </p:cNvSpPr>
              <p:nvPr/>
            </p:nvSpPr>
            <p:spPr bwMode="auto">
              <a:xfrm>
                <a:off x="1560" y="1626"/>
                <a:ext cx="354" cy="306"/>
              </a:xfrm>
              <a:prstGeom prst="rect">
                <a:avLst/>
              </a:prstGeom>
            </p:spPr>
            <p:txBody>
              <a:bodyPr wrap="none" numCol="1" fromWordArt="1">
                <a:prstTxWarp prst="textPlain">
                  <a:avLst>
                    <a:gd name="adj" fmla="val 50000"/>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0"/>
                <a:r>
                  <a:rPr lang="fr-FR" sz="3600" i="1" kern="10" spc="0" dirty="0" smtClean="0">
                    <a:ln w="19050">
                      <a:solidFill>
                        <a:srgbClr val="FFFFFF"/>
                      </a:solidFill>
                      <a:round/>
                      <a:headEnd/>
                      <a:tailEnd/>
                    </a:ln>
                    <a:solidFill>
                      <a:srgbClr val="FF0000"/>
                    </a:solidFill>
                    <a:effectLst/>
                    <a:latin typeface="Impact"/>
                  </a:rPr>
                  <a:t>P</a:t>
                </a:r>
                <a:endParaRPr lang="fr-FR" sz="3600" i="1" kern="10" spc="0" dirty="0">
                  <a:ln w="19050">
                    <a:solidFill>
                      <a:srgbClr val="FFFFFF"/>
                    </a:solidFill>
                    <a:round/>
                    <a:headEnd/>
                    <a:tailEnd/>
                  </a:ln>
                  <a:solidFill>
                    <a:srgbClr val="FF0000"/>
                  </a:solidFill>
                  <a:effectLst/>
                  <a:latin typeface="Impact"/>
                </a:endParaRPr>
              </a:p>
            </p:txBody>
          </p:sp>
        </p:grpSp>
        <p:sp>
          <p:nvSpPr>
            <p:cNvPr id="119" name="WordArt 8"/>
            <p:cNvSpPr>
              <a:spLocks noChangeArrowheads="1" noChangeShapeType="1" noTextEdit="1"/>
            </p:cNvSpPr>
            <p:nvPr/>
          </p:nvSpPr>
          <p:spPr bwMode="auto">
            <a:xfrm>
              <a:off x="3002" y="2227"/>
              <a:ext cx="1523" cy="1458"/>
            </a:xfrm>
            <a:prstGeom prst="rect">
              <a:avLst/>
            </a:prstGeom>
          </p:spPr>
          <p:txBody>
            <a:bodyPr spcFirstLastPara="1" wrap="none" numCol="1" fromWordArt="1">
              <a:prstTxWarp prst="textArchDown">
                <a:avLst>
                  <a:gd name="adj" fmla="val 21595118"/>
                </a:avLst>
              </a:prstTxWarp>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0"/>
              <a:r>
                <a:rPr lang="fr-FR" sz="3600" kern="10" spc="0" dirty="0" smtClean="0">
                  <a:ln w="9525">
                    <a:noFill/>
                    <a:round/>
                    <a:headEnd/>
                    <a:tailEnd/>
                  </a:ln>
                  <a:solidFill>
                    <a:srgbClr val="008000"/>
                  </a:solidFill>
                  <a:effectLst/>
                  <a:latin typeface="Impact"/>
                </a:rPr>
                <a:t>Laboratoire Génie des Procédés</a:t>
              </a:r>
              <a:endParaRPr lang="fr-FR" sz="3600" kern="10" spc="0" dirty="0">
                <a:ln w="9525">
                  <a:noFill/>
                  <a:round/>
                  <a:headEnd/>
                  <a:tailEnd/>
                </a:ln>
                <a:solidFill>
                  <a:srgbClr val="008000"/>
                </a:solidFill>
                <a:effectLst/>
                <a:latin typeface="Impact"/>
              </a:endParaRPr>
            </a:p>
          </p:txBody>
        </p:sp>
      </p:grpSp>
      <p:sp>
        <p:nvSpPr>
          <p:cNvPr id="132" name="Rectangle 95"/>
          <p:cNvSpPr>
            <a:spLocks noChangeArrowheads="1"/>
          </p:cNvSpPr>
          <p:nvPr/>
        </p:nvSpPr>
        <p:spPr bwMode="auto">
          <a:xfrm>
            <a:off x="638073" y="6902348"/>
            <a:ext cx="28932390" cy="3539430"/>
          </a:xfrm>
          <a:prstGeom prst="rect">
            <a:avLst/>
          </a:prstGeom>
          <a:solidFill>
            <a:srgbClr val="89F254"/>
          </a:solidFill>
          <a:ln w="12700">
            <a:solidFill>
              <a:srgbClr val="FFFF00"/>
            </a:solid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fr-FR" sz="3200" b="0" dirty="0" smtClean="0">
                <a:latin typeface="Times New Roman" pitchFamily="18" charset="0"/>
                <a:cs typeface="Times New Roman" pitchFamily="18" charset="0"/>
              </a:rPr>
              <a:t>	Notre </a:t>
            </a:r>
            <a:r>
              <a:rPr lang="fr-FR" sz="3200" b="0" dirty="0">
                <a:latin typeface="Times New Roman" pitchFamily="18" charset="0"/>
                <a:cs typeface="Times New Roman" pitchFamily="18" charset="0"/>
              </a:rPr>
              <a:t>travail  </a:t>
            </a:r>
            <a:r>
              <a:rPr lang="fr-FR" sz="3200" b="0" dirty="0" smtClean="0">
                <a:latin typeface="Times New Roman" pitchFamily="18" charset="0"/>
                <a:cs typeface="Times New Roman" pitchFamily="18" charset="0"/>
              </a:rPr>
              <a:t>vise principalement a caractérisé les huiles essentielles </a:t>
            </a:r>
            <a:r>
              <a:rPr lang="fr-FR" sz="3200" b="0" dirty="0">
                <a:latin typeface="Times New Roman" pitchFamily="18" charset="0"/>
                <a:cs typeface="Times New Roman" pitchFamily="18" charset="0"/>
              </a:rPr>
              <a:t>de </a:t>
            </a:r>
            <a:r>
              <a:rPr lang="fr-FR" sz="3200" b="0" dirty="0" smtClean="0">
                <a:latin typeface="Times New Roman" pitchFamily="18" charset="0"/>
                <a:cs typeface="Times New Roman" pitchFamily="18" charset="0"/>
              </a:rPr>
              <a:t>citron (Feuilles, Fruit) de la </a:t>
            </a:r>
            <a:r>
              <a:rPr lang="fr-FR" sz="3200" b="0" dirty="0">
                <a:latin typeface="Times New Roman" pitchFamily="18" charset="0"/>
                <a:cs typeface="Times New Roman" pitchFamily="18" charset="0"/>
              </a:rPr>
              <a:t>région de Ouargla cultivés </a:t>
            </a:r>
            <a:r>
              <a:rPr lang="fr-FR" sz="3200" b="0" dirty="0" smtClean="0">
                <a:latin typeface="Times New Roman" pitchFamily="18" charset="0"/>
                <a:cs typeface="Times New Roman" pitchFamily="18" charset="0"/>
              </a:rPr>
              <a:t>à la commune d’ Ain Beida - Ouargla.    Le Citron est largement </a:t>
            </a:r>
            <a:r>
              <a:rPr lang="fr-FR" sz="3200" b="0" dirty="0">
                <a:latin typeface="Times New Roman" pitchFamily="18" charset="0"/>
                <a:cs typeface="Times New Roman" pitchFamily="18" charset="0"/>
              </a:rPr>
              <a:t>répandue en Algérie, </a:t>
            </a:r>
            <a:r>
              <a:rPr lang="fr-FR" sz="3200" b="0" dirty="0" smtClean="0">
                <a:latin typeface="Times New Roman" pitchFamily="18" charset="0"/>
                <a:cs typeface="Times New Roman" pitchFamily="18" charset="0"/>
              </a:rPr>
              <a:t>il fait partie de </a:t>
            </a:r>
            <a:r>
              <a:rPr lang="fr-FR" sz="3200" b="0" dirty="0">
                <a:latin typeface="Times New Roman" pitchFamily="18" charset="0"/>
                <a:cs typeface="Times New Roman" pitchFamily="18" charset="0"/>
              </a:rPr>
              <a:t>la famille des </a:t>
            </a:r>
            <a:r>
              <a:rPr lang="fr-FR" sz="3200" b="0" i="1" dirty="0" err="1" smtClean="0">
                <a:latin typeface="Times New Roman" pitchFamily="18" charset="0"/>
                <a:cs typeface="Times New Roman" pitchFamily="18" charset="0"/>
              </a:rPr>
              <a:t>Rutaceae</a:t>
            </a:r>
            <a:r>
              <a:rPr lang="fr-FR" sz="3200" b="0" dirty="0" smtClean="0">
                <a:latin typeface="Times New Roman" pitchFamily="18" charset="0"/>
                <a:cs typeface="Times New Roman" pitchFamily="18" charset="0"/>
              </a:rPr>
              <a:t>, c’est </a:t>
            </a:r>
            <a:r>
              <a:rPr lang="fr-FR" sz="3200" b="0" dirty="0">
                <a:latin typeface="Times New Roman" pitchFamily="18" charset="0"/>
                <a:cs typeface="Times New Roman" pitchFamily="18" charset="0"/>
              </a:rPr>
              <a:t>une plante herbacée </a:t>
            </a:r>
            <a:r>
              <a:rPr lang="fr-FR" sz="3200" b="0" dirty="0" smtClean="0">
                <a:latin typeface="Times New Roman" pitchFamily="18" charset="0"/>
                <a:cs typeface="Times New Roman" pitchFamily="18" charset="0"/>
              </a:rPr>
              <a:t>qui présente plusieurs </a:t>
            </a:r>
            <a:r>
              <a:rPr lang="fr-FR" sz="3200" b="0" dirty="0">
                <a:latin typeface="Times New Roman" pitchFamily="18" charset="0"/>
                <a:cs typeface="Times New Roman" pitchFamily="18" charset="0"/>
              </a:rPr>
              <a:t>propriétés </a:t>
            </a:r>
            <a:r>
              <a:rPr lang="fr-FR" sz="3200" b="0" dirty="0" smtClean="0">
                <a:latin typeface="Times New Roman" pitchFamily="18" charset="0"/>
                <a:cs typeface="Times New Roman" pitchFamily="18" charset="0"/>
              </a:rPr>
              <a:t>thérapeutiques (Antiseptique</a:t>
            </a:r>
            <a:r>
              <a:rPr lang="fr-FR" sz="3200" b="0" dirty="0">
                <a:latin typeface="Times New Roman" pitchFamily="18" charset="0"/>
                <a:cs typeface="Times New Roman" pitchFamily="18" charset="0"/>
              </a:rPr>
              <a:t>, </a:t>
            </a:r>
            <a:r>
              <a:rPr lang="fr-FR" sz="3200" b="0" dirty="0" smtClean="0">
                <a:latin typeface="Times New Roman" pitchFamily="18" charset="0"/>
                <a:cs typeface="Times New Roman" pitchFamily="18" charset="0"/>
              </a:rPr>
              <a:t>Antirhumatismal, Antioxydant, …</a:t>
            </a:r>
            <a:r>
              <a:rPr lang="fr-FR" sz="3200" b="0" dirty="0" err="1" smtClean="0">
                <a:latin typeface="Times New Roman" pitchFamily="18" charset="0"/>
                <a:cs typeface="Times New Roman" pitchFamily="18" charset="0"/>
              </a:rPr>
              <a:t>etc</a:t>
            </a:r>
            <a:r>
              <a:rPr lang="fr-FR" sz="3200" b="0" dirty="0" smtClean="0">
                <a:latin typeface="Times New Roman" pitchFamily="18" charset="0"/>
                <a:cs typeface="Times New Roman" pitchFamily="18" charset="0"/>
              </a:rPr>
              <a:t>). </a:t>
            </a:r>
            <a:endParaRPr lang="fr-FR" sz="3200" b="0" dirty="0">
              <a:latin typeface="Times New Roman" pitchFamily="18" charset="0"/>
              <a:cs typeface="Times New Roman" pitchFamily="18" charset="0"/>
            </a:endParaRPr>
          </a:p>
          <a:p>
            <a:pPr algn="just"/>
            <a:r>
              <a:rPr lang="fr-FR" sz="3200" b="0" dirty="0" smtClean="0">
                <a:latin typeface="Times New Roman" pitchFamily="18" charset="0"/>
                <a:cs typeface="Times New Roman" pitchFamily="18" charset="0"/>
              </a:rPr>
              <a:t>	L’extraction </a:t>
            </a:r>
            <a:r>
              <a:rPr lang="fr-FR" sz="3200" b="0" dirty="0">
                <a:latin typeface="Times New Roman" pitchFamily="18" charset="0"/>
                <a:cs typeface="Times New Roman" pitchFamily="18" charset="0"/>
              </a:rPr>
              <a:t>des huiles essentielles </a:t>
            </a:r>
            <a:r>
              <a:rPr lang="fr-FR" sz="3200" b="0" dirty="0" smtClean="0">
                <a:latin typeface="Times New Roman" pitchFamily="18" charset="0"/>
                <a:cs typeface="Times New Roman" pitchFamily="18" charset="0"/>
              </a:rPr>
              <a:t>de Citron, réalisée </a:t>
            </a:r>
            <a:r>
              <a:rPr lang="fr-FR" sz="3200" b="0" dirty="0">
                <a:latin typeface="Times New Roman" pitchFamily="18" charset="0"/>
                <a:cs typeface="Times New Roman" pitchFamily="18" charset="0"/>
              </a:rPr>
              <a:t>par </a:t>
            </a:r>
            <a:r>
              <a:rPr lang="fr-FR" sz="3200" b="0" dirty="0" err="1">
                <a:latin typeface="Times New Roman" pitchFamily="18" charset="0"/>
                <a:cs typeface="Times New Roman" pitchFamily="18" charset="0"/>
              </a:rPr>
              <a:t>hydrodistillation</a:t>
            </a:r>
            <a:r>
              <a:rPr lang="fr-FR" sz="3200" b="0" dirty="0">
                <a:latin typeface="Times New Roman" pitchFamily="18" charset="0"/>
                <a:cs typeface="Times New Roman" pitchFamily="18" charset="0"/>
              </a:rPr>
              <a:t> </a:t>
            </a:r>
            <a:r>
              <a:rPr lang="fr-FR" sz="3200" b="0" dirty="0" smtClean="0">
                <a:latin typeface="Times New Roman" pitchFamily="18" charset="0"/>
                <a:cs typeface="Times New Roman" pitchFamily="18" charset="0"/>
              </a:rPr>
              <a:t>a </a:t>
            </a:r>
            <a:r>
              <a:rPr lang="fr-FR" sz="3200" b="0" dirty="0">
                <a:latin typeface="Times New Roman" pitchFamily="18" charset="0"/>
                <a:cs typeface="Times New Roman" pitchFamily="18" charset="0"/>
              </a:rPr>
              <a:t>donné un rendement </a:t>
            </a:r>
            <a:r>
              <a:rPr lang="fr-FR" sz="3200" b="0" dirty="0" smtClean="0">
                <a:latin typeface="Times New Roman" pitchFamily="18" charset="0"/>
                <a:cs typeface="Times New Roman" pitchFamily="18" charset="0"/>
              </a:rPr>
              <a:t> acceptable pour les feuilles  et fruits</a:t>
            </a:r>
            <a:endParaRPr lang="fr-FR" sz="3200" b="0" dirty="0">
              <a:latin typeface="Times New Roman" pitchFamily="18" charset="0"/>
              <a:cs typeface="Times New Roman" pitchFamily="18" charset="0"/>
            </a:endParaRPr>
          </a:p>
          <a:p>
            <a:pPr algn="just"/>
            <a:r>
              <a:rPr lang="fr-FR" sz="3200" b="0" dirty="0">
                <a:latin typeface="Times New Roman" pitchFamily="18" charset="0"/>
                <a:cs typeface="Times New Roman" pitchFamily="18" charset="0"/>
              </a:rPr>
              <a:t>Les résultats des analyses physico-chimiques de l’huile essentielle sont en accord avec ceux des normes </a:t>
            </a:r>
            <a:r>
              <a:rPr lang="fr-FR" sz="3200" b="0" dirty="0" smtClean="0">
                <a:latin typeface="Times New Roman" pitchFamily="18" charset="0"/>
                <a:cs typeface="Times New Roman" pitchFamily="18" charset="0"/>
              </a:rPr>
              <a:t>AFNOR. L’activité bactéricides des huiles sur </a:t>
            </a:r>
            <a:r>
              <a:rPr lang="fr-FR" sz="3200" b="0" dirty="0">
                <a:latin typeface="Times New Roman" pitchFamily="18" charset="0"/>
                <a:cs typeface="Times New Roman" pitchFamily="18" charset="0"/>
              </a:rPr>
              <a:t>les souches </a:t>
            </a:r>
            <a:r>
              <a:rPr lang="fr-FR" sz="3200" b="0" dirty="0" smtClean="0">
                <a:latin typeface="Times New Roman" pitchFamily="18" charset="0"/>
                <a:cs typeface="Times New Roman" pitchFamily="18" charset="0"/>
              </a:rPr>
              <a:t>bactériennes  est très importante.</a:t>
            </a:r>
            <a:endParaRPr lang="fr-FR" sz="3200" b="0" dirty="0">
              <a:latin typeface="Times New Roman" pitchFamily="18" charset="0"/>
              <a:cs typeface="Times New Roman" pitchFamily="18" charset="0"/>
            </a:endParaRPr>
          </a:p>
          <a:p>
            <a:pPr algn="just"/>
            <a:r>
              <a:rPr lang="fr-FR" sz="3200" b="0" dirty="0">
                <a:latin typeface="Times New Roman" pitchFamily="18" charset="0"/>
                <a:cs typeface="Times New Roman" pitchFamily="18" charset="0"/>
              </a:rPr>
              <a:t>  </a:t>
            </a:r>
            <a:r>
              <a:rPr lang="fr-FR" sz="3200" dirty="0" smtClean="0">
                <a:latin typeface="Times New Roman" pitchFamily="18" charset="0"/>
                <a:cs typeface="Times New Roman" pitchFamily="18" charset="0"/>
              </a:rPr>
              <a:t>Mots-clés </a:t>
            </a:r>
            <a:r>
              <a:rPr lang="fr-FR" sz="3200" dirty="0">
                <a:latin typeface="Times New Roman" pitchFamily="18" charset="0"/>
                <a:cs typeface="Times New Roman" pitchFamily="18" charset="0"/>
              </a:rPr>
              <a:t>: </a:t>
            </a:r>
            <a:r>
              <a:rPr lang="fr-FR" sz="3200" dirty="0" smtClean="0">
                <a:latin typeface="Times New Roman" pitchFamily="18" charset="0"/>
                <a:cs typeface="Times New Roman" pitchFamily="18" charset="0"/>
              </a:rPr>
              <a:t>Citron</a:t>
            </a:r>
            <a:r>
              <a:rPr lang="fr-FR" sz="3200" i="1" dirty="0" smtClean="0">
                <a:latin typeface="Times New Roman" pitchFamily="18" charset="0"/>
                <a:cs typeface="Times New Roman" pitchFamily="18" charset="0"/>
              </a:rPr>
              <a:t>, </a:t>
            </a:r>
            <a:r>
              <a:rPr lang="fr-FR" sz="3200" dirty="0" smtClean="0">
                <a:latin typeface="Times New Roman" pitchFamily="18" charset="0"/>
                <a:cs typeface="Times New Roman" pitchFamily="18" charset="0"/>
              </a:rPr>
              <a:t>Huile </a:t>
            </a:r>
            <a:r>
              <a:rPr lang="fr-FR" sz="3200" dirty="0">
                <a:latin typeface="Times New Roman" pitchFamily="18" charset="0"/>
                <a:cs typeface="Times New Roman" pitchFamily="18" charset="0"/>
              </a:rPr>
              <a:t>essentielle, Activité biologique, Bactéricide. </a:t>
            </a:r>
            <a:r>
              <a:rPr lang="fr-FR" sz="3200" dirty="0" smtClean="0">
                <a:latin typeface="Times New Roman" pitchFamily="18" charset="0"/>
                <a:cs typeface="Times New Roman" pitchFamily="18" charset="0"/>
              </a:rPr>
              <a:t> </a:t>
            </a:r>
            <a:endParaRPr lang="fr-FR" sz="3200" dirty="0">
              <a:latin typeface="Times New Roman" pitchFamily="18" charset="0"/>
              <a:cs typeface="Times New Roman" pitchFamily="18" charset="0"/>
            </a:endParaRPr>
          </a:p>
        </p:txBody>
      </p:sp>
      <p:pic>
        <p:nvPicPr>
          <p:cNvPr id="2161" name="Picture 113" descr="C:\Users\user\Desktop\IMG_0885.JPG"/>
          <p:cNvPicPr>
            <a:picLocks noChangeAspect="1" noChangeArrowheads="1"/>
          </p:cNvPicPr>
          <p:nvPr/>
        </p:nvPicPr>
        <p:blipFill>
          <a:blip r:embed="rId6"/>
          <a:srcRect/>
          <a:stretch>
            <a:fillRect/>
          </a:stretch>
        </p:blipFill>
        <p:spPr bwMode="auto">
          <a:xfrm>
            <a:off x="12568219" y="29405318"/>
            <a:ext cx="6357982" cy="4163634"/>
          </a:xfrm>
          <a:prstGeom prst="rect">
            <a:avLst/>
          </a:prstGeom>
          <a:ln>
            <a:noFill/>
          </a:ln>
          <a:effectLst>
            <a:softEdge rad="112500"/>
          </a:effectLst>
        </p:spPr>
      </p:pic>
      <p:graphicFrame>
        <p:nvGraphicFramePr>
          <p:cNvPr id="144" name="Tableau 143"/>
          <p:cNvGraphicFramePr>
            <a:graphicFrameLocks noGrp="1"/>
          </p:cNvGraphicFramePr>
          <p:nvPr/>
        </p:nvGraphicFramePr>
        <p:xfrm>
          <a:off x="11425211" y="34020212"/>
          <a:ext cx="8644000" cy="3726207"/>
        </p:xfrm>
        <a:graphic>
          <a:graphicData uri="http://schemas.openxmlformats.org/drawingml/2006/table">
            <a:tbl>
              <a:tblPr firstRow="1" bandRow="1">
                <a:tableStyleId>{F5AB1C69-6EDB-4FF4-983F-18BD219EF322}</a:tableStyleId>
              </a:tblPr>
              <a:tblGrid>
                <a:gridCol w="1728800"/>
                <a:gridCol w="1728800"/>
                <a:gridCol w="1728800"/>
                <a:gridCol w="1728800"/>
                <a:gridCol w="1728800"/>
              </a:tblGrid>
              <a:tr h="531331">
                <a:tc>
                  <a:txBody>
                    <a:bodyPr/>
                    <a:lstStyle/>
                    <a:p>
                      <a:endParaRPr lang="fr-FR" sz="3000" dirty="0">
                        <a:solidFill>
                          <a:schemeClr val="tx1"/>
                        </a:solidFill>
                      </a:endParaRPr>
                    </a:p>
                  </a:txBody>
                  <a:tcPr>
                    <a:solidFill>
                      <a:srgbClr val="89F254"/>
                    </a:solidFill>
                  </a:tcPr>
                </a:tc>
                <a:tc gridSpan="2">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3000" dirty="0" smtClean="0">
                          <a:solidFill>
                            <a:schemeClr val="tx1"/>
                          </a:solidFill>
                        </a:rPr>
                        <a:t>Feuilles</a:t>
                      </a:r>
                      <a:endParaRPr lang="fr-FR" sz="3000" dirty="0">
                        <a:solidFill>
                          <a:schemeClr val="tx1"/>
                        </a:solidFill>
                      </a:endParaRPr>
                    </a:p>
                  </a:txBody>
                  <a:tcPr>
                    <a:solidFill>
                      <a:srgbClr val="89F254"/>
                    </a:solidFill>
                  </a:tcPr>
                </a:tc>
                <a:tc hMerge="1">
                  <a:txBody>
                    <a:bodyPr/>
                    <a:lstStyle/>
                    <a:p>
                      <a:endParaRPr lang="fr-FR" sz="3000" dirty="0">
                        <a:solidFill>
                          <a:schemeClr val="tx1"/>
                        </a:solidFill>
                      </a:endParaRPr>
                    </a:p>
                  </a:txBody>
                  <a:tcPr>
                    <a:solidFill>
                      <a:srgbClr val="89F254"/>
                    </a:solidFill>
                  </a:tcPr>
                </a:tc>
                <a:tc gridSpan="2">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3000" dirty="0" smtClean="0">
                          <a:solidFill>
                            <a:schemeClr val="tx1"/>
                          </a:solidFill>
                        </a:rPr>
                        <a:t>Fruit </a:t>
                      </a:r>
                      <a:endParaRPr lang="fr-FR" sz="3000" dirty="0">
                        <a:solidFill>
                          <a:schemeClr val="tx1"/>
                        </a:solidFill>
                      </a:endParaRPr>
                    </a:p>
                  </a:txBody>
                  <a:tcPr>
                    <a:solidFill>
                      <a:srgbClr val="89F254"/>
                    </a:solidFill>
                  </a:tcPr>
                </a:tc>
                <a:tc hMerge="1">
                  <a:txBody>
                    <a:bodyPr/>
                    <a:lstStyle/>
                    <a:p>
                      <a:endParaRPr lang="fr-FR" sz="3000" dirty="0">
                        <a:solidFill>
                          <a:schemeClr val="tx1"/>
                        </a:solidFill>
                      </a:endParaRPr>
                    </a:p>
                  </a:txBody>
                  <a:tcPr>
                    <a:solidFill>
                      <a:srgbClr val="89F254"/>
                    </a:solidFill>
                  </a:tcPr>
                </a:tc>
              </a:tr>
              <a:tr h="678922">
                <a:tc>
                  <a:txBody>
                    <a:bodyPr/>
                    <a:lstStyle/>
                    <a:p>
                      <a:pPr algn="ctr"/>
                      <a:endParaRPr lang="fr-FR" sz="2000" b="1" dirty="0">
                        <a:solidFill>
                          <a:schemeClr val="tx1"/>
                        </a:solidFill>
                      </a:endParaRPr>
                    </a:p>
                  </a:txBody>
                  <a:tcPr>
                    <a:solidFill>
                      <a:srgbClr val="89F254"/>
                    </a:solidFill>
                  </a:tcPr>
                </a:tc>
                <a:tc>
                  <a:txBody>
                    <a:bodyPr/>
                    <a:lstStyle/>
                    <a:p>
                      <a:pPr algn="ctr"/>
                      <a:r>
                        <a:rPr lang="fr-FR" sz="2000" b="1" dirty="0" smtClean="0">
                          <a:solidFill>
                            <a:schemeClr val="tx1"/>
                          </a:solidFill>
                        </a:rPr>
                        <a:t>Diamètre d’inhibition</a:t>
                      </a:r>
                      <a:endParaRPr lang="fr-FR" sz="2000" b="1" dirty="0">
                        <a:solidFill>
                          <a:schemeClr val="tx1"/>
                        </a:solidFill>
                      </a:endParaRPr>
                    </a:p>
                  </a:txBody>
                  <a:tcPr>
                    <a:solidFill>
                      <a:srgbClr val="89F254"/>
                    </a:solidFill>
                  </a:tcPr>
                </a:tc>
                <a:tc>
                  <a:txBody>
                    <a:bodyPr/>
                    <a:lstStyle/>
                    <a:p>
                      <a:pPr algn="ctr"/>
                      <a:endParaRPr lang="fr-FR" sz="2000" b="1" dirty="0" smtClean="0">
                        <a:solidFill>
                          <a:schemeClr val="tx1"/>
                        </a:solidFill>
                      </a:endParaRPr>
                    </a:p>
                    <a:p>
                      <a:pPr algn="ctr"/>
                      <a:r>
                        <a:rPr lang="fr-FR" sz="2000" b="1" dirty="0" smtClean="0">
                          <a:solidFill>
                            <a:schemeClr val="tx1"/>
                          </a:solidFill>
                        </a:rPr>
                        <a:t>Observation</a:t>
                      </a:r>
                      <a:endParaRPr lang="fr-FR" sz="2000" b="1" dirty="0">
                        <a:solidFill>
                          <a:schemeClr val="tx1"/>
                        </a:solidFill>
                      </a:endParaRPr>
                    </a:p>
                  </a:txBody>
                  <a:tcPr>
                    <a:solidFill>
                      <a:srgbClr val="89F254"/>
                    </a:solidFill>
                  </a:tcPr>
                </a:tc>
                <a:tc>
                  <a:txBody>
                    <a:bodyPr/>
                    <a:lstStyle/>
                    <a:p>
                      <a:pPr algn="ctr"/>
                      <a:r>
                        <a:rPr lang="fr-FR" sz="2000" b="1" dirty="0" smtClean="0">
                          <a:solidFill>
                            <a:schemeClr val="tx1"/>
                          </a:solidFill>
                        </a:rPr>
                        <a:t>Diamètre d’inhibition</a:t>
                      </a:r>
                      <a:endParaRPr lang="fr-FR" sz="2000" b="1" dirty="0">
                        <a:solidFill>
                          <a:schemeClr val="tx1"/>
                        </a:solidFill>
                      </a:endParaRPr>
                    </a:p>
                  </a:txBody>
                  <a:tcPr>
                    <a:solidFill>
                      <a:srgbClr val="89F254"/>
                    </a:solidFill>
                  </a:tcPr>
                </a:tc>
                <a:tc>
                  <a:txBody>
                    <a:bodyPr/>
                    <a:lstStyle/>
                    <a:p>
                      <a:pPr algn="ctr"/>
                      <a:endParaRPr lang="fr-FR" sz="2000" b="1" dirty="0" smtClean="0">
                        <a:solidFill>
                          <a:schemeClr val="tx1"/>
                        </a:solidFill>
                      </a:endParaRPr>
                    </a:p>
                    <a:p>
                      <a:pPr algn="ctr"/>
                      <a:r>
                        <a:rPr lang="fr-FR" sz="2000" b="1" dirty="0" smtClean="0">
                          <a:solidFill>
                            <a:schemeClr val="tx1"/>
                          </a:solidFill>
                        </a:rPr>
                        <a:t>Observation</a:t>
                      </a:r>
                      <a:endParaRPr lang="fr-FR" sz="2000" b="1" dirty="0">
                        <a:solidFill>
                          <a:schemeClr val="tx1"/>
                        </a:solidFill>
                      </a:endParaRPr>
                    </a:p>
                  </a:txBody>
                  <a:tcPr>
                    <a:solidFill>
                      <a:srgbClr val="89F254"/>
                    </a:solidFill>
                  </a:tcPr>
                </a:tc>
              </a:tr>
              <a:tr h="657719">
                <a:tc>
                  <a:txBody>
                    <a:bodyPr/>
                    <a:lstStyle/>
                    <a:p>
                      <a:pPr algn="ctr"/>
                      <a:r>
                        <a:rPr lang="fr-FR" sz="1800" b="1" i="1" dirty="0" smtClean="0">
                          <a:latin typeface="Times New Roman" pitchFamily="18" charset="0"/>
                          <a:cs typeface="Times New Roman" pitchFamily="18" charset="0"/>
                        </a:rPr>
                        <a:t>Kb </a:t>
                      </a:r>
                      <a:r>
                        <a:rPr lang="fr-FR" sz="1800" b="1" i="1" dirty="0" err="1" smtClean="0">
                          <a:latin typeface="Times New Roman" pitchFamily="18" charset="0"/>
                          <a:cs typeface="Times New Roman" pitchFamily="18" charset="0"/>
                        </a:rPr>
                        <a:t>Klipsilla</a:t>
                      </a:r>
                      <a:endParaRPr lang="fr-FR" sz="1800" b="1" i="1"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9.92</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Sensible</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21.28</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Extrêmement  sensible</a:t>
                      </a:r>
                      <a:endParaRPr lang="fr-FR" sz="1800" b="0" dirty="0">
                        <a:latin typeface="Times New Roman" pitchFamily="18" charset="0"/>
                        <a:cs typeface="Times New Roman" pitchFamily="18" charset="0"/>
                      </a:endParaRPr>
                    </a:p>
                  </a:txBody>
                  <a:tcPr>
                    <a:solidFill>
                      <a:schemeClr val="accent3">
                        <a:lumMod val="40000"/>
                        <a:lumOff val="60000"/>
                      </a:schemeClr>
                    </a:solidFill>
                  </a:tcPr>
                </a:tc>
              </a:tr>
              <a:tr h="429874">
                <a:tc>
                  <a:txBody>
                    <a:bodyPr/>
                    <a:lstStyle/>
                    <a:p>
                      <a:pPr algn="ctr"/>
                      <a:r>
                        <a:rPr lang="fr-FR" sz="1800" b="1" i="1" dirty="0" err="1" smtClean="0">
                          <a:latin typeface="Times New Roman" pitchFamily="18" charset="0"/>
                          <a:cs typeface="Times New Roman" pitchFamily="18" charset="0"/>
                        </a:rPr>
                        <a:t>Pseudomonas</a:t>
                      </a:r>
                      <a:endParaRPr lang="fr-FR" sz="1800" b="1" i="1"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8.00</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Non sensible</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14.38</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sensible</a:t>
                      </a:r>
                      <a:endParaRPr lang="fr-FR" sz="1800" b="0" dirty="0">
                        <a:latin typeface="Times New Roman" pitchFamily="18" charset="0"/>
                        <a:cs typeface="Times New Roman" pitchFamily="18" charset="0"/>
                      </a:endParaRPr>
                    </a:p>
                  </a:txBody>
                  <a:tcPr>
                    <a:solidFill>
                      <a:schemeClr val="accent3">
                        <a:lumMod val="40000"/>
                        <a:lumOff val="60000"/>
                      </a:schemeClr>
                    </a:solidFill>
                  </a:tcPr>
                </a:tc>
              </a:tr>
              <a:tr h="591685">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endParaRPr lang="fr-FR" sz="500" b="1" i="1" dirty="0" smtClean="0">
                        <a:latin typeface="Times New Roman" pitchFamily="18" charset="0"/>
                        <a:cs typeface="Times New Roman" pitchFamily="18" charset="0"/>
                      </a:endParaRPr>
                    </a:p>
                    <a:p>
                      <a:pPr marL="0" marR="0" indent="0" algn="ctr" defTabSz="4175613" rtl="0" eaLnBrk="1" fontAlgn="auto" latinLnBrk="0" hangingPunct="1">
                        <a:lnSpc>
                          <a:spcPct val="100000"/>
                        </a:lnSpc>
                        <a:spcBef>
                          <a:spcPts val="0"/>
                        </a:spcBef>
                        <a:spcAft>
                          <a:spcPts val="0"/>
                        </a:spcAft>
                        <a:buClrTx/>
                        <a:buSzTx/>
                        <a:buFontTx/>
                        <a:buNone/>
                        <a:tabLst/>
                        <a:defRPr/>
                      </a:pPr>
                      <a:r>
                        <a:rPr lang="fr-FR" sz="1800" b="1" i="1" dirty="0" smtClean="0">
                          <a:latin typeface="Times New Roman" pitchFamily="18" charset="0"/>
                          <a:cs typeface="Times New Roman" pitchFamily="18" charset="0"/>
                        </a:rPr>
                        <a:t>Escherichia coli</a:t>
                      </a:r>
                      <a:endParaRPr lang="fr-FR" sz="1800" b="1" i="1"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12.70</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Sensible</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31.39</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dirty="0" smtClean="0">
                          <a:latin typeface="Times New Roman" pitchFamily="18" charset="0"/>
                          <a:cs typeface="Times New Roman" pitchFamily="18" charset="0"/>
                        </a:rPr>
                        <a:t>Extrêmement  sensible</a:t>
                      </a:r>
                      <a:endParaRPr lang="fr-FR" sz="1800" b="0" dirty="0">
                        <a:latin typeface="Times New Roman" pitchFamily="18" charset="0"/>
                        <a:cs typeface="Times New Roman" pitchFamily="18" charset="0"/>
                      </a:endParaRPr>
                    </a:p>
                  </a:txBody>
                  <a:tcPr>
                    <a:solidFill>
                      <a:schemeClr val="accent3">
                        <a:lumMod val="40000"/>
                        <a:lumOff val="60000"/>
                      </a:schemeClr>
                    </a:solidFill>
                  </a:tcPr>
                </a:tc>
              </a:tr>
              <a:tr h="748854">
                <a:tc>
                  <a:txBody>
                    <a:bodyPr/>
                    <a:lstStyle/>
                    <a:p>
                      <a:pPr algn="ctr"/>
                      <a:r>
                        <a:rPr lang="fr-FR" sz="1800" b="1" i="1" dirty="0" err="1" smtClean="0">
                          <a:latin typeface="Times New Roman" pitchFamily="18" charset="0"/>
                          <a:cs typeface="Times New Roman" pitchFamily="18" charset="0"/>
                        </a:rPr>
                        <a:t>Staphylo</a:t>
                      </a:r>
                      <a:r>
                        <a:rPr lang="fr-FR" sz="1800" b="1" i="1" baseline="0" dirty="0" smtClean="0">
                          <a:latin typeface="Times New Roman" pitchFamily="18" charset="0"/>
                          <a:cs typeface="Times New Roman" pitchFamily="18" charset="0"/>
                        </a:rPr>
                        <a:t> coccus</a:t>
                      </a:r>
                      <a:endParaRPr lang="fr-FR" sz="1800" b="1" i="1"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31.78</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dirty="0" smtClean="0">
                          <a:latin typeface="Times New Roman" pitchFamily="18" charset="0"/>
                          <a:cs typeface="Times New Roman" pitchFamily="18" charset="0"/>
                        </a:rPr>
                        <a:t>Extrêmement  sensible</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48.52</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dirty="0" smtClean="0">
                          <a:latin typeface="Times New Roman" pitchFamily="18" charset="0"/>
                          <a:cs typeface="Times New Roman" pitchFamily="18" charset="0"/>
                        </a:rPr>
                        <a:t>Extrêmement  sensible</a:t>
                      </a:r>
                      <a:endParaRPr lang="fr-FR" sz="1800" b="0" dirty="0">
                        <a:latin typeface="Times New Roman" pitchFamily="18" charset="0"/>
                        <a:cs typeface="Times New Roman" pitchFamily="18" charset="0"/>
                      </a:endParaRPr>
                    </a:p>
                  </a:txBody>
                  <a:tcPr>
                    <a:solidFill>
                      <a:schemeClr val="accent3">
                        <a:lumMod val="40000"/>
                        <a:lumOff val="60000"/>
                      </a:schemeClr>
                    </a:solidFill>
                  </a:tcPr>
                </a:tc>
              </a:tr>
            </a:tbl>
          </a:graphicData>
        </a:graphic>
      </p:graphicFrame>
      <p:sp>
        <p:nvSpPr>
          <p:cNvPr id="78" name="Rectangle 974"/>
          <p:cNvSpPr>
            <a:spLocks noChangeArrowheads="1"/>
          </p:cNvSpPr>
          <p:nvPr/>
        </p:nvSpPr>
        <p:spPr bwMode="auto">
          <a:xfrm>
            <a:off x="780949" y="38620820"/>
            <a:ext cx="14401800" cy="1169551"/>
          </a:xfrm>
          <a:prstGeom prst="rect">
            <a:avLst/>
          </a:prstGeom>
          <a:noFill/>
          <a:ln w="9525">
            <a:noFill/>
            <a:miter lim="800000"/>
            <a:headEnd/>
            <a:tailEnd/>
          </a:ln>
        </p:spPr>
        <p:txBody>
          <a:bodyPr wrap="square" anchor="ctr">
            <a:spAutoFit/>
          </a:bodyPr>
          <a:lstStyle/>
          <a:p>
            <a:pPr algn="just"/>
            <a:r>
              <a:rPr lang="en-US" sz="2500" b="0" dirty="0" smtClean="0"/>
              <a:t>       </a:t>
            </a:r>
            <a:endParaRPr lang="en-US" sz="2500" b="0" dirty="0"/>
          </a:p>
          <a:p>
            <a:pPr algn="just"/>
            <a:endParaRPr lang="fr-FR" sz="2500" b="0" dirty="0"/>
          </a:p>
          <a:p>
            <a:pPr algn="just"/>
            <a:endParaRPr lang="fr-FR" sz="2000" b="0" dirty="0"/>
          </a:p>
        </p:txBody>
      </p:sp>
      <p:sp>
        <p:nvSpPr>
          <p:cNvPr id="79" name="Rectangle 974"/>
          <p:cNvSpPr>
            <a:spLocks noChangeArrowheads="1"/>
          </p:cNvSpPr>
          <p:nvPr/>
        </p:nvSpPr>
        <p:spPr bwMode="auto">
          <a:xfrm>
            <a:off x="709511" y="39335200"/>
            <a:ext cx="14401800" cy="3554819"/>
          </a:xfrm>
          <a:prstGeom prst="rect">
            <a:avLst/>
          </a:prstGeom>
          <a:noFill/>
          <a:ln w="9525">
            <a:noFill/>
            <a:miter lim="800000"/>
            <a:headEnd/>
            <a:tailEnd/>
          </a:ln>
        </p:spPr>
        <p:txBody>
          <a:bodyPr wrap="square" anchor="ctr">
            <a:spAutoFit/>
          </a:bodyPr>
          <a:lstStyle/>
          <a:p>
            <a:pPr algn="just"/>
            <a:r>
              <a:rPr lang="fr-FR" sz="3000" b="0" dirty="0" smtClean="0">
                <a:latin typeface="Times New Roman" pitchFamily="18" charset="0"/>
                <a:cs typeface="Times New Roman" pitchFamily="18" charset="0"/>
              </a:rPr>
              <a:t>	D’après </a:t>
            </a:r>
            <a:r>
              <a:rPr lang="fr-FR" sz="3000" b="0" dirty="0" smtClean="0">
                <a:latin typeface="Times New Roman" pitchFamily="18" charset="0"/>
                <a:cs typeface="Times New Roman" pitchFamily="18" charset="0"/>
              </a:rPr>
              <a:t>l’étude effectuée sur les huiles  extraites du fruit de Citron et des feuilles, ces huiles possèdent des activités très importante telle que le pouvoir fongicide, bactéricide et antioxydant.</a:t>
            </a:r>
          </a:p>
          <a:p>
            <a:pPr algn="just"/>
            <a:endParaRPr lang="fr-FR" sz="3000" b="0" dirty="0" smtClean="0">
              <a:latin typeface="Times New Roman" pitchFamily="18" charset="0"/>
              <a:cs typeface="Times New Roman" pitchFamily="18" charset="0"/>
            </a:endParaRPr>
          </a:p>
          <a:p>
            <a:r>
              <a:rPr lang="fr-FR" sz="3000" b="0" dirty="0" smtClean="0">
                <a:latin typeface="Times New Roman" pitchFamily="18" charset="0"/>
                <a:cs typeface="Times New Roman" pitchFamily="18" charset="0"/>
              </a:rPr>
              <a:t>Afin de confirmer ces résultats  la GC/MS est utilisé dans le but de la caractérisation de la composition de l’huile étudiée.</a:t>
            </a:r>
            <a:endParaRPr lang="en-US" sz="2500" b="0" dirty="0"/>
          </a:p>
          <a:p>
            <a:pPr algn="just"/>
            <a:endParaRPr lang="fr-FR" sz="2500" b="0" dirty="0"/>
          </a:p>
          <a:p>
            <a:pPr algn="just"/>
            <a:endParaRPr lang="fr-FR" sz="2000" b="0" dirty="0"/>
          </a:p>
        </p:txBody>
      </p:sp>
      <p:sp>
        <p:nvSpPr>
          <p:cNvPr id="134" name="Rectangle 974"/>
          <p:cNvSpPr>
            <a:spLocks noChangeArrowheads="1"/>
          </p:cNvSpPr>
          <p:nvPr/>
        </p:nvSpPr>
        <p:spPr bwMode="auto">
          <a:xfrm>
            <a:off x="15711491" y="39549514"/>
            <a:ext cx="13973172" cy="3139321"/>
          </a:xfrm>
          <a:prstGeom prst="rect">
            <a:avLst/>
          </a:prstGeom>
          <a:noFill/>
          <a:ln w="9525">
            <a:noFill/>
            <a:miter lim="800000"/>
            <a:headEnd/>
            <a:tailEnd/>
          </a:ln>
        </p:spPr>
        <p:txBody>
          <a:bodyPr wrap="square" anchor="ctr">
            <a:spAutoFit/>
          </a:bodyPr>
          <a:lstStyle/>
          <a:p>
            <a:pPr algn="just"/>
            <a:r>
              <a:rPr lang="fr-FR" sz="3200" b="0" dirty="0" smtClean="0">
                <a:latin typeface="Times New Roman" pitchFamily="18" charset="0"/>
                <a:cs typeface="Times New Roman" pitchFamily="18" charset="0"/>
              </a:rPr>
              <a:t>[</a:t>
            </a:r>
            <a:r>
              <a:rPr lang="fr-FR" sz="3200" b="0" dirty="0" smtClean="0">
                <a:latin typeface="Times New Roman" pitchFamily="18" charset="0"/>
                <a:cs typeface="Times New Roman" pitchFamily="18" charset="0"/>
              </a:rPr>
              <a:t>1] Binet P. ET, Brunel J.-P., Physiologie Végétale. Tome II. Edit </a:t>
            </a:r>
            <a:r>
              <a:rPr lang="fr-FR" sz="3200" b="0" dirty="0" err="1" smtClean="0">
                <a:latin typeface="Times New Roman" pitchFamily="18" charset="0"/>
                <a:cs typeface="Times New Roman" pitchFamily="18" charset="0"/>
              </a:rPr>
              <a:t>Doin</a:t>
            </a:r>
            <a:r>
              <a:rPr lang="fr-FR" sz="3200" b="0" dirty="0" smtClean="0">
                <a:latin typeface="Times New Roman" pitchFamily="18" charset="0"/>
                <a:cs typeface="Times New Roman" pitchFamily="18" charset="0"/>
              </a:rPr>
              <a:t>, 2000,54.</a:t>
            </a:r>
          </a:p>
          <a:p>
            <a:pPr algn="just"/>
            <a:r>
              <a:rPr lang="fr-FR" sz="3200" b="0" dirty="0" smtClean="0">
                <a:latin typeface="Times New Roman" pitchFamily="18" charset="0"/>
                <a:cs typeface="Times New Roman" pitchFamily="18" charset="0"/>
              </a:rPr>
              <a:t>[2] Moreau F., Botanique : Procaryotes (</a:t>
            </a:r>
            <a:r>
              <a:rPr lang="fr-FR" sz="3200" b="0" dirty="0" err="1" smtClean="0">
                <a:latin typeface="Times New Roman" pitchFamily="18" charset="0"/>
                <a:cs typeface="Times New Roman" pitchFamily="18" charset="0"/>
              </a:rPr>
              <a:t>cyanophites</a:t>
            </a:r>
            <a:r>
              <a:rPr lang="fr-FR" sz="3200" b="0" dirty="0" smtClean="0">
                <a:latin typeface="Times New Roman" pitchFamily="18" charset="0"/>
                <a:cs typeface="Times New Roman" pitchFamily="18" charset="0"/>
              </a:rPr>
              <a:t> et bactéries). Eucaryotes (algues, champignons et végétaux supérieurs) La plante dans ses rapports avec le milieu, </a:t>
            </a:r>
            <a:r>
              <a:rPr lang="fr-FR" sz="3200" b="0" dirty="0" err="1" smtClean="0">
                <a:latin typeface="Times New Roman" pitchFamily="18" charset="0"/>
                <a:cs typeface="Times New Roman" pitchFamily="18" charset="0"/>
              </a:rPr>
              <a:t>Ed.Paris</a:t>
            </a:r>
            <a:r>
              <a:rPr lang="fr-FR" sz="3200" b="0" dirty="0" smtClean="0">
                <a:latin typeface="Times New Roman" pitchFamily="18" charset="0"/>
                <a:cs typeface="Times New Roman" pitchFamily="18" charset="0"/>
              </a:rPr>
              <a:t>, Gallimard. 1960,102</a:t>
            </a:r>
            <a:r>
              <a:rPr lang="fr-FR" sz="3200" dirty="0" smtClean="0"/>
              <a:t>.</a:t>
            </a:r>
          </a:p>
          <a:p>
            <a:endParaRPr lang="en-US" sz="2500" b="0" dirty="0"/>
          </a:p>
          <a:p>
            <a:pPr algn="just"/>
            <a:endParaRPr lang="fr-FR" sz="2500" b="0" dirty="0"/>
          </a:p>
          <a:p>
            <a:pPr algn="just"/>
            <a:endParaRPr lang="fr-FR" sz="2000" b="0" dirty="0"/>
          </a:p>
        </p:txBody>
      </p:sp>
      <p:pic>
        <p:nvPicPr>
          <p:cNvPr id="135" name="Image 134"/>
          <p:cNvPicPr/>
          <p:nvPr/>
        </p:nvPicPr>
        <p:blipFill>
          <a:blip r:embed="rId7"/>
          <a:srcRect/>
          <a:stretch>
            <a:fillRect/>
          </a:stretch>
        </p:blipFill>
        <p:spPr bwMode="auto">
          <a:xfrm>
            <a:off x="26356400" y="360945"/>
            <a:ext cx="3595065" cy="3473324"/>
          </a:xfrm>
          <a:prstGeom prst="rect">
            <a:avLst/>
          </a:prstGeom>
          <a:noFill/>
          <a:ln w="9525">
            <a:noFill/>
            <a:miter lim="800000"/>
            <a:headEnd/>
            <a:tailEnd/>
          </a:ln>
        </p:spPr>
      </p:pic>
      <p:sp>
        <p:nvSpPr>
          <p:cNvPr id="1026" name="AutoShape 2"/>
          <p:cNvSpPr>
            <a:spLocks noChangeArrowheads="1"/>
          </p:cNvSpPr>
          <p:nvPr/>
        </p:nvSpPr>
        <p:spPr bwMode="auto">
          <a:xfrm>
            <a:off x="4352849" y="27690806"/>
            <a:ext cx="3143272" cy="857256"/>
          </a:xfrm>
          <a:prstGeom prst="roundRect">
            <a:avLst>
              <a:gd name="adj" fmla="val 16667"/>
            </a:avLst>
          </a:prstGeom>
          <a:solidFill>
            <a:srgbClr val="22C515"/>
          </a:solidFill>
          <a:ln w="38100">
            <a:solidFill>
              <a:srgbClr val="FFFF00"/>
            </a:solidFill>
            <a:round/>
            <a:headEnd/>
            <a:tailEnd/>
          </a:ln>
          <a:effectLst>
            <a:outerShdw dist="28398" dir="3806097" algn="ctr" rotWithShape="0">
              <a:srgbClr val="4E6128">
                <a:alpha val="50000"/>
              </a:srgbClr>
            </a:outerShdw>
          </a:effec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fr-FR" sz="3200" b="0" i="0" u="none" strike="noStrike" normalizeH="0" baseline="0" dirty="0" smtClean="0">
                <a:ln w="18415" cmpd="sng">
                  <a:solidFill>
                    <a:srgbClr val="FFFFFF"/>
                  </a:solidFill>
                  <a:prstDash val="solid"/>
                </a:ln>
                <a:solidFill>
                  <a:srgbClr val="FFFF00"/>
                </a:solidFill>
                <a:effectLst>
                  <a:outerShdw blurRad="63500" dir="3600000" algn="tl" rotWithShape="0">
                    <a:srgbClr val="000000">
                      <a:alpha val="70000"/>
                    </a:srgbClr>
                  </a:outerShdw>
                </a:effectLst>
                <a:latin typeface="Times New Roman" pitchFamily="18" charset="0"/>
                <a:ea typeface="Arial" pitchFamily="34" charset="0"/>
                <a:cs typeface="Arial" pitchFamily="34" charset="0"/>
              </a:rPr>
              <a:t>Hydrodistillation</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4" name="Image 63"/>
          <p:cNvPicPr/>
          <p:nvPr/>
        </p:nvPicPr>
        <p:blipFill>
          <a:blip r:embed="rId8" cstate="print"/>
          <a:srcRect/>
          <a:stretch>
            <a:fillRect/>
          </a:stretch>
        </p:blipFill>
        <p:spPr bwMode="auto">
          <a:xfrm>
            <a:off x="3924221" y="35906176"/>
            <a:ext cx="1071570" cy="15001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30" name="Picture 6" descr="D:\Meflah 25\PFE Master Sousou\citron\01062013060.jpg"/>
          <p:cNvPicPr>
            <a:picLocks noChangeAspect="1" noChangeArrowheads="1"/>
          </p:cNvPicPr>
          <p:nvPr/>
        </p:nvPicPr>
        <p:blipFill>
          <a:blip r:embed="rId9" cstate="print"/>
          <a:srcRect/>
          <a:stretch>
            <a:fillRect/>
          </a:stretch>
        </p:blipFill>
        <p:spPr bwMode="auto">
          <a:xfrm>
            <a:off x="4209973" y="24404658"/>
            <a:ext cx="3471717" cy="260326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31" name="Picture 7" descr="D:\Meflah 25\PFE Master Sousou\citron\01062013100.jpg"/>
          <p:cNvPicPr>
            <a:picLocks noChangeAspect="1" noChangeArrowheads="1"/>
          </p:cNvPicPr>
          <p:nvPr/>
        </p:nvPicPr>
        <p:blipFill>
          <a:blip r:embed="rId10" cstate="print"/>
          <a:srcRect/>
          <a:stretch>
            <a:fillRect/>
          </a:stretch>
        </p:blipFill>
        <p:spPr bwMode="auto">
          <a:xfrm>
            <a:off x="7138931" y="29691070"/>
            <a:ext cx="3214710" cy="241103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9" name="Rectangle 58"/>
          <p:cNvSpPr/>
          <p:nvPr/>
        </p:nvSpPr>
        <p:spPr>
          <a:xfrm>
            <a:off x="3638469" y="472928"/>
            <a:ext cx="24003168" cy="224676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7000" spc="50" dirty="0" err="1" smtClean="0">
                <a:ln w="11430">
                  <a:solidFill>
                    <a:srgbClr val="FFFF00"/>
                  </a:solidFill>
                </a:ln>
                <a:solidFill>
                  <a:srgbClr val="22C515"/>
                </a:solidFill>
                <a:effectLst>
                  <a:outerShdw blurRad="76200" dist="50800" dir="5400000" algn="tl" rotWithShape="0">
                    <a:srgbClr val="000000">
                      <a:alpha val="65000"/>
                    </a:srgbClr>
                  </a:outerShdw>
                </a:effectLst>
              </a:rPr>
              <a:t>Caractérisation</a:t>
            </a:r>
            <a:r>
              <a:rPr lang="en-US" sz="7000" spc="50" dirty="0" smtClean="0">
                <a:ln w="11430">
                  <a:solidFill>
                    <a:srgbClr val="FFFF00"/>
                  </a:solidFill>
                </a:ln>
                <a:solidFill>
                  <a:srgbClr val="22C515"/>
                </a:solidFill>
                <a:effectLst>
                  <a:outerShdw blurRad="76200" dist="50800" dir="5400000" algn="tl" rotWithShape="0">
                    <a:srgbClr val="000000">
                      <a:alpha val="65000"/>
                    </a:srgbClr>
                  </a:outerShdw>
                </a:effectLst>
              </a:rPr>
              <a:t> des </a:t>
            </a:r>
            <a:r>
              <a:rPr lang="en-US" sz="7000" spc="50" dirty="0" err="1" smtClean="0">
                <a:ln w="11430">
                  <a:solidFill>
                    <a:srgbClr val="FFFF00"/>
                  </a:solidFill>
                </a:ln>
                <a:solidFill>
                  <a:srgbClr val="22C515"/>
                </a:solidFill>
                <a:effectLst>
                  <a:outerShdw blurRad="76200" dist="50800" dir="5400000" algn="tl" rotWithShape="0">
                    <a:srgbClr val="000000">
                      <a:alpha val="65000"/>
                    </a:srgbClr>
                  </a:outerShdw>
                </a:effectLst>
              </a:rPr>
              <a:t>huiles</a:t>
            </a:r>
            <a:r>
              <a:rPr lang="en-US" sz="7000" spc="50" dirty="0" smtClean="0">
                <a:ln w="11430">
                  <a:solidFill>
                    <a:srgbClr val="FFFF00"/>
                  </a:solidFill>
                </a:ln>
                <a:solidFill>
                  <a:srgbClr val="22C515"/>
                </a:solidFill>
                <a:effectLst>
                  <a:outerShdw blurRad="76200" dist="50800" dir="5400000" algn="tl" rotWithShape="0">
                    <a:srgbClr val="000000">
                      <a:alpha val="65000"/>
                    </a:srgbClr>
                  </a:outerShdw>
                </a:effectLst>
              </a:rPr>
              <a:t> </a:t>
            </a:r>
            <a:r>
              <a:rPr lang="en-US" sz="7000" spc="50" dirty="0" err="1" smtClean="0">
                <a:ln w="11430">
                  <a:solidFill>
                    <a:srgbClr val="FFFF00"/>
                  </a:solidFill>
                </a:ln>
                <a:solidFill>
                  <a:srgbClr val="22C515"/>
                </a:solidFill>
                <a:effectLst>
                  <a:outerShdw blurRad="76200" dist="50800" dir="5400000" algn="tl" rotWithShape="0">
                    <a:srgbClr val="000000">
                      <a:alpha val="65000"/>
                    </a:srgbClr>
                  </a:outerShdw>
                </a:effectLst>
              </a:rPr>
              <a:t>essentielles</a:t>
            </a:r>
            <a:r>
              <a:rPr lang="en-US" sz="7000" spc="50" dirty="0" smtClean="0">
                <a:ln w="11430">
                  <a:solidFill>
                    <a:srgbClr val="FFFF00"/>
                  </a:solidFill>
                </a:ln>
                <a:solidFill>
                  <a:srgbClr val="22C515"/>
                </a:solidFill>
                <a:effectLst>
                  <a:outerShdw blurRad="76200" dist="50800" dir="5400000" algn="tl" rotWithShape="0">
                    <a:srgbClr val="000000">
                      <a:alpha val="65000"/>
                    </a:srgbClr>
                  </a:outerShdw>
                </a:effectLst>
              </a:rPr>
              <a:t> de Citron</a:t>
            </a:r>
            <a:br>
              <a:rPr lang="en-US" sz="7000" spc="50" dirty="0" smtClean="0">
                <a:ln w="11430">
                  <a:solidFill>
                    <a:srgbClr val="FFFF00"/>
                  </a:solidFill>
                </a:ln>
                <a:solidFill>
                  <a:srgbClr val="22C515"/>
                </a:solidFill>
                <a:effectLst>
                  <a:outerShdw blurRad="76200" dist="50800" dir="5400000" algn="tl" rotWithShape="0">
                    <a:srgbClr val="000000">
                      <a:alpha val="65000"/>
                    </a:srgbClr>
                  </a:outerShdw>
                </a:effectLst>
              </a:rPr>
            </a:br>
            <a:r>
              <a:rPr lang="en-US" sz="7000" spc="50" dirty="0" smtClean="0">
                <a:ln w="11430">
                  <a:solidFill>
                    <a:srgbClr val="FFFF00"/>
                  </a:solidFill>
                </a:ln>
                <a:solidFill>
                  <a:srgbClr val="22C515"/>
                </a:solidFill>
                <a:effectLst>
                  <a:outerShdw blurRad="76200" dist="50800" dir="5400000" algn="tl" rotWithShape="0">
                    <a:srgbClr val="000000">
                      <a:alpha val="65000"/>
                    </a:srgbClr>
                  </a:outerShdw>
                </a:effectLst>
              </a:rPr>
              <a:t> (</a:t>
            </a:r>
            <a:r>
              <a:rPr lang="en-US" sz="7000" spc="50" dirty="0" err="1" smtClean="0">
                <a:ln w="11430">
                  <a:solidFill>
                    <a:srgbClr val="FFFF00"/>
                  </a:solidFill>
                </a:ln>
                <a:solidFill>
                  <a:srgbClr val="22C515"/>
                </a:solidFill>
                <a:effectLst>
                  <a:outerShdw blurRad="76200" dist="50800" dir="5400000" algn="tl" rotWithShape="0">
                    <a:srgbClr val="000000">
                      <a:alpha val="65000"/>
                    </a:srgbClr>
                  </a:outerShdw>
                </a:effectLst>
              </a:rPr>
              <a:t>Feuilles</a:t>
            </a:r>
            <a:r>
              <a:rPr lang="en-US" sz="7000" spc="50" dirty="0" smtClean="0">
                <a:ln w="11430">
                  <a:solidFill>
                    <a:srgbClr val="FFFF00"/>
                  </a:solidFill>
                </a:ln>
                <a:solidFill>
                  <a:srgbClr val="22C515"/>
                </a:solidFill>
                <a:effectLst>
                  <a:outerShdw blurRad="76200" dist="50800" dir="5400000" algn="tl" rotWithShape="0">
                    <a:srgbClr val="000000">
                      <a:alpha val="65000"/>
                    </a:srgbClr>
                  </a:outerShdw>
                </a:effectLst>
              </a:rPr>
              <a:t> et Fruits)</a:t>
            </a:r>
            <a:endParaRPr lang="fr-FR" sz="7000" b="1" cap="none" spc="50" dirty="0">
              <a:ln w="11430">
                <a:solidFill>
                  <a:srgbClr val="FFFF00"/>
                </a:solidFill>
              </a:ln>
              <a:solidFill>
                <a:srgbClr val="22C515"/>
              </a:solidFill>
              <a:effectLst>
                <a:outerShdw blurRad="76200" dist="50800" dir="5400000" algn="tl" rotWithShape="0">
                  <a:srgbClr val="000000">
                    <a:alpha val="65000"/>
                  </a:srgbClr>
                </a:outerShdw>
              </a:effectLst>
            </a:endParaRPr>
          </a:p>
        </p:txBody>
      </p:sp>
      <p:pic>
        <p:nvPicPr>
          <p:cNvPr id="3" name="Picture 2" descr="C:\Users\user\Desktop\105___02\IMG_0205.JPG"/>
          <p:cNvPicPr>
            <a:picLocks noChangeAspect="1" noChangeArrowheads="1"/>
          </p:cNvPicPr>
          <p:nvPr/>
        </p:nvPicPr>
        <p:blipFill>
          <a:blip r:embed="rId11" cstate="print"/>
          <a:srcRect/>
          <a:stretch>
            <a:fillRect/>
          </a:stretch>
        </p:blipFill>
        <p:spPr bwMode="auto">
          <a:xfrm>
            <a:off x="780949" y="15760660"/>
            <a:ext cx="10144196" cy="7286921"/>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27" name="Picture 3" descr="C:\Users\user\Desktop\105___02\IMG_0210.JPG"/>
          <p:cNvPicPr>
            <a:picLocks noChangeAspect="1" noChangeArrowheads="1"/>
          </p:cNvPicPr>
          <p:nvPr/>
        </p:nvPicPr>
        <p:blipFill>
          <a:blip r:embed="rId12" cstate="print"/>
          <a:srcRect/>
          <a:stretch>
            <a:fillRect/>
          </a:stretch>
        </p:blipFill>
        <p:spPr bwMode="auto">
          <a:xfrm>
            <a:off x="1781081" y="29691070"/>
            <a:ext cx="3238521" cy="24289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 name="Picture 5" descr="D:\Meflah 25\PFE Master Sousou\citron\01062013111.jpg"/>
          <p:cNvPicPr>
            <a:picLocks noChangeAspect="1" noChangeArrowheads="1"/>
          </p:cNvPicPr>
          <p:nvPr/>
        </p:nvPicPr>
        <p:blipFill>
          <a:blip r:embed="rId13" cstate="print"/>
          <a:srcRect/>
          <a:stretch>
            <a:fillRect/>
          </a:stretch>
        </p:blipFill>
        <p:spPr bwMode="auto">
          <a:xfrm>
            <a:off x="6138799" y="33262970"/>
            <a:ext cx="2357453" cy="176773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2" name="Virage 61"/>
          <p:cNvSpPr/>
          <p:nvPr/>
        </p:nvSpPr>
        <p:spPr>
          <a:xfrm rot="5400000">
            <a:off x="7738331" y="27933016"/>
            <a:ext cx="1357322" cy="1785950"/>
          </a:xfrm>
          <a:prstGeom prst="bentArrow">
            <a:avLst>
              <a:gd name="adj1" fmla="val 15376"/>
              <a:gd name="adj2" fmla="val 25000"/>
              <a:gd name="adj3" fmla="val 29277"/>
              <a:gd name="adj4" fmla="val 66206"/>
            </a:avLst>
          </a:prstGeom>
          <a:solidFill>
            <a:srgbClr val="22C515"/>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fr-FR" dirty="0">
              <a:solidFill>
                <a:schemeClr val="tx1"/>
              </a:solidFill>
            </a:endParaRPr>
          </a:p>
        </p:txBody>
      </p:sp>
      <p:sp>
        <p:nvSpPr>
          <p:cNvPr id="63" name="Virage 62"/>
          <p:cNvSpPr/>
          <p:nvPr/>
        </p:nvSpPr>
        <p:spPr>
          <a:xfrm rot="10800000">
            <a:off x="8567691" y="32134250"/>
            <a:ext cx="928694" cy="1914538"/>
          </a:xfrm>
          <a:prstGeom prst="bentArrow">
            <a:avLst>
              <a:gd name="adj1" fmla="val 15376"/>
              <a:gd name="adj2" fmla="val 25000"/>
              <a:gd name="adj3" fmla="val 29277"/>
              <a:gd name="adj4" fmla="val 66206"/>
            </a:avLst>
          </a:prstGeom>
          <a:solidFill>
            <a:srgbClr val="22C515"/>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66" name="Flèche vers le bas 65"/>
          <p:cNvSpPr/>
          <p:nvPr/>
        </p:nvSpPr>
        <p:spPr>
          <a:xfrm>
            <a:off x="5638733" y="27046732"/>
            <a:ext cx="571504" cy="642942"/>
          </a:xfrm>
          <a:prstGeom prst="downArrow">
            <a:avLst/>
          </a:prstGeom>
          <a:solidFill>
            <a:srgbClr val="22C515"/>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7" name="Virage 66"/>
          <p:cNvSpPr/>
          <p:nvPr/>
        </p:nvSpPr>
        <p:spPr>
          <a:xfrm rot="5400000" flipV="1">
            <a:off x="2660674" y="27882783"/>
            <a:ext cx="1428760" cy="1928826"/>
          </a:xfrm>
          <a:prstGeom prst="bentArrow">
            <a:avLst>
              <a:gd name="adj1" fmla="val 15376"/>
              <a:gd name="adj2" fmla="val 25000"/>
              <a:gd name="adj3" fmla="val 29277"/>
              <a:gd name="adj4" fmla="val 66206"/>
            </a:avLst>
          </a:prstGeom>
          <a:solidFill>
            <a:srgbClr val="22C515"/>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fr-FR" dirty="0">
              <a:solidFill>
                <a:schemeClr val="tx1"/>
              </a:solidFill>
            </a:endParaRPr>
          </a:p>
        </p:txBody>
      </p:sp>
      <p:pic>
        <p:nvPicPr>
          <p:cNvPr id="6" name="Picture 7" descr="D:\Meflah 25\PFE Master Sousou\citron\01062013110.jpg"/>
          <p:cNvPicPr>
            <a:picLocks noChangeAspect="1" noChangeArrowheads="1"/>
          </p:cNvPicPr>
          <p:nvPr/>
        </p:nvPicPr>
        <p:blipFill>
          <a:blip r:embed="rId14" cstate="print"/>
          <a:srcRect/>
          <a:stretch>
            <a:fillRect/>
          </a:stretch>
        </p:blipFill>
        <p:spPr bwMode="auto">
          <a:xfrm>
            <a:off x="3424155" y="33262970"/>
            <a:ext cx="2286016" cy="17141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32" name="Picture 8"/>
          <p:cNvPicPr>
            <a:picLocks noChangeAspect="1" noChangeArrowheads="1"/>
          </p:cNvPicPr>
          <p:nvPr/>
        </p:nvPicPr>
        <p:blipFill>
          <a:blip r:embed="rId15" cstate="print"/>
          <a:srcRect/>
          <a:stretch>
            <a:fillRect/>
          </a:stretch>
        </p:blipFill>
        <p:spPr bwMode="auto">
          <a:xfrm>
            <a:off x="6853179" y="35945470"/>
            <a:ext cx="928694" cy="13894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8" name="Flèche vers le bas 67"/>
          <p:cNvSpPr/>
          <p:nvPr/>
        </p:nvSpPr>
        <p:spPr>
          <a:xfrm>
            <a:off x="7138931" y="35048920"/>
            <a:ext cx="428628" cy="642942"/>
          </a:xfrm>
          <a:prstGeom prst="downArrow">
            <a:avLst/>
          </a:prstGeom>
          <a:solidFill>
            <a:srgbClr val="22C515"/>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9" name="Flèche vers le bas 68"/>
          <p:cNvSpPr/>
          <p:nvPr/>
        </p:nvSpPr>
        <p:spPr>
          <a:xfrm>
            <a:off x="4138535" y="35048920"/>
            <a:ext cx="428628" cy="642942"/>
          </a:xfrm>
          <a:prstGeom prst="downArrow">
            <a:avLst/>
          </a:prstGeom>
          <a:solidFill>
            <a:srgbClr val="22C515"/>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0" name="Virage 69"/>
          <p:cNvSpPr/>
          <p:nvPr/>
        </p:nvSpPr>
        <p:spPr>
          <a:xfrm rot="10800000" flipH="1">
            <a:off x="2247810" y="32162824"/>
            <a:ext cx="1104907" cy="1957401"/>
          </a:xfrm>
          <a:prstGeom prst="bentArrow">
            <a:avLst>
              <a:gd name="adj1" fmla="val 12790"/>
              <a:gd name="adj2" fmla="val 25000"/>
              <a:gd name="adj3" fmla="val 29277"/>
              <a:gd name="adj4" fmla="val 66206"/>
            </a:avLst>
          </a:prstGeom>
          <a:solidFill>
            <a:srgbClr val="22C515"/>
          </a:solid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72" name="ZoneTexte 71"/>
          <p:cNvSpPr txBox="1"/>
          <p:nvPr/>
        </p:nvSpPr>
        <p:spPr>
          <a:xfrm>
            <a:off x="9210633" y="28476624"/>
            <a:ext cx="1571636" cy="538609"/>
          </a:xfrm>
          <a:prstGeom prst="rect">
            <a:avLst/>
          </a:prstGeom>
          <a:noFill/>
        </p:spPr>
        <p:txBody>
          <a:bodyPr wrap="square" rtlCol="0">
            <a:spAutoFit/>
          </a:bodyPr>
          <a:lstStyle/>
          <a:p>
            <a:r>
              <a:rPr lang="fr-FR" dirty="0" smtClean="0"/>
              <a:t>Feuilles</a:t>
            </a:r>
            <a:endParaRPr lang="fr-FR" dirty="0"/>
          </a:p>
        </p:txBody>
      </p:sp>
      <p:sp>
        <p:nvSpPr>
          <p:cNvPr id="73" name="ZoneTexte 72"/>
          <p:cNvSpPr txBox="1"/>
          <p:nvPr/>
        </p:nvSpPr>
        <p:spPr>
          <a:xfrm>
            <a:off x="1352453" y="28619500"/>
            <a:ext cx="1571636" cy="538609"/>
          </a:xfrm>
          <a:prstGeom prst="rect">
            <a:avLst/>
          </a:prstGeom>
          <a:noFill/>
        </p:spPr>
        <p:txBody>
          <a:bodyPr wrap="square" rtlCol="0">
            <a:spAutoFit/>
          </a:bodyPr>
          <a:lstStyle/>
          <a:p>
            <a:r>
              <a:rPr lang="fr-FR" dirty="0" smtClean="0"/>
              <a:t>Fruits</a:t>
            </a:r>
            <a:endParaRPr lang="fr-FR" dirty="0"/>
          </a:p>
        </p:txBody>
      </p:sp>
      <p:graphicFrame>
        <p:nvGraphicFramePr>
          <p:cNvPr id="75" name="Tableau 74"/>
          <p:cNvGraphicFramePr>
            <a:graphicFrameLocks noGrp="1"/>
          </p:cNvGraphicFramePr>
          <p:nvPr/>
        </p:nvGraphicFramePr>
        <p:xfrm>
          <a:off x="11496649" y="24547534"/>
          <a:ext cx="8572560" cy="3658838"/>
        </p:xfrm>
        <a:graphic>
          <a:graphicData uri="http://schemas.openxmlformats.org/drawingml/2006/table">
            <a:tbl>
              <a:tblPr firstRow="1" bandRow="1">
                <a:tableStyleId>{F5AB1C69-6EDB-4FF4-983F-18BD219EF322}</a:tableStyleId>
              </a:tblPr>
              <a:tblGrid>
                <a:gridCol w="2182637"/>
                <a:gridCol w="2065711"/>
                <a:gridCol w="2124175"/>
                <a:gridCol w="2200037"/>
              </a:tblGrid>
              <a:tr h="818665">
                <a:tc>
                  <a:txBody>
                    <a:bodyPr/>
                    <a:lstStyle/>
                    <a:p>
                      <a:pPr algn="ctr"/>
                      <a:endParaRPr lang="fr-FR" sz="2500" dirty="0">
                        <a:solidFill>
                          <a:schemeClr val="tx1"/>
                        </a:solidFill>
                      </a:endParaRPr>
                    </a:p>
                  </a:txBody>
                  <a:tcPr>
                    <a:solidFill>
                      <a:srgbClr val="89F254"/>
                    </a:solidFill>
                  </a:tcPr>
                </a:tc>
                <a:tc>
                  <a:txBody>
                    <a:bodyPr/>
                    <a:lstStyle/>
                    <a:p>
                      <a:pPr algn="ctr"/>
                      <a:endParaRPr lang="fr-FR" sz="1000" dirty="0" smtClean="0">
                        <a:solidFill>
                          <a:schemeClr val="tx1"/>
                        </a:solidFill>
                      </a:endParaRPr>
                    </a:p>
                    <a:p>
                      <a:pPr algn="ctr"/>
                      <a:r>
                        <a:rPr lang="fr-FR" sz="2500" dirty="0" smtClean="0">
                          <a:solidFill>
                            <a:schemeClr val="tx1"/>
                          </a:solidFill>
                        </a:rPr>
                        <a:t>Feuilles</a:t>
                      </a:r>
                      <a:endParaRPr lang="fr-FR" sz="2500" dirty="0">
                        <a:solidFill>
                          <a:schemeClr val="tx1"/>
                        </a:solidFill>
                      </a:endParaRPr>
                    </a:p>
                  </a:txBody>
                  <a:tcPr>
                    <a:solidFill>
                      <a:srgbClr val="89F254"/>
                    </a:solidFill>
                  </a:tcPr>
                </a:tc>
                <a:tc>
                  <a:txBody>
                    <a:bodyPr/>
                    <a:lstStyle/>
                    <a:p>
                      <a:pPr algn="ctr"/>
                      <a:endParaRPr lang="fr-FR" sz="1000" dirty="0" smtClean="0">
                        <a:solidFill>
                          <a:schemeClr val="tx1"/>
                        </a:solidFill>
                      </a:endParaRPr>
                    </a:p>
                    <a:p>
                      <a:pPr algn="ctr"/>
                      <a:r>
                        <a:rPr lang="fr-FR" sz="2500" dirty="0" smtClean="0">
                          <a:solidFill>
                            <a:schemeClr val="tx1"/>
                          </a:solidFill>
                        </a:rPr>
                        <a:t>Fruit</a:t>
                      </a:r>
                      <a:endParaRPr lang="fr-FR" sz="2500" dirty="0">
                        <a:solidFill>
                          <a:schemeClr val="tx1"/>
                        </a:solidFill>
                      </a:endParaRPr>
                    </a:p>
                  </a:txBody>
                  <a:tcPr>
                    <a:solidFill>
                      <a:srgbClr val="89F254"/>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2500" b="1" kern="1200" dirty="0" smtClean="0">
                          <a:solidFill>
                            <a:schemeClr val="tx1"/>
                          </a:solidFill>
                          <a:latin typeface="+mn-lt"/>
                          <a:ea typeface="+mn-ea"/>
                          <a:cs typeface="+mn-cs"/>
                        </a:rPr>
                        <a:t>AFNOR- NF T75006</a:t>
                      </a:r>
                      <a:endParaRPr lang="fr-FR" sz="2500" dirty="0">
                        <a:solidFill>
                          <a:schemeClr val="tx1"/>
                        </a:solidFill>
                      </a:endParaRPr>
                    </a:p>
                  </a:txBody>
                  <a:tcPr>
                    <a:solidFill>
                      <a:srgbClr val="89F254"/>
                    </a:solidFill>
                  </a:tcPr>
                </a:tc>
              </a:tr>
              <a:tr h="424665">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1" dirty="0" smtClean="0">
                          <a:latin typeface="Times New Roman" pitchFamily="18" charset="0"/>
                          <a:ea typeface="Calibri"/>
                          <a:cs typeface="Times New Roman" pitchFamily="18" charset="0"/>
                        </a:rPr>
                        <a:t>Rendement (%)</a:t>
                      </a:r>
                      <a:endParaRPr lang="fr-FR" sz="180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1.22</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0.22</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0.5 – 2.00</a:t>
                      </a:r>
                      <a:endParaRPr lang="fr-FR" sz="1800" b="0" dirty="0">
                        <a:latin typeface="Times New Roman" pitchFamily="18" charset="0"/>
                        <a:cs typeface="Times New Roman" pitchFamily="18" charset="0"/>
                      </a:endParaRPr>
                    </a:p>
                  </a:txBody>
                  <a:tcPr>
                    <a:solidFill>
                      <a:schemeClr val="accent3">
                        <a:lumMod val="40000"/>
                        <a:lumOff val="60000"/>
                      </a:schemeClr>
                    </a:solidFill>
                  </a:tcPr>
                </a:tc>
              </a:tr>
              <a:tr h="447994">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1" dirty="0" smtClean="0">
                          <a:latin typeface="Times New Roman" pitchFamily="18" charset="0"/>
                          <a:ea typeface="Calibri"/>
                          <a:cs typeface="Times New Roman" pitchFamily="18" charset="0"/>
                        </a:rPr>
                        <a:t>pH</a:t>
                      </a:r>
                      <a:endParaRPr lang="fr-FR" sz="180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5.00</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5.00</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kern="1200" dirty="0" smtClean="0">
                          <a:solidFill>
                            <a:schemeClr val="tx1"/>
                          </a:solidFill>
                          <a:latin typeface="Times New Roman" pitchFamily="18" charset="0"/>
                          <a:ea typeface="Calibri"/>
                          <a:cs typeface="Times New Roman" pitchFamily="18" charset="0"/>
                        </a:rPr>
                        <a:t>Acide faible</a:t>
                      </a:r>
                      <a:endParaRPr lang="fr-FR" sz="1800" b="0" dirty="0">
                        <a:latin typeface="Times New Roman" pitchFamily="18" charset="0"/>
                        <a:cs typeface="Times New Roman" pitchFamily="18" charset="0"/>
                      </a:endParaRPr>
                    </a:p>
                  </a:txBody>
                  <a:tcPr>
                    <a:solidFill>
                      <a:schemeClr val="accent3">
                        <a:lumMod val="40000"/>
                        <a:lumOff val="60000"/>
                      </a:schemeClr>
                    </a:solidFill>
                  </a:tcPr>
                </a:tc>
              </a:tr>
              <a:tr h="613999">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1" dirty="0" smtClean="0">
                          <a:latin typeface="Times New Roman" pitchFamily="18" charset="0"/>
                          <a:ea typeface="Calibri"/>
                          <a:cs typeface="Times New Roman" pitchFamily="18" charset="0"/>
                        </a:rPr>
                        <a:t>Densité</a:t>
                      </a:r>
                      <a:endParaRPr lang="fr-FR" sz="180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kern="1200" dirty="0" smtClean="0">
                          <a:solidFill>
                            <a:schemeClr val="tx1"/>
                          </a:solidFill>
                          <a:latin typeface="Times New Roman" pitchFamily="18" charset="0"/>
                          <a:ea typeface="Calibri"/>
                          <a:cs typeface="Times New Roman" pitchFamily="18" charset="0"/>
                        </a:rPr>
                        <a:t>0.91028</a:t>
                      </a: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kern="1200" dirty="0" smtClean="0">
                          <a:solidFill>
                            <a:schemeClr val="tx1"/>
                          </a:solidFill>
                          <a:latin typeface="Times New Roman" pitchFamily="18" charset="0"/>
                          <a:ea typeface="Calibri"/>
                          <a:cs typeface="Times New Roman" pitchFamily="18" charset="0"/>
                        </a:rPr>
                        <a:t>0.91000</a:t>
                      </a: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kern="1200" dirty="0" smtClean="0">
                          <a:solidFill>
                            <a:schemeClr val="tx1"/>
                          </a:solidFill>
                          <a:latin typeface="Times New Roman" pitchFamily="18" charset="0"/>
                          <a:ea typeface="Calibri"/>
                          <a:cs typeface="Times New Roman" pitchFamily="18" charset="0"/>
                        </a:rPr>
                        <a:t>0.905-0.921</a:t>
                      </a:r>
                    </a:p>
                    <a:p>
                      <a:pPr algn="ctr"/>
                      <a:endParaRPr lang="fr-FR" sz="1800" b="0" dirty="0">
                        <a:latin typeface="Times New Roman" pitchFamily="18" charset="0"/>
                        <a:cs typeface="Times New Roman" pitchFamily="18" charset="0"/>
                      </a:endParaRPr>
                    </a:p>
                  </a:txBody>
                  <a:tcPr>
                    <a:solidFill>
                      <a:schemeClr val="accent3">
                        <a:lumMod val="40000"/>
                        <a:lumOff val="60000"/>
                      </a:schemeClr>
                    </a:solidFill>
                  </a:tcPr>
                </a:tc>
              </a:tr>
              <a:tr h="613999">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1" dirty="0" smtClean="0">
                          <a:latin typeface="Times New Roman" pitchFamily="18" charset="0"/>
                          <a:ea typeface="Calibri"/>
                          <a:cs typeface="Times New Roman" pitchFamily="18" charset="0"/>
                        </a:rPr>
                        <a:t>Indice de réfraction</a:t>
                      </a:r>
                      <a:endParaRPr lang="fr-FR" sz="1800" dirty="0" smtClean="0">
                        <a:latin typeface="Times New Roman" pitchFamily="18" charset="0"/>
                        <a:ea typeface="Calibri"/>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kern="1200" dirty="0" smtClean="0">
                          <a:solidFill>
                            <a:schemeClr val="tx1"/>
                          </a:solidFill>
                          <a:latin typeface="Times New Roman" pitchFamily="18" charset="0"/>
                          <a:ea typeface="Calibri"/>
                          <a:cs typeface="Times New Roman" pitchFamily="18" charset="0"/>
                        </a:rPr>
                        <a:t>1.47803</a:t>
                      </a:r>
                    </a:p>
                    <a:p>
                      <a:pPr algn="ct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kern="1200" dirty="0" smtClean="0">
                          <a:solidFill>
                            <a:schemeClr val="tx1"/>
                          </a:solidFill>
                          <a:latin typeface="Times New Roman" pitchFamily="18" charset="0"/>
                          <a:ea typeface="Calibri"/>
                          <a:cs typeface="Times New Roman" pitchFamily="18" charset="0"/>
                        </a:rPr>
                        <a:t>1.47803</a:t>
                      </a:r>
                    </a:p>
                    <a:p>
                      <a:pPr algn="ct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kern="1200" dirty="0" smtClean="0">
                          <a:solidFill>
                            <a:schemeClr val="tx1"/>
                          </a:solidFill>
                          <a:latin typeface="Times New Roman" pitchFamily="18" charset="0"/>
                          <a:ea typeface="Calibri"/>
                          <a:cs typeface="Times New Roman" pitchFamily="18" charset="0"/>
                        </a:rPr>
                        <a:t>1.460-1476</a:t>
                      </a:r>
                    </a:p>
                    <a:p>
                      <a:pPr algn="ctr"/>
                      <a:endParaRPr lang="fr-FR" sz="1800" b="0" dirty="0">
                        <a:latin typeface="Times New Roman" pitchFamily="18" charset="0"/>
                        <a:cs typeface="Times New Roman" pitchFamily="18" charset="0"/>
                      </a:endParaRPr>
                    </a:p>
                  </a:txBody>
                  <a:tcPr>
                    <a:solidFill>
                      <a:schemeClr val="accent3">
                        <a:lumMod val="40000"/>
                        <a:lumOff val="60000"/>
                      </a:schemeClr>
                    </a:solidFill>
                  </a:tcPr>
                </a:tc>
              </a:tr>
              <a:tr h="652579">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1" dirty="0" smtClean="0">
                          <a:latin typeface="Times New Roman" pitchFamily="18" charset="0"/>
                          <a:ea typeface="Calibri"/>
                          <a:cs typeface="Times New Roman" pitchFamily="18" charset="0"/>
                        </a:rPr>
                        <a:t>Indice d’acide</a:t>
                      </a:r>
                      <a:endParaRPr lang="fr-FR" sz="1800" dirty="0" smtClean="0">
                        <a:latin typeface="Times New Roman" pitchFamily="18" charset="0"/>
                        <a:ea typeface="Calibri"/>
                        <a:cs typeface="Times New Roman" pitchFamily="18" charset="0"/>
                      </a:endParaRPr>
                    </a:p>
                  </a:txBody>
                  <a:tcPr>
                    <a:solidFill>
                      <a:schemeClr val="accent3">
                        <a:lumMod val="40000"/>
                        <a:lumOff val="60000"/>
                      </a:schemeClr>
                    </a:solidFill>
                  </a:tcPr>
                </a:tc>
                <a:tc>
                  <a:txBody>
                    <a:bodyPr/>
                    <a:lstStyle/>
                    <a:p>
                      <a:pPr algn="ctr"/>
                      <a:r>
                        <a:rPr lang="fr-FR" sz="1800" b="0" dirty="0" smtClean="0">
                          <a:latin typeface="Times New Roman" pitchFamily="18" charset="0"/>
                          <a:cs typeface="Times New Roman" pitchFamily="18" charset="0"/>
                        </a:rPr>
                        <a:t>5.049</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kern="1200" dirty="0" smtClean="0">
                          <a:solidFill>
                            <a:schemeClr val="tx1"/>
                          </a:solidFill>
                          <a:latin typeface="Times New Roman" pitchFamily="18" charset="0"/>
                          <a:ea typeface="Calibri"/>
                          <a:cs typeface="Times New Roman" pitchFamily="18" charset="0"/>
                        </a:rPr>
                        <a:t>5.32</a:t>
                      </a:r>
                      <a:endParaRPr lang="fr-FR" sz="1800" b="0" dirty="0">
                        <a:latin typeface="Times New Roman" pitchFamily="18" charset="0"/>
                        <a:cs typeface="Times New Roman" pitchFamily="18" charset="0"/>
                      </a:endParaRPr>
                    </a:p>
                  </a:txBody>
                  <a:tcPr>
                    <a:solidFill>
                      <a:schemeClr val="accent3">
                        <a:lumMod val="40000"/>
                        <a:lumOff val="60000"/>
                      </a:schemeClr>
                    </a:solidFill>
                  </a:tcPr>
                </a:tc>
                <a:tc>
                  <a:txBody>
                    <a:bodyPr/>
                    <a:lstStyle/>
                    <a:p>
                      <a:pPr marL="0" marR="0" indent="0" algn="ctr" defTabSz="4175613" rtl="0" eaLnBrk="1" fontAlgn="auto" latinLnBrk="0" hangingPunct="1">
                        <a:lnSpc>
                          <a:spcPct val="100000"/>
                        </a:lnSpc>
                        <a:spcBef>
                          <a:spcPts val="0"/>
                        </a:spcBef>
                        <a:spcAft>
                          <a:spcPts val="0"/>
                        </a:spcAft>
                        <a:buClrTx/>
                        <a:buSzTx/>
                        <a:buFontTx/>
                        <a:buNone/>
                        <a:tabLst/>
                        <a:defRPr/>
                      </a:pPr>
                      <a:r>
                        <a:rPr lang="fr-FR" sz="1800" b="0" kern="1200" dirty="0" smtClean="0">
                          <a:solidFill>
                            <a:schemeClr val="tx1"/>
                          </a:solidFill>
                          <a:latin typeface="Times New Roman" pitchFamily="18" charset="0"/>
                          <a:ea typeface="Calibri"/>
                          <a:cs typeface="Times New Roman" pitchFamily="18" charset="0"/>
                        </a:rPr>
                        <a:t>0.84-3.74</a:t>
                      </a:r>
                      <a:endParaRPr lang="fr-FR" sz="1800" b="0" dirty="0">
                        <a:latin typeface="Times New Roman" pitchFamily="18" charset="0"/>
                        <a:cs typeface="Times New Roman" pitchFamily="18" charset="0"/>
                      </a:endParaRPr>
                    </a:p>
                  </a:txBody>
                  <a:tcPr>
                    <a:solidFill>
                      <a:schemeClr val="accent3">
                        <a:lumMod val="40000"/>
                        <a:lumOff val="60000"/>
                      </a:schemeClr>
                    </a:solidFill>
                  </a:tcPr>
                </a:tc>
              </a:tr>
            </a:tbl>
          </a:graphicData>
        </a:graphic>
      </p:graphicFrame>
      <p:sp>
        <p:nvSpPr>
          <p:cNvPr id="77" name="ZoneTexte 76"/>
          <p:cNvSpPr txBox="1"/>
          <p:nvPr/>
        </p:nvSpPr>
        <p:spPr>
          <a:xfrm>
            <a:off x="923825" y="36120490"/>
            <a:ext cx="2857520" cy="861774"/>
          </a:xfrm>
          <a:prstGeom prst="rect">
            <a:avLst/>
          </a:prstGeom>
          <a:noFill/>
        </p:spPr>
        <p:txBody>
          <a:bodyPr wrap="square" rtlCol="0">
            <a:spAutoFit/>
          </a:bodyPr>
          <a:lstStyle/>
          <a:p>
            <a:pPr algn="ctr"/>
            <a:r>
              <a:rPr lang="fr-FR" sz="2500" dirty="0" smtClean="0"/>
              <a:t>Huile essentielle du fruit</a:t>
            </a:r>
            <a:endParaRPr lang="fr-FR" sz="2500" dirty="0"/>
          </a:p>
        </p:txBody>
      </p:sp>
      <p:sp>
        <p:nvSpPr>
          <p:cNvPr id="80" name="ZoneTexte 79"/>
          <p:cNvSpPr txBox="1"/>
          <p:nvPr/>
        </p:nvSpPr>
        <p:spPr>
          <a:xfrm>
            <a:off x="8067625" y="35903775"/>
            <a:ext cx="2571768" cy="1246495"/>
          </a:xfrm>
          <a:prstGeom prst="rect">
            <a:avLst/>
          </a:prstGeom>
          <a:noFill/>
        </p:spPr>
        <p:txBody>
          <a:bodyPr wrap="square" rtlCol="0">
            <a:spAutoFit/>
          </a:bodyPr>
          <a:lstStyle/>
          <a:p>
            <a:pPr algn="ctr"/>
            <a:r>
              <a:rPr lang="fr-FR" sz="2500" dirty="0" smtClean="0"/>
              <a:t>Huile essentielle des feuilles</a:t>
            </a:r>
            <a:endParaRPr lang="fr-FR" sz="2500" dirty="0"/>
          </a:p>
        </p:txBody>
      </p:sp>
      <p:sp>
        <p:nvSpPr>
          <p:cNvPr id="81" name="Rectangle à coins arrondis 80"/>
          <p:cNvSpPr/>
          <p:nvPr/>
        </p:nvSpPr>
        <p:spPr>
          <a:xfrm>
            <a:off x="23641109" y="29691070"/>
            <a:ext cx="3714776" cy="857256"/>
          </a:xfrm>
          <a:prstGeom prst="roundRect">
            <a:avLst/>
          </a:prstGeom>
          <a:solidFill>
            <a:srgbClr val="22C515"/>
          </a:solidFill>
        </p:spPr>
        <p:style>
          <a:lnRef idx="3">
            <a:schemeClr val="lt1"/>
          </a:lnRef>
          <a:fillRef idx="1">
            <a:schemeClr val="accent3"/>
          </a:fillRef>
          <a:effectRef idx="1">
            <a:schemeClr val="accent3"/>
          </a:effectRef>
          <a:fontRef idx="minor">
            <a:schemeClr val="lt1"/>
          </a:fontRef>
        </p:style>
        <p:txBody>
          <a:bodyPr rtlCol="0" anchor="ctr"/>
          <a:lstStyle/>
          <a:p>
            <a:pPr algn="ctr"/>
            <a:endParaRPr lang="fr-FR" sz="2000" b="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pitchFamily="18" charset="0"/>
            </a:endParaRPr>
          </a:p>
          <a:p>
            <a:pPr algn="ctr"/>
            <a:r>
              <a:rPr lang="fr-FR" sz="4000" b="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pitchFamily="18" charset="0"/>
              </a:rPr>
              <a:t>I%= A</a:t>
            </a:r>
            <a:r>
              <a:rPr lang="fr-FR" sz="4000" b="0"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pitchFamily="18" charset="0"/>
              </a:rPr>
              <a:t>0</a:t>
            </a:r>
            <a:r>
              <a:rPr lang="fr-FR" sz="4000" b="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pitchFamily="18" charset="0"/>
              </a:rPr>
              <a:t>-A</a:t>
            </a:r>
            <a:r>
              <a:rPr lang="fr-FR" sz="4000" b="0"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pitchFamily="18" charset="0"/>
              </a:rPr>
              <a:t>i</a:t>
            </a:r>
            <a:r>
              <a:rPr lang="fr-FR" sz="4000" b="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pitchFamily="18" charset="0"/>
              </a:rPr>
              <a:t>/A</a:t>
            </a:r>
            <a:r>
              <a:rPr lang="fr-FR" sz="4000" b="0" baseline="-25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pitchFamily="18" charset="0"/>
              </a:rPr>
              <a:t>0</a:t>
            </a:r>
          </a:p>
          <a:p>
            <a:pPr algn="ctr"/>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6621</TotalTime>
  <Words>289</Words>
  <Application>Microsoft PowerPoint</Application>
  <PresentationFormat>Personnalisé</PresentationFormat>
  <Paragraphs>120</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Company>Poly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Convection thermosolutale générée dans une cavité poreuse par une source discrète de chaleur et de masse</dc:title>
  <dc:creator>ziallo</dc:creator>
  <cp:lastModifiedBy>user</cp:lastModifiedBy>
  <cp:revision>453</cp:revision>
  <dcterms:created xsi:type="dcterms:W3CDTF">2008-05-05T14:50:27Z</dcterms:created>
  <dcterms:modified xsi:type="dcterms:W3CDTF">2015-02-25T13:47:09Z</dcterms:modified>
</cp:coreProperties>
</file>