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6858000" cy="9144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505E3EF-67EA-436B-97B2-0124C06EBD24}" styleName="Style moyen 4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Style léger 3 - Accentuation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20" d="100"/>
          <a:sy n="120" d="100"/>
        </p:scale>
        <p:origin x="-810" y="744"/>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514350" y="2840568"/>
            <a:ext cx="5829300" cy="1960033"/>
          </a:xfrm>
        </p:spPr>
        <p:txBody>
          <a:bodyPr/>
          <a:lstStyle/>
          <a:p>
            <a:r>
              <a:rPr lang="fr-FR" smtClean="0"/>
              <a:t>Modifiez le style du titre</a:t>
            </a:r>
            <a:endParaRPr lang="fr-FR"/>
          </a:p>
        </p:txBody>
      </p:sp>
      <p:sp>
        <p:nvSpPr>
          <p:cNvPr id="3" name="Sous-titr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C17AEEF5-CFCC-42C2-B13B-AF9E06C9823D}" type="datetimeFigureOut">
              <a:rPr lang="fr-FR" smtClean="0"/>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79CAC7-D2A6-41A4-8DCA-9BF3A3A4D8E0}" type="slidenum">
              <a:rPr lang="fr-FR" smtClean="0"/>
              <a:t>‹N°›</a:t>
            </a:fld>
            <a:endParaRPr lang="fr-FR"/>
          </a:p>
        </p:txBody>
      </p:sp>
    </p:spTree>
    <p:extLst>
      <p:ext uri="{BB962C8B-B14F-4D97-AF65-F5344CB8AC3E}">
        <p14:creationId xmlns:p14="http://schemas.microsoft.com/office/powerpoint/2010/main" val="4006968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17AEEF5-CFCC-42C2-B13B-AF9E06C9823D}" type="datetimeFigureOut">
              <a:rPr lang="fr-FR" smtClean="0"/>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79CAC7-D2A6-41A4-8DCA-9BF3A3A4D8E0}" type="slidenum">
              <a:rPr lang="fr-FR" smtClean="0"/>
              <a:t>‹N°›</a:t>
            </a:fld>
            <a:endParaRPr lang="fr-FR"/>
          </a:p>
        </p:txBody>
      </p:sp>
    </p:spTree>
    <p:extLst>
      <p:ext uri="{BB962C8B-B14F-4D97-AF65-F5344CB8AC3E}">
        <p14:creationId xmlns:p14="http://schemas.microsoft.com/office/powerpoint/2010/main" val="35262118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4972050" y="366185"/>
            <a:ext cx="1543050" cy="7802033"/>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342900" y="366185"/>
            <a:ext cx="4514850" cy="7802033"/>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17AEEF5-CFCC-42C2-B13B-AF9E06C9823D}" type="datetimeFigureOut">
              <a:rPr lang="fr-FR" smtClean="0"/>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79CAC7-D2A6-41A4-8DCA-9BF3A3A4D8E0}" type="slidenum">
              <a:rPr lang="fr-FR" smtClean="0"/>
              <a:t>‹N°›</a:t>
            </a:fld>
            <a:endParaRPr lang="fr-FR"/>
          </a:p>
        </p:txBody>
      </p:sp>
    </p:spTree>
    <p:extLst>
      <p:ext uri="{BB962C8B-B14F-4D97-AF65-F5344CB8AC3E}">
        <p14:creationId xmlns:p14="http://schemas.microsoft.com/office/powerpoint/2010/main" val="3130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C17AEEF5-CFCC-42C2-B13B-AF9E06C9823D}" type="datetimeFigureOut">
              <a:rPr lang="fr-FR" smtClean="0"/>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79CAC7-D2A6-41A4-8DCA-9BF3A3A4D8E0}" type="slidenum">
              <a:rPr lang="fr-FR" smtClean="0"/>
              <a:t>‹N°›</a:t>
            </a:fld>
            <a:endParaRPr lang="fr-FR"/>
          </a:p>
        </p:txBody>
      </p:sp>
    </p:spTree>
    <p:extLst>
      <p:ext uri="{BB962C8B-B14F-4D97-AF65-F5344CB8AC3E}">
        <p14:creationId xmlns:p14="http://schemas.microsoft.com/office/powerpoint/2010/main" val="3145381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41735" y="5875867"/>
            <a:ext cx="5829300" cy="1816100"/>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C17AEEF5-CFCC-42C2-B13B-AF9E06C9823D}" type="datetimeFigureOut">
              <a:rPr lang="fr-FR" smtClean="0"/>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79CAC7-D2A6-41A4-8DCA-9BF3A3A4D8E0}" type="slidenum">
              <a:rPr lang="fr-FR" smtClean="0"/>
              <a:t>‹N°›</a:t>
            </a:fld>
            <a:endParaRPr lang="fr-FR"/>
          </a:p>
        </p:txBody>
      </p:sp>
    </p:spTree>
    <p:extLst>
      <p:ext uri="{BB962C8B-B14F-4D97-AF65-F5344CB8AC3E}">
        <p14:creationId xmlns:p14="http://schemas.microsoft.com/office/powerpoint/2010/main" val="3403187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C17AEEF5-CFCC-42C2-B13B-AF9E06C9823D}" type="datetimeFigureOut">
              <a:rPr lang="fr-FR" smtClean="0"/>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779CAC7-D2A6-41A4-8DCA-9BF3A3A4D8E0}" type="slidenum">
              <a:rPr lang="fr-FR" smtClean="0"/>
              <a:t>‹N°›</a:t>
            </a:fld>
            <a:endParaRPr lang="fr-FR"/>
          </a:p>
        </p:txBody>
      </p:sp>
    </p:spTree>
    <p:extLst>
      <p:ext uri="{BB962C8B-B14F-4D97-AF65-F5344CB8AC3E}">
        <p14:creationId xmlns:p14="http://schemas.microsoft.com/office/powerpoint/2010/main" val="909323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C17AEEF5-CFCC-42C2-B13B-AF9E06C9823D}" type="datetimeFigureOut">
              <a:rPr lang="fr-FR" smtClean="0"/>
              <a:t>25/02/2015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D779CAC7-D2A6-41A4-8DCA-9BF3A3A4D8E0}" type="slidenum">
              <a:rPr lang="fr-FR" smtClean="0"/>
              <a:t>‹N°›</a:t>
            </a:fld>
            <a:endParaRPr lang="fr-FR"/>
          </a:p>
        </p:txBody>
      </p:sp>
    </p:spTree>
    <p:extLst>
      <p:ext uri="{BB962C8B-B14F-4D97-AF65-F5344CB8AC3E}">
        <p14:creationId xmlns:p14="http://schemas.microsoft.com/office/powerpoint/2010/main" val="39624677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C17AEEF5-CFCC-42C2-B13B-AF9E06C9823D}" type="datetimeFigureOut">
              <a:rPr lang="fr-FR" smtClean="0"/>
              <a:t>25/02/2015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D779CAC7-D2A6-41A4-8DCA-9BF3A3A4D8E0}" type="slidenum">
              <a:rPr lang="fr-FR" smtClean="0"/>
              <a:t>‹N°›</a:t>
            </a:fld>
            <a:endParaRPr lang="fr-FR"/>
          </a:p>
        </p:txBody>
      </p:sp>
    </p:spTree>
    <p:extLst>
      <p:ext uri="{BB962C8B-B14F-4D97-AF65-F5344CB8AC3E}">
        <p14:creationId xmlns:p14="http://schemas.microsoft.com/office/powerpoint/2010/main" val="19336958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C17AEEF5-CFCC-42C2-B13B-AF9E06C9823D}" type="datetimeFigureOut">
              <a:rPr lang="fr-FR" smtClean="0"/>
              <a:t>25/02/2015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779CAC7-D2A6-41A4-8DCA-9BF3A3A4D8E0}" type="slidenum">
              <a:rPr lang="fr-FR" smtClean="0"/>
              <a:t>‹N°›</a:t>
            </a:fld>
            <a:endParaRPr lang="fr-FR"/>
          </a:p>
        </p:txBody>
      </p:sp>
    </p:spTree>
    <p:extLst>
      <p:ext uri="{BB962C8B-B14F-4D97-AF65-F5344CB8AC3E}">
        <p14:creationId xmlns:p14="http://schemas.microsoft.com/office/powerpoint/2010/main" val="3326104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42900" y="364067"/>
            <a:ext cx="2256235" cy="154940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C17AEEF5-CFCC-42C2-B13B-AF9E06C9823D}" type="datetimeFigureOut">
              <a:rPr lang="fr-FR" smtClean="0"/>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779CAC7-D2A6-41A4-8DCA-9BF3A3A4D8E0}" type="slidenum">
              <a:rPr lang="fr-FR" smtClean="0"/>
              <a:t>‹N°›</a:t>
            </a:fld>
            <a:endParaRPr lang="fr-FR"/>
          </a:p>
        </p:txBody>
      </p:sp>
    </p:spTree>
    <p:extLst>
      <p:ext uri="{BB962C8B-B14F-4D97-AF65-F5344CB8AC3E}">
        <p14:creationId xmlns:p14="http://schemas.microsoft.com/office/powerpoint/2010/main" val="3342563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344216" y="6400800"/>
            <a:ext cx="4114800" cy="755651"/>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C17AEEF5-CFCC-42C2-B13B-AF9E06C9823D}" type="datetimeFigureOut">
              <a:rPr lang="fr-FR" smtClean="0"/>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779CAC7-D2A6-41A4-8DCA-9BF3A3A4D8E0}" type="slidenum">
              <a:rPr lang="fr-FR" smtClean="0"/>
              <a:t>‹N°›</a:t>
            </a:fld>
            <a:endParaRPr lang="fr-FR"/>
          </a:p>
        </p:txBody>
      </p:sp>
    </p:spTree>
    <p:extLst>
      <p:ext uri="{BB962C8B-B14F-4D97-AF65-F5344CB8AC3E}">
        <p14:creationId xmlns:p14="http://schemas.microsoft.com/office/powerpoint/2010/main" val="28702503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C17AEEF5-CFCC-42C2-B13B-AF9E06C9823D}" type="datetimeFigureOut">
              <a:rPr lang="fr-FR" smtClean="0"/>
              <a:t>25/02/2015</a:t>
            </a:fld>
            <a:endParaRPr lang="fr-FR"/>
          </a:p>
        </p:txBody>
      </p:sp>
      <p:sp>
        <p:nvSpPr>
          <p:cNvPr id="5" name="Espace réservé du pied de page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D779CAC7-D2A6-41A4-8DCA-9BF3A3A4D8E0}" type="slidenum">
              <a:rPr lang="fr-FR" smtClean="0"/>
              <a:t>‹N°›</a:t>
            </a:fld>
            <a:endParaRPr lang="fr-FR"/>
          </a:p>
        </p:txBody>
      </p:sp>
    </p:spTree>
    <p:extLst>
      <p:ext uri="{BB962C8B-B14F-4D97-AF65-F5344CB8AC3E}">
        <p14:creationId xmlns:p14="http://schemas.microsoft.com/office/powerpoint/2010/main" val="5337550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6.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à coins arrondis 17"/>
          <p:cNvSpPr/>
          <p:nvPr/>
        </p:nvSpPr>
        <p:spPr>
          <a:xfrm>
            <a:off x="-27384" y="0"/>
            <a:ext cx="6885384" cy="1979712"/>
          </a:xfrm>
          <a:prstGeom prst="roundRect">
            <a:avLst>
              <a:gd name="adj" fmla="val 0"/>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fr-FR"/>
          </a:p>
        </p:txBody>
      </p:sp>
      <p:pic>
        <p:nvPicPr>
          <p:cNvPr id="4" name="Image 3"/>
          <p:cNvPicPr/>
          <p:nvPr/>
        </p:nvPicPr>
        <p:blipFill>
          <a:blip r:embed="rId2"/>
          <a:srcRect/>
          <a:stretch>
            <a:fillRect/>
          </a:stretch>
        </p:blipFill>
        <p:spPr bwMode="auto">
          <a:xfrm>
            <a:off x="197577" y="0"/>
            <a:ext cx="1431223" cy="1809720"/>
          </a:xfrm>
          <a:prstGeom prst="rect">
            <a:avLst/>
          </a:prstGeom>
          <a:noFill/>
          <a:ln w="9525">
            <a:noFill/>
            <a:miter lim="800000"/>
            <a:headEnd/>
            <a:tailEnd/>
          </a:ln>
        </p:spPr>
      </p:pic>
      <p:pic>
        <p:nvPicPr>
          <p:cNvPr id="5" name="Image 4"/>
          <p:cNvPicPr/>
          <p:nvPr/>
        </p:nvPicPr>
        <p:blipFill>
          <a:blip r:embed="rId2"/>
          <a:srcRect/>
          <a:stretch>
            <a:fillRect/>
          </a:stretch>
        </p:blipFill>
        <p:spPr bwMode="auto">
          <a:xfrm>
            <a:off x="5445224" y="0"/>
            <a:ext cx="1323580" cy="1691680"/>
          </a:xfrm>
          <a:prstGeom prst="rect">
            <a:avLst/>
          </a:prstGeom>
          <a:noFill/>
          <a:ln w="9525">
            <a:noFill/>
            <a:miter lim="800000"/>
            <a:headEnd/>
            <a:tailEnd/>
          </a:ln>
        </p:spPr>
      </p:pic>
      <p:sp>
        <p:nvSpPr>
          <p:cNvPr id="6" name="Rectangle 5"/>
          <p:cNvSpPr/>
          <p:nvPr/>
        </p:nvSpPr>
        <p:spPr>
          <a:xfrm>
            <a:off x="1124744" y="35496"/>
            <a:ext cx="4919230" cy="2985433"/>
          </a:xfrm>
          <a:prstGeom prst="rect">
            <a:avLst/>
          </a:prstGeom>
        </p:spPr>
        <p:txBody>
          <a:bodyPr wrap="square" lIns="0" tIns="0" rIns="0" bIns="0">
            <a:spAutoFit/>
          </a:bodyPr>
          <a:lstStyle/>
          <a:p>
            <a:pPr algn="ctr"/>
            <a:r>
              <a:rPr lang="fr-FR" sz="1200" dirty="0" smtClean="0">
                <a:latin typeface="Times New Roman" pitchFamily="18" charset="0"/>
                <a:cs typeface="Times New Roman" pitchFamily="18" charset="0"/>
              </a:rPr>
              <a:t>Université KASDI MERBAH Ouargla</a:t>
            </a:r>
            <a:br>
              <a:rPr lang="fr-FR" sz="1200" dirty="0" smtClean="0">
                <a:latin typeface="Times New Roman" pitchFamily="18" charset="0"/>
                <a:cs typeface="Times New Roman" pitchFamily="18" charset="0"/>
              </a:rPr>
            </a:br>
            <a:r>
              <a:rPr lang="fr-FR" sz="1200" dirty="0" smtClean="0">
                <a:latin typeface="Times New Roman" pitchFamily="18" charset="0"/>
                <a:cs typeface="Times New Roman" pitchFamily="18" charset="0"/>
              </a:rPr>
              <a:t>Faculté des sciences appliquée</a:t>
            </a:r>
            <a:br>
              <a:rPr lang="fr-FR" sz="1200" dirty="0" smtClean="0">
                <a:latin typeface="Times New Roman" pitchFamily="18" charset="0"/>
                <a:cs typeface="Times New Roman" pitchFamily="18" charset="0"/>
              </a:rPr>
            </a:br>
            <a:r>
              <a:rPr lang="fr-FR" sz="1200" dirty="0" smtClean="0">
                <a:latin typeface="Times New Roman" pitchFamily="18" charset="0"/>
                <a:cs typeface="Times New Roman" pitchFamily="18" charset="0"/>
              </a:rPr>
              <a:t>Département de Génie des Procédées</a:t>
            </a:r>
            <a:br>
              <a:rPr lang="fr-FR" sz="1200" dirty="0" smtClean="0">
                <a:latin typeface="Times New Roman" pitchFamily="18" charset="0"/>
                <a:cs typeface="Times New Roman" pitchFamily="18" charset="0"/>
              </a:rPr>
            </a:br>
            <a:r>
              <a:rPr lang="fr-FR" sz="1200" dirty="0" smtClean="0">
                <a:latin typeface="Times New Roman" pitchFamily="18" charset="0"/>
                <a:cs typeface="Times New Roman" pitchFamily="18" charset="0"/>
              </a:rPr>
              <a:t> Spécialité : Génie de l’environnement </a:t>
            </a:r>
            <a:br>
              <a:rPr lang="fr-FR" sz="1200" dirty="0" smtClean="0">
                <a:latin typeface="Times New Roman" pitchFamily="18" charset="0"/>
                <a:cs typeface="Times New Roman" pitchFamily="18" charset="0"/>
              </a:rPr>
            </a:br>
            <a:r>
              <a:rPr lang="fr-FR" sz="1200" dirty="0" smtClean="0">
                <a:latin typeface="Times New Roman" pitchFamily="18" charset="0"/>
                <a:cs typeface="Times New Roman" pitchFamily="18" charset="0"/>
              </a:rPr>
              <a:t>Par : </a:t>
            </a:r>
            <a:r>
              <a:rPr lang="fr-FR" sz="1200" dirty="0" err="1" smtClean="0">
                <a:latin typeface="Times New Roman" pitchFamily="18" charset="0"/>
                <a:cs typeface="Times New Roman" pitchFamily="18" charset="0"/>
              </a:rPr>
              <a:t>Bidaoui</a:t>
            </a:r>
            <a:r>
              <a:rPr lang="fr-FR" sz="1200" dirty="0" smtClean="0">
                <a:latin typeface="Times New Roman" pitchFamily="18" charset="0"/>
                <a:cs typeface="Times New Roman" pitchFamily="18" charset="0"/>
              </a:rPr>
              <a:t> </a:t>
            </a:r>
            <a:r>
              <a:rPr lang="fr-FR" sz="1200" dirty="0" err="1" smtClean="0">
                <a:latin typeface="Times New Roman" pitchFamily="18" charset="0"/>
                <a:cs typeface="Times New Roman" pitchFamily="18" charset="0"/>
              </a:rPr>
              <a:t>Abderrahman</a:t>
            </a:r>
            <a:r>
              <a:rPr lang="fr-FR" sz="1200" dirty="0" smtClean="0">
                <a:latin typeface="Times New Roman" pitchFamily="18" charset="0"/>
                <a:cs typeface="Times New Roman" pitchFamily="18" charset="0"/>
              </a:rPr>
              <a:t> Ibrahim</a:t>
            </a:r>
          </a:p>
          <a:p>
            <a:pPr algn="ctr"/>
            <a:r>
              <a:rPr lang="fr-FR" sz="1200" dirty="0" smtClean="0">
                <a:latin typeface="Times New Roman" pitchFamily="18" charset="0"/>
                <a:cs typeface="Times New Roman" pitchFamily="18" charset="0"/>
              </a:rPr>
              <a:t>   Email : ibra_bid89@hotmail,com</a:t>
            </a:r>
          </a:p>
          <a:p>
            <a:pPr algn="ctr"/>
            <a:r>
              <a:rPr lang="fr-FR" sz="1200" dirty="0" smtClean="0">
                <a:latin typeface="Times New Roman" pitchFamily="18" charset="0"/>
                <a:cs typeface="Times New Roman" pitchFamily="18" charset="0"/>
              </a:rPr>
              <a:t>Encadré par : M</a:t>
            </a:r>
            <a:r>
              <a:rPr lang="fr-FR" sz="1200" baseline="30000" dirty="0" smtClean="0">
                <a:latin typeface="Times New Roman" pitchFamily="18" charset="0"/>
                <a:cs typeface="Times New Roman" pitchFamily="18" charset="0"/>
              </a:rPr>
              <a:t>elle</a:t>
            </a:r>
            <a:r>
              <a:rPr lang="fr-FR" sz="1200" dirty="0" smtClean="0">
                <a:latin typeface="Times New Roman" pitchFamily="18" charset="0"/>
                <a:cs typeface="Times New Roman" pitchFamily="18" charset="0"/>
              </a:rPr>
              <a:t>   </a:t>
            </a:r>
            <a:r>
              <a:rPr lang="en-US" sz="1200" b="1" dirty="0"/>
              <a:t>AKCHICHE </a:t>
            </a:r>
            <a:r>
              <a:rPr lang="en-US" sz="1200" b="1" dirty="0" err="1"/>
              <a:t>Zineb</a:t>
            </a:r>
            <a:endParaRPr lang="fr-FR" sz="1200" dirty="0" smtClean="0">
              <a:latin typeface="Times New Roman" pitchFamily="18" charset="0"/>
              <a:cs typeface="Times New Roman" pitchFamily="18" charset="0"/>
            </a:endParaRPr>
          </a:p>
          <a:p>
            <a:pPr algn="ctr"/>
            <a:r>
              <a:rPr lang="fr-FR" sz="1200" dirty="0" smtClean="0">
                <a:latin typeface="Times New Roman" pitchFamily="18" charset="0"/>
                <a:cs typeface="Times New Roman" pitchFamily="18" charset="0"/>
              </a:rPr>
              <a:t>  Email : a.zineb@gmail.fr</a:t>
            </a:r>
            <a:endParaRPr lang="fr-FR" sz="1200" b="1" dirty="0" smtClean="0">
              <a:latin typeface="Times New Roman" pitchFamily="18" charset="0"/>
              <a:cs typeface="Times New Roman" pitchFamily="18" charset="0"/>
            </a:endParaRPr>
          </a:p>
          <a:p>
            <a:pPr algn="ctr"/>
            <a:r>
              <a:rPr lang="fr-FR" sz="1200" dirty="0" smtClean="0">
                <a:latin typeface="Times New Roman" pitchFamily="18" charset="0"/>
                <a:cs typeface="Times New Roman" pitchFamily="18" charset="0"/>
              </a:rPr>
              <a:t>    </a:t>
            </a:r>
          </a:p>
          <a:p>
            <a:pPr algn="ctr"/>
            <a:endParaRPr lang="fr-FR" sz="1200" dirty="0" smtClean="0">
              <a:latin typeface="Times New Roman" pitchFamily="18" charset="0"/>
              <a:cs typeface="Times New Roman" pitchFamily="18" charset="0"/>
            </a:endParaRPr>
          </a:p>
          <a:p>
            <a:pPr algn="ctr"/>
            <a:endParaRPr lang="fr-FR" dirty="0" smtClean="0">
              <a:latin typeface="Times New Roman" pitchFamily="18" charset="0"/>
              <a:cs typeface="Times New Roman" pitchFamily="18" charset="0"/>
            </a:endParaRPr>
          </a:p>
          <a:p>
            <a:pPr algn="ctr"/>
            <a:endParaRPr lang="fr-FR" sz="2800" dirty="0">
              <a:latin typeface="Times New Roman" pitchFamily="18" charset="0"/>
              <a:cs typeface="Times New Roman" pitchFamily="18" charset="0"/>
            </a:endParaRPr>
          </a:p>
          <a:p>
            <a:pPr algn="ctr"/>
            <a:endParaRPr lang="fr-FR" sz="2800" dirty="0" smtClean="0">
              <a:latin typeface="Times New Roman" pitchFamily="18" charset="0"/>
              <a:cs typeface="Times New Roman" pitchFamily="18" charset="0"/>
            </a:endParaRPr>
          </a:p>
        </p:txBody>
      </p:sp>
      <p:sp>
        <p:nvSpPr>
          <p:cNvPr id="8" name="Rectangle 7"/>
          <p:cNvSpPr/>
          <p:nvPr/>
        </p:nvSpPr>
        <p:spPr>
          <a:xfrm>
            <a:off x="0" y="6662841"/>
            <a:ext cx="3861046" cy="2484000"/>
          </a:xfrm>
          <a:prstGeom prst="rect">
            <a:avLst/>
          </a:prstGeom>
        </p:spPr>
        <p:style>
          <a:lnRef idx="1">
            <a:schemeClr val="accent3"/>
          </a:lnRef>
          <a:fillRef idx="2">
            <a:schemeClr val="accent3"/>
          </a:fillRef>
          <a:effectRef idx="1">
            <a:schemeClr val="accent3"/>
          </a:effectRef>
          <a:fontRef idx="minor">
            <a:schemeClr val="dk1"/>
          </a:fontRef>
        </p:style>
        <p:txBody>
          <a:bodyPr wrap="square" lIns="0" tIns="0" rIns="0" bIns="0">
            <a:spAutoFit/>
          </a:bodyPr>
          <a:lstStyle/>
          <a:p>
            <a:r>
              <a:rPr lang="fr-FR" sz="1100" b="1" i="1" u="sng" dirty="0" smtClean="0">
                <a:latin typeface="Times New Roman" pitchFamily="18" charset="0"/>
                <a:cs typeface="Times New Roman" pitchFamily="18" charset="0"/>
              </a:rPr>
              <a:t>Résumé                                                                                         </a:t>
            </a:r>
            <a:endParaRPr lang="fr-FR" sz="1100" dirty="0">
              <a:latin typeface="Times New Roman" pitchFamily="18" charset="0"/>
              <a:cs typeface="Times New Roman" pitchFamily="18" charset="0"/>
            </a:endParaRPr>
          </a:p>
          <a:p>
            <a:r>
              <a:rPr lang="fr-FR" sz="1100" dirty="0" smtClean="0">
                <a:latin typeface="Times New Roman" pitchFamily="18" charset="0"/>
                <a:cs typeface="Times New Roman" pitchFamily="18" charset="0"/>
              </a:rPr>
              <a:t>Les </a:t>
            </a:r>
            <a:r>
              <a:rPr lang="fr-FR" sz="1100" dirty="0">
                <a:latin typeface="Times New Roman" pitchFamily="18" charset="0"/>
                <a:cs typeface="Times New Roman" pitchFamily="18" charset="0"/>
              </a:rPr>
              <a:t>colorants occupent une place importante dans les composés organiques synthétiques. Ils sont utilisés en grande quantité dans  les industries : textile, encre, plastique, cosmétique, tannerie,.. et sont de ce fait des polluants industriels communs. Leurs rejets dans les systèmes aquatiques causent des dommages à l’environnement en raison de leur toxicité, ce qui impose leur traitement. Mais la complexité </a:t>
            </a:r>
            <a:r>
              <a:rPr lang="fr-FR" sz="1100" dirty="0" smtClean="0">
                <a:latin typeface="Times New Roman" pitchFamily="18" charset="0"/>
                <a:cs typeface="Times New Roman" pitchFamily="18" charset="0"/>
              </a:rPr>
              <a:t>d </a:t>
            </a:r>
            <a:r>
              <a:rPr lang="fr-FR" sz="1100" dirty="0">
                <a:latin typeface="Times New Roman" pitchFamily="18" charset="0"/>
                <a:cs typeface="Times New Roman" pitchFamily="18" charset="0"/>
              </a:rPr>
              <a:t>ces polluants et leur couleur affectent énormément l’efficacité des traitements classiquement appliqués. </a:t>
            </a:r>
          </a:p>
          <a:p>
            <a:r>
              <a:rPr lang="fr-FR" sz="1100" dirty="0" smtClean="0">
                <a:latin typeface="Times New Roman" pitchFamily="18" charset="0"/>
                <a:cs typeface="Times New Roman" pitchFamily="18" charset="0"/>
              </a:rPr>
              <a:t>Parmi </a:t>
            </a:r>
            <a:r>
              <a:rPr lang="fr-FR" sz="1100" dirty="0">
                <a:latin typeface="Times New Roman" pitchFamily="18" charset="0"/>
                <a:cs typeface="Times New Roman" pitchFamily="18" charset="0"/>
              </a:rPr>
              <a:t>les progrès les plus récents, basés sur les techniques d’oxydation avancées, la </a:t>
            </a:r>
            <a:r>
              <a:rPr lang="fr-FR" sz="1100" dirty="0" err="1">
                <a:latin typeface="Times New Roman" pitchFamily="18" charset="0"/>
                <a:cs typeface="Times New Roman" pitchFamily="18" charset="0"/>
              </a:rPr>
              <a:t>photocatalyse</a:t>
            </a:r>
            <a:r>
              <a:rPr lang="fr-FR" sz="1100" dirty="0">
                <a:latin typeface="Times New Roman" pitchFamily="18" charset="0"/>
                <a:cs typeface="Times New Roman" pitchFamily="18" charset="0"/>
              </a:rPr>
              <a:t> hétérogène représente de nos jours, une solution émergente aux problèmes de pollution des milieux aquifères, car pouvant dégrader la matière organique en produits élémentaires et moins toxiques. </a:t>
            </a:r>
          </a:p>
        </p:txBody>
      </p:sp>
      <p:sp>
        <p:nvSpPr>
          <p:cNvPr id="13" name="Titre 12"/>
          <p:cNvSpPr>
            <a:spLocks noGrp="1"/>
          </p:cNvSpPr>
          <p:nvPr>
            <p:ph type="title"/>
          </p:nvPr>
        </p:nvSpPr>
        <p:spPr>
          <a:xfrm>
            <a:off x="-27384" y="1979712"/>
            <a:ext cx="6876000" cy="1584176"/>
          </a:xfrm>
        </p:spPr>
        <p:style>
          <a:lnRef idx="1">
            <a:schemeClr val="accent1"/>
          </a:lnRef>
          <a:fillRef idx="2">
            <a:schemeClr val="accent1"/>
          </a:fillRef>
          <a:effectRef idx="1">
            <a:schemeClr val="accent1"/>
          </a:effectRef>
          <a:fontRef idx="minor">
            <a:schemeClr val="dk1"/>
          </a:fontRef>
        </p:style>
        <p:txBody>
          <a:bodyPr lIns="0" tIns="0" rIns="0" bIns="0">
            <a:normAutofit fontScale="90000"/>
          </a:bodyPr>
          <a:lstStyle/>
          <a:p>
            <a:pPr lvl="0">
              <a:lnSpc>
                <a:spcPct val="115000"/>
              </a:lnSpc>
            </a:pPr>
            <a:r>
              <a:rPr kumimoji="0" lang="fr-FR" sz="11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Problématique et objectifs :</a:t>
            </a:r>
            <a:r>
              <a:rPr kumimoji="0" lang="fr-FR" sz="500" b="0" i="0" u="none" strike="noStrike" cap="none" normalizeH="0" baseline="0" dirty="0" smtClean="0">
                <a:ln>
                  <a:noFill/>
                </a:ln>
                <a:solidFill>
                  <a:schemeClr val="tx1"/>
                </a:solidFill>
                <a:effectLst/>
                <a:latin typeface="Arial" pitchFamily="34" charset="0"/>
                <a:cs typeface="Arial" pitchFamily="34" charset="0"/>
              </a:rPr>
              <a:t/>
            </a:r>
            <a:br>
              <a:rPr kumimoji="0" lang="fr-FR" sz="500" b="0" i="0" u="none" strike="noStrike" cap="none" normalizeH="0" baseline="0" dirty="0" smtClean="0">
                <a:ln>
                  <a:noFill/>
                </a:ln>
                <a:solidFill>
                  <a:schemeClr val="tx1"/>
                </a:solidFill>
                <a:effectLst/>
                <a:latin typeface="Arial" pitchFamily="34" charset="0"/>
                <a:cs typeface="Arial" pitchFamily="34" charset="0"/>
              </a:rPr>
            </a:br>
            <a:r>
              <a:rPr lang="fr-FR" sz="1100" dirty="0" smtClean="0">
                <a:effectLst/>
                <a:latin typeface="Times New Roman" pitchFamily="18" charset="0"/>
                <a:cs typeface="Times New Roman" pitchFamily="18" charset="0"/>
              </a:rPr>
              <a:t>Bien que les technologies d'épuration des eaux aient fortement progressé, elles se heurtent toujours à certaines molécules difficilement dégradables telles que pesticides, colorants et autres résidus industriels ou agricoles. L’optimisation des conditions de dégradation </a:t>
            </a:r>
            <a:r>
              <a:rPr lang="fr-FR" sz="1100" dirty="0" err="1" smtClean="0">
                <a:effectLst/>
                <a:latin typeface="Times New Roman" pitchFamily="18" charset="0"/>
                <a:cs typeface="Times New Roman" pitchFamily="18" charset="0"/>
              </a:rPr>
              <a:t>photocatalytique</a:t>
            </a:r>
            <a:r>
              <a:rPr lang="fr-FR" sz="1100" dirty="0" smtClean="0">
                <a:effectLst/>
                <a:latin typeface="Times New Roman" pitchFamily="18" charset="0"/>
                <a:cs typeface="Times New Roman" pitchFamily="18" charset="0"/>
              </a:rPr>
              <a:t>, est menée par la méthodologie de la recherche expérimentale qui a pour objet d'optimiser l’efficacité du procédé de la </a:t>
            </a:r>
            <a:r>
              <a:rPr lang="fr-FR" sz="1100" dirty="0" err="1" smtClean="0">
                <a:effectLst/>
                <a:latin typeface="Times New Roman" pitchFamily="18" charset="0"/>
                <a:cs typeface="Times New Roman" pitchFamily="18" charset="0"/>
              </a:rPr>
              <a:t>photocatalyse</a:t>
            </a:r>
            <a:r>
              <a:rPr lang="fr-FR" sz="1100" dirty="0" smtClean="0">
                <a:effectLst/>
                <a:latin typeface="Times New Roman" pitchFamily="18" charset="0"/>
                <a:cs typeface="Times New Roman" pitchFamily="18" charset="0"/>
              </a:rPr>
              <a:t> et de déterminer les effets principaux et d’interactions des différents paramètres (pH, température, concentrations…).</a:t>
            </a:r>
            <a:br>
              <a:rPr lang="fr-FR" sz="1100" dirty="0" smtClean="0">
                <a:effectLst/>
                <a:latin typeface="Times New Roman" pitchFamily="18" charset="0"/>
                <a:cs typeface="Times New Roman" pitchFamily="18" charset="0"/>
              </a:rPr>
            </a:br>
            <a:r>
              <a:rPr lang="fr-FR" sz="1100" dirty="0" smtClean="0">
                <a:effectLst/>
                <a:latin typeface="Times New Roman" pitchFamily="18" charset="0"/>
                <a:cs typeface="Times New Roman" pitchFamily="18" charset="0"/>
              </a:rPr>
              <a:t>Le présent travail décrit les expérimentations réalisées afin d’optimiser l'activité </a:t>
            </a:r>
            <a:r>
              <a:rPr lang="fr-FR" sz="1100" dirty="0" err="1" smtClean="0">
                <a:effectLst/>
                <a:latin typeface="Times New Roman" pitchFamily="18" charset="0"/>
                <a:cs typeface="Times New Roman" pitchFamily="18" charset="0"/>
              </a:rPr>
              <a:t>photocatalytique</a:t>
            </a:r>
            <a:r>
              <a:rPr lang="fr-FR" sz="1100" dirty="0" smtClean="0">
                <a:effectLst/>
                <a:latin typeface="Times New Roman" pitchFamily="18" charset="0"/>
                <a:cs typeface="Times New Roman" pitchFamily="18" charset="0"/>
              </a:rPr>
              <a:t>, en faisant varier les différents paramètres permettant un abattement significatif de la dégradation d'un effluent industriel.</a:t>
            </a:r>
            <a:br>
              <a:rPr lang="fr-FR" sz="1100" dirty="0" smtClean="0">
                <a:effectLst/>
                <a:latin typeface="Times New Roman" pitchFamily="18" charset="0"/>
                <a:cs typeface="Times New Roman" pitchFamily="18" charset="0"/>
              </a:rPr>
            </a:br>
            <a:endParaRPr lang="fr-FR" sz="11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1048" y="6269528"/>
            <a:ext cx="3024336" cy="2622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4"/>
          <p:cNvSpPr/>
          <p:nvPr/>
        </p:nvSpPr>
        <p:spPr>
          <a:xfrm>
            <a:off x="3861046" y="8892480"/>
            <a:ext cx="3024337" cy="261610"/>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fr-FR" sz="1100" dirty="0"/>
              <a:t>Mécanisme de dégradation </a:t>
            </a:r>
            <a:r>
              <a:rPr lang="fr-FR" sz="1100" dirty="0" err="1"/>
              <a:t>photocatalytique</a:t>
            </a:r>
            <a:endParaRPr lang="fr-FR" sz="1100" dirty="0"/>
          </a:p>
        </p:txBody>
      </p:sp>
      <p:graphicFrame>
        <p:nvGraphicFramePr>
          <p:cNvPr id="16" name="Tableau 15"/>
          <p:cNvGraphicFramePr>
            <a:graphicFrameLocks noGrp="1"/>
          </p:cNvGraphicFramePr>
          <p:nvPr>
            <p:extLst>
              <p:ext uri="{D42A27DB-BD31-4B8C-83A1-F6EECF244321}">
                <p14:modId xmlns:p14="http://schemas.microsoft.com/office/powerpoint/2010/main" val="2077535592"/>
              </p:ext>
            </p:extLst>
          </p:nvPr>
        </p:nvGraphicFramePr>
        <p:xfrm>
          <a:off x="1556792" y="1553585"/>
          <a:ext cx="3945830" cy="354119"/>
        </p:xfrm>
        <a:graphic>
          <a:graphicData uri="http://schemas.openxmlformats.org/drawingml/2006/table">
            <a:tbl>
              <a:tblPr firstRow="1" firstCol="1" lastRow="1" lastCol="1" bandRow="1" bandCol="1">
                <a:tableStyleId>{5DA37D80-6434-44D0-A028-1B22A696006F}</a:tableStyleId>
              </a:tblPr>
              <a:tblGrid>
                <a:gridCol w="3945830"/>
              </a:tblGrid>
              <a:tr h="354119">
                <a:tc>
                  <a:txBody>
                    <a:bodyPr/>
                    <a:lstStyle/>
                    <a:p>
                      <a:pPr algn="ctr">
                        <a:spcAft>
                          <a:spcPts val="0"/>
                        </a:spcAft>
                      </a:pPr>
                      <a:r>
                        <a:rPr lang="fr-FR" sz="1000" dirty="0" smtClean="0">
                          <a:effectLst/>
                        </a:rPr>
                        <a:t> Thème :   Influence </a:t>
                      </a:r>
                      <a:r>
                        <a:rPr lang="fr-FR" sz="1000" dirty="0">
                          <a:effectLst/>
                        </a:rPr>
                        <a:t>des paramètres sur la dégradation </a:t>
                      </a:r>
                      <a:r>
                        <a:rPr lang="fr-FR" sz="1000" dirty="0" err="1">
                          <a:effectLst/>
                        </a:rPr>
                        <a:t>photocatalytique</a:t>
                      </a:r>
                      <a:r>
                        <a:rPr lang="fr-FR" sz="1000" dirty="0">
                          <a:effectLst/>
                        </a:rPr>
                        <a:t> hétérogène des polluants organique dans les eaux usées</a:t>
                      </a:r>
                      <a:endParaRPr lang="fr-FR" sz="1000" dirty="0">
                        <a:effectLst/>
                        <a:latin typeface="Times New Roman"/>
                        <a:ea typeface="Times New Roman"/>
                      </a:endParaRPr>
                    </a:p>
                  </a:txBody>
                  <a:tcPr marL="0" marR="0" marT="0" marB="0" anchor="ctr"/>
                </a:tc>
              </a:tr>
            </a:tbl>
          </a:graphicData>
        </a:graphic>
      </p:graphicFrame>
      <p:sp>
        <p:nvSpPr>
          <p:cNvPr id="17" name="Rectangle 3"/>
          <p:cNvSpPr>
            <a:spLocks noChangeArrowheads="1"/>
          </p:cNvSpPr>
          <p:nvPr/>
        </p:nvSpPr>
        <p:spPr bwMode="auto">
          <a:xfrm>
            <a:off x="3861047" y="6012160"/>
            <a:ext cx="3012993" cy="257369"/>
          </a:xfrm>
          <a:prstGeom prst="rect">
            <a:avLst/>
          </a:prstGeom>
          <a:ln/>
        </p:spPr>
        <p:style>
          <a:lnRef idx="1">
            <a:schemeClr val="dk1"/>
          </a:lnRef>
          <a:fillRef idx="2">
            <a:schemeClr val="dk1"/>
          </a:fillRef>
          <a:effectRef idx="1">
            <a:schemeClr val="dk1"/>
          </a:effectRef>
          <a:fontRef idx="minor">
            <a:schemeClr val="dk1"/>
          </a:fontRef>
        </p:style>
        <p:txBody>
          <a:bodyPr vert="horz" wrap="square" lIns="36000" tIns="36000" rIns="36000" bIns="3600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358775" algn="l"/>
              </a:tabLst>
            </a:pPr>
            <a:r>
              <a:rPr kumimoji="0" lang="fr-FR" sz="12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Titre : station d’</a:t>
            </a:r>
            <a:r>
              <a:rPr lang="fr-FR" sz="1200" b="1" dirty="0" err="1">
                <a:latin typeface="Times New Roman" pitchFamily="18" charset="0"/>
                <a:ea typeface="Times New Roman" pitchFamily="18" charset="0"/>
                <a:cs typeface="Times New Roman" pitchFamily="18" charset="0"/>
              </a:rPr>
              <a:t>u</a:t>
            </a:r>
            <a:r>
              <a:rPr kumimoji="0" lang="fr-FR" sz="1200"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piration</a:t>
            </a:r>
            <a:r>
              <a:rPr kumimoji="0" lang="fr-FR"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fr-FR" sz="6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28" name="Picture 4" descr="C:\Users\ACER\Downloads\Jus-de-choucroute1-150x11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1048" y="3563888"/>
            <a:ext cx="3012993" cy="2448272"/>
          </a:xfrm>
          <a:prstGeom prst="rect">
            <a:avLst/>
          </a:prstGeom>
          <a:noFill/>
          <a:extLst>
            <a:ext uri="{909E8E84-426E-40DD-AFC4-6F175D3DCCD1}">
              <a14:hiddenFill xmlns:a14="http://schemas.microsoft.com/office/drawing/2010/main">
                <a:solidFill>
                  <a:srgbClr val="FFFFFF"/>
                </a:solidFill>
              </a14:hiddenFill>
            </a:ext>
          </a:extLst>
        </p:spPr>
      </p:pic>
      <p:sp>
        <p:nvSpPr>
          <p:cNvPr id="20" name="Titre 1"/>
          <p:cNvSpPr txBox="1">
            <a:spLocks/>
          </p:cNvSpPr>
          <p:nvPr/>
        </p:nvSpPr>
        <p:spPr>
          <a:xfrm>
            <a:off x="-27384" y="3563888"/>
            <a:ext cx="3888432" cy="792088"/>
          </a:xfrm>
          <a:prstGeom prst="rect">
            <a:avLst/>
          </a:prstGeom>
        </p:spPr>
        <p:style>
          <a:lnRef idx="1">
            <a:schemeClr val="dk1"/>
          </a:lnRef>
          <a:fillRef idx="2">
            <a:schemeClr val="dk1"/>
          </a:fillRef>
          <a:effectRef idx="1">
            <a:schemeClr val="dk1"/>
          </a:effectRef>
          <a:fontRef idx="minor">
            <a:schemeClr val="dk1"/>
          </a:fontRef>
        </p:style>
        <p:txBody>
          <a:bodyPr vert="horz" lIns="36000" tIns="36000" rIns="36000" bIns="36000" rtlCol="0" anchor="ctr">
            <a:normAutofit fontScale="97500" lnSpcReduction="1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fr-FR" sz="1200" b="1" dirty="0" smtClean="0">
                <a:latin typeface="Times New Roman" pitchFamily="18" charset="0"/>
                <a:cs typeface="Times New Roman" pitchFamily="18" charset="0"/>
              </a:rPr>
              <a:t>Chapitre I :  </a:t>
            </a:r>
            <a:r>
              <a:rPr lang="fr-FR" sz="1200" dirty="0" smtClean="0">
                <a:latin typeface="Times New Roman" pitchFamily="18" charset="0"/>
                <a:cs typeface="Times New Roman" pitchFamily="18" charset="0"/>
              </a:rPr>
              <a:t/>
            </a:r>
            <a:br>
              <a:rPr lang="fr-FR" sz="1200" dirty="0" smtClean="0">
                <a:latin typeface="Times New Roman" pitchFamily="18" charset="0"/>
                <a:cs typeface="Times New Roman" pitchFamily="18" charset="0"/>
              </a:rPr>
            </a:br>
            <a:r>
              <a:rPr lang="fr-FR" sz="1200" b="1" dirty="0" smtClean="0">
                <a:latin typeface="Times New Roman" pitchFamily="18" charset="0"/>
                <a:cs typeface="Times New Roman" pitchFamily="18" charset="0"/>
              </a:rPr>
              <a:t>1_  Introduction </a:t>
            </a:r>
            <a:br>
              <a:rPr lang="fr-FR" sz="1200" b="1" dirty="0" smtClean="0">
                <a:latin typeface="Times New Roman" pitchFamily="18" charset="0"/>
                <a:cs typeface="Times New Roman" pitchFamily="18" charset="0"/>
              </a:rPr>
            </a:br>
            <a:r>
              <a:rPr lang="fr-FR" sz="1200" b="1" dirty="0" smtClean="0">
                <a:latin typeface="Times New Roman" pitchFamily="18" charset="0"/>
                <a:cs typeface="Times New Roman" pitchFamily="18" charset="0"/>
              </a:rPr>
              <a:t>2_ Types et composition des eaux usées</a:t>
            </a:r>
            <a:r>
              <a:rPr lang="fr-FR" sz="1200" dirty="0" smtClean="0">
                <a:latin typeface="Times New Roman" pitchFamily="18" charset="0"/>
                <a:cs typeface="Times New Roman" pitchFamily="18" charset="0"/>
              </a:rPr>
              <a:t/>
            </a:r>
            <a:br>
              <a:rPr lang="fr-FR" sz="1200" dirty="0" smtClean="0">
                <a:latin typeface="Times New Roman" pitchFamily="18" charset="0"/>
                <a:cs typeface="Times New Roman" pitchFamily="18" charset="0"/>
              </a:rPr>
            </a:br>
            <a:r>
              <a:rPr lang="fr-FR" sz="1200" b="1" dirty="0" smtClean="0">
                <a:latin typeface="Times New Roman" pitchFamily="18" charset="0"/>
                <a:cs typeface="Times New Roman" pitchFamily="18" charset="0"/>
              </a:rPr>
              <a:t>3_ Critères de pollution     DBO  DCO       </a:t>
            </a:r>
            <a:endParaRPr lang="fr-FR" sz="1200" dirty="0">
              <a:latin typeface="Times New Roman" pitchFamily="18" charset="0"/>
              <a:cs typeface="Times New Roman" pitchFamily="18" charset="0"/>
            </a:endParaRPr>
          </a:p>
        </p:txBody>
      </p:sp>
      <p:sp>
        <p:nvSpPr>
          <p:cNvPr id="21" name="Titre 1"/>
          <p:cNvSpPr txBox="1">
            <a:spLocks/>
          </p:cNvSpPr>
          <p:nvPr/>
        </p:nvSpPr>
        <p:spPr>
          <a:xfrm>
            <a:off x="-27384" y="6012160"/>
            <a:ext cx="3888432" cy="648072"/>
          </a:xfrm>
          <a:prstGeom prst="rect">
            <a:avLst/>
          </a:prstGeom>
        </p:spPr>
        <p:style>
          <a:lnRef idx="1">
            <a:schemeClr val="dk1"/>
          </a:lnRef>
          <a:fillRef idx="2">
            <a:schemeClr val="dk1"/>
          </a:fillRef>
          <a:effectRef idx="1">
            <a:schemeClr val="dk1"/>
          </a:effectRef>
          <a:fontRef idx="minor">
            <a:schemeClr val="dk1"/>
          </a:fontRef>
        </p:style>
        <p:txBody>
          <a:bodyPr vert="horz" lIns="36000" tIns="36000" rIns="36000" bIns="36000" rtlCol="0" anchor="ctr">
            <a:normAutofit/>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fr-FR" sz="1100" dirty="0" smtClean="0">
                <a:latin typeface="Times New Roman" pitchFamily="18" charset="0"/>
                <a:cs typeface="Times New Roman" pitchFamily="18" charset="0"/>
              </a:rPr>
              <a:t>chapitre III </a:t>
            </a:r>
            <a:br>
              <a:rPr lang="fr-FR" sz="1100" dirty="0" smtClean="0">
                <a:latin typeface="Times New Roman" pitchFamily="18" charset="0"/>
                <a:cs typeface="Times New Roman" pitchFamily="18" charset="0"/>
              </a:rPr>
            </a:br>
            <a:r>
              <a:rPr lang="fr-FR" sz="1100" dirty="0" smtClean="0">
                <a:latin typeface="Times New Roman" pitchFamily="18" charset="0"/>
                <a:cs typeface="Times New Roman" pitchFamily="18" charset="0"/>
              </a:rPr>
              <a:t>1_  </a:t>
            </a:r>
            <a:r>
              <a:rPr lang="fr-FR" sz="1100" dirty="0" err="1" smtClean="0">
                <a:latin typeface="Times New Roman" pitchFamily="18" charset="0"/>
                <a:cs typeface="Times New Roman" pitchFamily="18" charset="0"/>
              </a:rPr>
              <a:t>Definition</a:t>
            </a:r>
            <a:r>
              <a:rPr lang="fr-FR" sz="1100" dirty="0" smtClean="0">
                <a:latin typeface="Times New Roman" pitchFamily="18" charset="0"/>
                <a:cs typeface="Times New Roman" pitchFamily="18" charset="0"/>
              </a:rPr>
              <a:t> et </a:t>
            </a:r>
            <a:r>
              <a:rPr lang="fr-FR" sz="1100" dirty="0" err="1" smtClean="0">
                <a:latin typeface="Times New Roman" pitchFamily="18" charset="0"/>
                <a:cs typeface="Times New Roman" pitchFamily="18" charset="0"/>
              </a:rPr>
              <a:t>proprietes</a:t>
            </a:r>
            <a:r>
              <a:rPr lang="fr-FR" sz="1100" dirty="0" smtClean="0">
                <a:latin typeface="Times New Roman" pitchFamily="18" charset="0"/>
                <a:cs typeface="Times New Roman" pitchFamily="18" charset="0"/>
              </a:rPr>
              <a:t> de </a:t>
            </a:r>
            <a:r>
              <a:rPr lang="fr-FR" sz="1100" dirty="0" err="1" smtClean="0">
                <a:latin typeface="Times New Roman" pitchFamily="18" charset="0"/>
                <a:cs typeface="Times New Roman" pitchFamily="18" charset="0"/>
              </a:rPr>
              <a:t>photocatalitique</a:t>
            </a:r>
            <a:r>
              <a:rPr lang="fr-FR" sz="1100" dirty="0" smtClean="0">
                <a:latin typeface="Times New Roman" pitchFamily="18" charset="0"/>
                <a:cs typeface="Times New Roman" pitchFamily="18" charset="0"/>
              </a:rPr>
              <a:t/>
            </a:r>
            <a:br>
              <a:rPr lang="fr-FR" sz="1100" dirty="0" smtClean="0">
                <a:latin typeface="Times New Roman" pitchFamily="18" charset="0"/>
                <a:cs typeface="Times New Roman" pitchFamily="18" charset="0"/>
              </a:rPr>
            </a:br>
            <a:r>
              <a:rPr lang="fr-FR" sz="1100" dirty="0" smtClean="0">
                <a:latin typeface="Times New Roman" pitchFamily="18" charset="0"/>
                <a:cs typeface="Times New Roman" pitchFamily="18" charset="0"/>
              </a:rPr>
              <a:t>2_  partie </a:t>
            </a:r>
            <a:r>
              <a:rPr lang="fr-FR" sz="1100" dirty="0" err="1" smtClean="0">
                <a:latin typeface="Times New Roman" pitchFamily="18" charset="0"/>
                <a:cs typeface="Times New Roman" pitchFamily="18" charset="0"/>
              </a:rPr>
              <a:t>exprimontalle</a:t>
            </a:r>
            <a:endParaRPr lang="fr-FR" sz="1100" dirty="0">
              <a:latin typeface="Times New Roman" pitchFamily="18" charset="0"/>
              <a:cs typeface="Times New Roman" pitchFamily="18" charset="0"/>
            </a:endParaRPr>
          </a:p>
        </p:txBody>
      </p:sp>
      <p:sp>
        <p:nvSpPr>
          <p:cNvPr id="22" name="Titre 1"/>
          <p:cNvSpPr txBox="1">
            <a:spLocks/>
          </p:cNvSpPr>
          <p:nvPr/>
        </p:nvSpPr>
        <p:spPr>
          <a:xfrm>
            <a:off x="-27384" y="4355976"/>
            <a:ext cx="3888432" cy="1656184"/>
          </a:xfrm>
          <a:prstGeom prst="rect">
            <a:avLst/>
          </a:prstGeom>
        </p:spPr>
        <p:style>
          <a:lnRef idx="1">
            <a:schemeClr val="dk1"/>
          </a:lnRef>
          <a:fillRef idx="2">
            <a:schemeClr val="dk1"/>
          </a:fillRef>
          <a:effectRef idx="1">
            <a:schemeClr val="dk1"/>
          </a:effectRef>
          <a:fontRef idx="minor">
            <a:schemeClr val="dk1"/>
          </a:fontRef>
        </p:style>
        <p:txBody>
          <a:bodyPr vert="horz" lIns="36000" tIns="36000" rIns="36000" bIns="36000" rtlCol="0" anchor="ctr">
            <a:normAutofit fontScale="90000" lnSpcReduction="10000"/>
          </a:bodyPr>
          <a:lstStyle>
            <a:lvl1pPr algn="ctr" defTabSz="9144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l"/>
            <a:r>
              <a:rPr lang="fr-FR" sz="1200" dirty="0" smtClean="0">
                <a:latin typeface="Times New Roman" pitchFamily="18" charset="0"/>
                <a:cs typeface="Times New Roman" pitchFamily="18" charset="0"/>
              </a:rPr>
              <a:t>Chapitre II.  Traitement des eaux usées</a:t>
            </a:r>
            <a:br>
              <a:rPr lang="fr-FR" sz="1200" dirty="0" smtClean="0">
                <a:latin typeface="Times New Roman" pitchFamily="18" charset="0"/>
                <a:cs typeface="Times New Roman" pitchFamily="18" charset="0"/>
              </a:rPr>
            </a:br>
            <a:r>
              <a:rPr lang="fr-FR" sz="1200" dirty="0" smtClean="0">
                <a:latin typeface="Times New Roman" pitchFamily="18" charset="0"/>
                <a:cs typeface="Times New Roman" pitchFamily="18" charset="0"/>
              </a:rPr>
              <a:t>Introduction </a:t>
            </a:r>
            <a:br>
              <a:rPr lang="fr-FR" sz="1200" dirty="0" smtClean="0">
                <a:latin typeface="Times New Roman" pitchFamily="18" charset="0"/>
                <a:cs typeface="Times New Roman" pitchFamily="18" charset="0"/>
              </a:rPr>
            </a:br>
            <a:r>
              <a:rPr lang="fr-FR" sz="1200" u="sng" dirty="0" smtClean="0">
                <a:latin typeface="Times New Roman" pitchFamily="18" charset="0"/>
                <a:cs typeface="Times New Roman" pitchFamily="18" charset="0"/>
              </a:rPr>
              <a:t>1- prétraitements des eaux usées</a:t>
            </a:r>
            <a:br>
              <a:rPr lang="fr-FR" sz="1200" u="sng" dirty="0" smtClean="0">
                <a:latin typeface="Times New Roman" pitchFamily="18" charset="0"/>
                <a:cs typeface="Times New Roman" pitchFamily="18" charset="0"/>
              </a:rPr>
            </a:br>
            <a:r>
              <a:rPr lang="fr-FR" sz="1200" dirty="0" smtClean="0">
                <a:latin typeface="Times New Roman" pitchFamily="18" charset="0"/>
                <a:cs typeface="Times New Roman" pitchFamily="18" charset="0"/>
              </a:rPr>
              <a:t>1-1Dégrillage et tamisage </a:t>
            </a:r>
            <a:br>
              <a:rPr lang="fr-FR" sz="1200" dirty="0" smtClean="0">
                <a:latin typeface="Times New Roman" pitchFamily="18" charset="0"/>
                <a:cs typeface="Times New Roman" pitchFamily="18" charset="0"/>
              </a:rPr>
            </a:br>
            <a:r>
              <a:rPr lang="fr-FR" sz="1200" dirty="0" smtClean="0">
                <a:latin typeface="Times New Roman" pitchFamily="18" charset="0"/>
                <a:cs typeface="Times New Roman" pitchFamily="18" charset="0"/>
              </a:rPr>
              <a:t>1-2Déshuilage </a:t>
            </a:r>
            <a:br>
              <a:rPr lang="fr-FR" sz="1200" dirty="0" smtClean="0">
                <a:latin typeface="Times New Roman" pitchFamily="18" charset="0"/>
                <a:cs typeface="Times New Roman" pitchFamily="18" charset="0"/>
              </a:rPr>
            </a:br>
            <a:r>
              <a:rPr lang="fr-FR" sz="1200" u="sng" dirty="0" smtClean="0">
                <a:latin typeface="Times New Roman" pitchFamily="18" charset="0"/>
                <a:cs typeface="Times New Roman" pitchFamily="18" charset="0"/>
              </a:rPr>
              <a:t>2- Traitement primaire des eaux usées</a:t>
            </a:r>
            <a:br>
              <a:rPr lang="fr-FR" sz="1200" u="sng" dirty="0" smtClean="0">
                <a:latin typeface="Times New Roman" pitchFamily="18" charset="0"/>
                <a:cs typeface="Times New Roman" pitchFamily="18" charset="0"/>
              </a:rPr>
            </a:br>
            <a:r>
              <a:rPr lang="fr-FR" sz="1200" dirty="0" smtClean="0">
                <a:latin typeface="Times New Roman" pitchFamily="18" charset="0"/>
                <a:cs typeface="Times New Roman" pitchFamily="18" charset="0"/>
              </a:rPr>
              <a:t>2-1Décantation</a:t>
            </a:r>
            <a:br>
              <a:rPr lang="fr-FR" sz="1200" dirty="0" smtClean="0">
                <a:latin typeface="Times New Roman" pitchFamily="18" charset="0"/>
                <a:cs typeface="Times New Roman" pitchFamily="18" charset="0"/>
              </a:rPr>
            </a:br>
            <a:r>
              <a:rPr lang="fr-FR" sz="1200" dirty="0" smtClean="0">
                <a:latin typeface="Times New Roman" pitchFamily="18" charset="0"/>
                <a:cs typeface="Times New Roman" pitchFamily="18" charset="0"/>
              </a:rPr>
              <a:t>2-2Coagulation et floculation </a:t>
            </a:r>
            <a:br>
              <a:rPr lang="fr-FR" sz="1200" dirty="0" smtClean="0">
                <a:latin typeface="Times New Roman" pitchFamily="18" charset="0"/>
                <a:cs typeface="Times New Roman" pitchFamily="18" charset="0"/>
              </a:rPr>
            </a:br>
            <a:r>
              <a:rPr lang="fr-FR" sz="1200" u="sng" dirty="0" smtClean="0">
                <a:latin typeface="Times New Roman" pitchFamily="18" charset="0"/>
                <a:cs typeface="Times New Roman" pitchFamily="18" charset="0"/>
              </a:rPr>
              <a:t>3. Traitement secondaire des eaux usées</a:t>
            </a:r>
            <a:r>
              <a:rPr lang="fr-FR" sz="1200" dirty="0" smtClean="0">
                <a:latin typeface="Times New Roman" pitchFamily="18" charset="0"/>
                <a:cs typeface="Times New Roman" pitchFamily="18" charset="0"/>
              </a:rPr>
              <a:t/>
            </a:r>
            <a:br>
              <a:rPr lang="fr-FR" sz="1200" dirty="0" smtClean="0">
                <a:latin typeface="Times New Roman" pitchFamily="18" charset="0"/>
                <a:cs typeface="Times New Roman" pitchFamily="18" charset="0"/>
              </a:rPr>
            </a:br>
            <a:r>
              <a:rPr lang="fr-FR" sz="1200" dirty="0" smtClean="0">
                <a:latin typeface="Times New Roman" pitchFamily="18" charset="0"/>
                <a:cs typeface="Times New Roman" pitchFamily="18" charset="0"/>
              </a:rPr>
              <a:t>3-1 Les lit bactériens</a:t>
            </a:r>
            <a:endParaRPr lang="fr-FR" sz="1100" dirty="0">
              <a:latin typeface="Times New Roman" pitchFamily="18" charset="0"/>
              <a:cs typeface="Times New Roman" pitchFamily="18" charset="0"/>
            </a:endParaRPr>
          </a:p>
        </p:txBody>
      </p:sp>
    </p:spTree>
    <p:extLst>
      <p:ext uri="{BB962C8B-B14F-4D97-AF65-F5344CB8AC3E}">
        <p14:creationId xmlns:p14="http://schemas.microsoft.com/office/powerpoint/2010/main" val="213953163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TotalTime>
  <Words>63</Words>
  <Application>Microsoft Office PowerPoint</Application>
  <PresentationFormat>Affichage à l'écran (4:3)</PresentationFormat>
  <Paragraphs>17</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Problématique et objectifs : Bien que les technologies d'épuration des eaux aient fortement progressé, elles se heurtent toujours à certaines molécules difficilement dégradables telles que pesticides, colorants et autres résidus industriels ou agricoles. L’optimisation des conditions de dégradation photocatalytique, est menée par la méthodologie de la recherche expérimentale qui a pour objet d'optimiser l’efficacité du procédé de la photocatalyse et de déterminer les effets principaux et d’interactions des différents paramètres (pH, température, concentrations…). Le présent travail décrit les expérimentations réalisées afin d’optimiser l'activité photocatalytique, en faisant varier les différents paramètres permettant un abattement significatif de la dégradation d'un effluent industriel.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ACER</dc:creator>
  <cp:lastModifiedBy>ACER</cp:lastModifiedBy>
  <cp:revision>15</cp:revision>
  <dcterms:created xsi:type="dcterms:W3CDTF">2015-02-25T19:46:55Z</dcterms:created>
  <dcterms:modified xsi:type="dcterms:W3CDTF">2015-02-25T22:44:06Z</dcterms:modified>
</cp:coreProperties>
</file>