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3" saveSubsetFonts="1">
  <p:sldMasterIdLst>
    <p:sldMasterId id="2147483648" r:id="rId1"/>
  </p:sldMasterIdLst>
  <p:notesMasterIdLst>
    <p:notesMasterId r:id="rId3"/>
  </p:notesMasterIdLst>
  <p:sldIdLst>
    <p:sldId id="259" r:id="rId2"/>
  </p:sldIdLst>
  <p:sldSz cx="6858000" cy="9144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FF"/>
    <a:srgbClr val="EDFD51"/>
    <a:srgbClr val="EDFD59"/>
    <a:srgbClr val="339966"/>
    <a:srgbClr val="66FF99"/>
    <a:srgbClr val="FF99FF"/>
    <a:srgbClr val="CCFF66"/>
  </p:clrMru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Style moyen 4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5758FB7-9AC5-4552-8A53-C91805E547FA}" styleName="Style à thème 1 - Accentuation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Style à thème 2 - Accentuation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24" autoAdjust="0"/>
    <p:restoredTop sz="99642" autoAdjust="0"/>
  </p:normalViewPr>
  <p:slideViewPr>
    <p:cSldViewPr>
      <p:cViewPr>
        <p:scale>
          <a:sx n="130" d="100"/>
          <a:sy n="130" d="100"/>
        </p:scale>
        <p:origin x="-564" y="433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3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FDE73B-B788-40C6-BD56-73A7A4B522E7}" type="datetimeFigureOut">
              <a:rPr lang="fr-FR" smtClean="0"/>
              <a:pPr/>
              <a:t>26/02/2015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36046-035F-451A-8EF6-813D3286360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36046-035F-451A-8EF6-813D3286360C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26/02/2015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1.emf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.png"/><Relationship Id="rId5" Type="http://schemas.openxmlformats.org/officeDocument/2006/relationships/hyperlink" Target="mailto:zoubeidicha@yahoo.fr" TargetMode="External"/><Relationship Id="rId10" Type="http://schemas.openxmlformats.org/officeDocument/2006/relationships/image" Target="../media/image6.png"/><Relationship Id="rId4" Type="http://schemas.openxmlformats.org/officeDocument/2006/relationships/hyperlink" Target="mailto:a_kheiri@hotmail.com" TargetMode="External"/><Relationship Id="rId9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14" y="0"/>
            <a:ext cx="1422000" cy="121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 anchor="t">
            <a:normAutofit/>
          </a:bodyPr>
          <a:lstStyle/>
          <a:p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1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1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1200" dirty="0" smtClean="0">
                <a:latin typeface="Times New Roman" pitchFamily="18" charset="0"/>
                <a:cs typeface="Times New Roman" pitchFamily="18" charset="0"/>
              </a:rPr>
            </a:br>
            <a:endParaRPr lang="fr-FR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à coins arrondis 8"/>
          <p:cNvSpPr/>
          <p:nvPr/>
        </p:nvSpPr>
        <p:spPr>
          <a:xfrm>
            <a:off x="142876" y="1500166"/>
            <a:ext cx="2357430" cy="1080000"/>
          </a:xfrm>
          <a:prstGeom prst="roundRect">
            <a:avLst>
              <a:gd name="adj" fmla="val 16917"/>
            </a:avLst>
          </a:prstGeom>
          <a:gradFill>
            <a:gsLst>
              <a:gs pos="0">
                <a:schemeClr val="tx2">
                  <a:lumMod val="60000"/>
                  <a:lumOff val="40000"/>
                </a:schemeClr>
              </a:gs>
              <a:gs pos="35000">
                <a:schemeClr val="accent1">
                  <a:tint val="37000"/>
                  <a:satMod val="300000"/>
                </a:schemeClr>
              </a:gs>
              <a:gs pos="100000">
                <a:schemeClr val="accent1">
                  <a:tint val="15000"/>
                  <a:satMod val="350000"/>
                </a:schemeClr>
              </a:gs>
            </a:gsLst>
            <a:lin ang="15600000" scaled="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36000" tIns="36000" rIns="36000" bIns="36000" rtlCol="0" anchor="t"/>
          <a:lstStyle/>
          <a:p>
            <a:pPr algn="ctr"/>
            <a:r>
              <a:rPr lang="fr-FR" sz="1200" b="1" dirty="0" smtClean="0">
                <a:latin typeface="Times New Roman" pitchFamily="18" charset="0"/>
                <a:cs typeface="Times New Roman" pitchFamily="18" charset="0"/>
              </a:rPr>
              <a:t>PROBLÉMATIQUE</a:t>
            </a:r>
            <a:r>
              <a:rPr lang="fr-FR" sz="9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fr-FR" sz="850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fr-FR" sz="85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850" dirty="0" smtClean="0">
                <a:latin typeface="Times New Roman" pitchFamily="18" charset="0"/>
                <a:cs typeface="Times New Roman" pitchFamily="18" charset="0"/>
              </a:rPr>
              <a:t> est un polymères conducteurs électroniques intrinsèques (PCEI), Dont cette travail ; on va étudié la cinétique de la réaction de polymérisation d ’aniline complexée avec le </a:t>
            </a:r>
            <a:r>
              <a:rPr lang="fr-FR" sz="8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sulfate d'</a:t>
            </a:r>
            <a:r>
              <a:rPr lang="fr-FR" sz="85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anilinium</a:t>
            </a:r>
            <a:r>
              <a:rPr lang="fr-FR" sz="8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50" dirty="0" smtClean="0">
                <a:latin typeface="Times New Roman" pitchFamily="18" charset="0"/>
                <a:cs typeface="Times New Roman" pitchFamily="18" charset="0"/>
              </a:rPr>
              <a:t>par voie mécano-chimique  à  l’état solide.   </a:t>
            </a:r>
          </a:p>
          <a:p>
            <a:pPr algn="ctr"/>
            <a:endParaRPr lang="fr-FR" sz="9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à coins arrondis 15"/>
          <p:cNvSpPr/>
          <p:nvPr/>
        </p:nvSpPr>
        <p:spPr>
          <a:xfrm>
            <a:off x="142876" y="2638069"/>
            <a:ext cx="2357430" cy="3024000"/>
          </a:xfrm>
          <a:prstGeom prst="roundRect">
            <a:avLst>
              <a:gd name="adj" fmla="val 7196"/>
            </a:avLst>
          </a:prstGeom>
          <a:gradFill>
            <a:gsLst>
              <a:gs pos="0">
                <a:schemeClr val="accent6">
                  <a:lumMod val="75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15600000" scaled="0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54000" tIns="36000" rIns="54000" bIns="54000" rtlCol="0" anchor="t"/>
          <a:lstStyle/>
          <a:p>
            <a:pPr algn="just">
              <a:defRPr/>
            </a:pPr>
            <a:r>
              <a:rPr lang="fr-FR" sz="900" dirty="0" smtClean="0">
                <a:solidFill>
                  <a:srgbClr val="FF0000"/>
                </a:solidFill>
              </a:rPr>
              <a:t> </a:t>
            </a:r>
            <a:r>
              <a:rPr lang="fr-FR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  <a:r>
              <a:rPr lang="fr-FR" sz="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" dirty="0" smtClean="0">
                <a:latin typeface="Arial" charset="0"/>
                <a:cs typeface="+mj-cs"/>
              </a:rPr>
              <a:t/>
            </a:r>
            <a:br>
              <a:rPr lang="fr-FR" sz="800" dirty="0" smtClean="0">
                <a:latin typeface="Arial" charset="0"/>
                <a:cs typeface="+mj-cs"/>
              </a:rPr>
            </a:br>
            <a:r>
              <a:rPr lang="fr-FR" sz="800" dirty="0" smtClean="0">
                <a:latin typeface="Times New Roman" pitchFamily="18" charset="0"/>
                <a:cs typeface="+mj-cs"/>
              </a:rPr>
              <a:t>Les technologies actuelles sont toujours a l’affut de nouveaux matériaux</a:t>
            </a:r>
            <a:r>
              <a:rPr lang="fr-FR" sz="800" dirty="0" smtClean="0">
                <a:latin typeface="Arial" charset="0"/>
                <a:cs typeface="+mj-cs"/>
              </a:rPr>
              <a:t> 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polymériques de plus en plus </a:t>
            </a:r>
            <a:r>
              <a:rPr lang="fr-FR" sz="800" dirty="0" smtClean="0">
                <a:latin typeface="Times New Roman" pitchFamily="18" charset="0"/>
                <a:cs typeface="+mj-cs"/>
              </a:rPr>
              <a:t>performants, parmi ces matériaux; la famille des polymère conducteurs.</a:t>
            </a:r>
          </a:p>
          <a:p>
            <a:pPr algn="just">
              <a:spcBef>
                <a:spcPts val="300"/>
              </a:spcBef>
              <a:defRPr/>
            </a:pPr>
            <a:r>
              <a:rPr lang="fr-FR" sz="800" dirty="0" smtClean="0">
                <a:latin typeface="Times New Roman" pitchFamily="18" charset="0"/>
                <a:cs typeface="+mj-cs"/>
              </a:rPr>
              <a:t>Depuis quelques décennies, l’une des premières préoccupations des chercheurs est la </a:t>
            </a:r>
            <a:r>
              <a:rPr lang="fr-FR" sz="800" dirty="0" err="1" smtClean="0">
                <a:latin typeface="Times New Roman" pitchFamily="18" charset="0"/>
                <a:cs typeface="+mj-cs"/>
              </a:rPr>
              <a:t>polyaniline</a:t>
            </a:r>
            <a:r>
              <a:rPr lang="fr-FR" sz="800" dirty="0" smtClean="0">
                <a:latin typeface="Times New Roman" pitchFamily="18" charset="0"/>
                <a:cs typeface="+mj-cs"/>
              </a:rPr>
              <a:t> car il se prépare facilement par l‘oxydation de  l’aniline</a:t>
            </a:r>
            <a:r>
              <a:rPr lang="ar-DZ" sz="800" dirty="0" smtClean="0">
                <a:latin typeface="Times New Roman" pitchFamily="18" charset="0"/>
                <a:cs typeface="+mj-cs"/>
              </a:rPr>
              <a:t> </a:t>
            </a:r>
            <a:r>
              <a:rPr lang="fr-FR" sz="800" dirty="0" smtClean="0">
                <a:latin typeface="Times New Roman" pitchFamily="18" charset="0"/>
                <a:cs typeface="+mj-cs"/>
              </a:rPr>
              <a:t>par un oxydant fort. Tel que le persulfate d’ammonium (APS),ions de mécano chimie</a:t>
            </a:r>
            <a:r>
              <a:rPr lang="fr-FR" sz="800" dirty="0" smtClean="0">
                <a:latin typeface="Arial" charset="0"/>
                <a:cs typeface="+mj-cs"/>
              </a:rPr>
              <a:t>.</a:t>
            </a:r>
            <a:endParaRPr lang="fr-FR" sz="800" dirty="0" smtClean="0">
              <a:solidFill>
                <a:srgbClr val="FF3300"/>
              </a:solidFill>
              <a:latin typeface="Arial" charset="0"/>
              <a:cs typeface="+mj-cs"/>
            </a:endParaRPr>
          </a:p>
          <a:p>
            <a:pPr algn="just">
              <a:spcBef>
                <a:spcPts val="300"/>
              </a:spcBef>
              <a:defRPr/>
            </a:pPr>
            <a:r>
              <a:rPr lang="fr-FR" sz="800" dirty="0" smtClean="0">
                <a:latin typeface="Times New Roman" pitchFamily="18" charset="0"/>
                <a:cs typeface="+mj-cs"/>
              </a:rPr>
              <a:t>La </a:t>
            </a:r>
            <a:r>
              <a:rPr lang="fr-FR" sz="800" dirty="0" err="1" smtClean="0">
                <a:latin typeface="Times New Roman" pitchFamily="18" charset="0"/>
                <a:cs typeface="+mj-cs"/>
              </a:rPr>
              <a:t>polyaniline</a:t>
            </a:r>
            <a:r>
              <a:rPr lang="fr-FR" sz="800" dirty="0" smtClean="0">
                <a:latin typeface="Times New Roman" pitchFamily="18" charset="0"/>
                <a:cs typeface="+mj-cs"/>
              </a:rPr>
              <a:t> est présentée comme matériau dans plusieurs applications  modernes, on cite comme exemples:</a:t>
            </a:r>
          </a:p>
          <a:p>
            <a:pPr marL="72000" indent="-108000" algn="just">
              <a:spcBef>
                <a:spcPts val="300"/>
              </a:spcBef>
              <a:buFont typeface="Wingdings" pitchFamily="2" charset="2"/>
              <a:buChar char="Ø"/>
              <a:defRPr/>
            </a:pPr>
            <a:r>
              <a:rPr lang="fr-FR" sz="800" dirty="0" smtClean="0">
                <a:latin typeface="Times New Roman" pitchFamily="18" charset="0"/>
                <a:cs typeface="+mj-cs"/>
              </a:rPr>
              <a:t> Stockage de l’énergie (batteries et piles au lithium, piles commercialisées) </a:t>
            </a:r>
            <a:r>
              <a:rPr lang="fr-FR" sz="800" b="1" dirty="0" smtClean="0">
                <a:solidFill>
                  <a:srgbClr val="002060"/>
                </a:solidFill>
                <a:latin typeface="Times New Roman" pitchFamily="18" charset="0"/>
                <a:cs typeface="+mj-cs"/>
              </a:rPr>
              <a:t>(</a:t>
            </a:r>
            <a:r>
              <a:rPr lang="en-US" sz="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Bhadra</a:t>
            </a:r>
            <a:r>
              <a:rPr lang="en-US" sz="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2009)</a:t>
            </a:r>
            <a:r>
              <a:rPr lang="en-US" sz="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72000" indent="-108000" algn="just">
              <a:spcBef>
                <a:spcPts val="300"/>
              </a:spcBef>
              <a:buFont typeface="Wingdings" pitchFamily="2" charset="2"/>
              <a:buChar char="Ø"/>
              <a:defRPr/>
            </a:pPr>
            <a:r>
              <a:rPr lang="fr-FR" sz="800" dirty="0" smtClean="0">
                <a:latin typeface="Times New Roman" pitchFamily="18" charset="0"/>
                <a:cs typeface="+mj-cs"/>
              </a:rPr>
              <a:t>La protection des métaux contre la corrosion (remplaçant des phosphates ou chromates).</a:t>
            </a:r>
          </a:p>
          <a:p>
            <a:pPr marL="36000" indent="-36000" algn="just">
              <a:spcBef>
                <a:spcPts val="300"/>
              </a:spcBef>
              <a:buFont typeface="Wingdings" pitchFamily="2" charset="2"/>
              <a:buChar char="Ø"/>
              <a:defRPr/>
            </a:pPr>
            <a:r>
              <a:rPr lang="fr-FR" sz="800" dirty="0" smtClean="0">
                <a:latin typeface="Times New Roman" pitchFamily="18" charset="0"/>
                <a:cs typeface="+mj-cs"/>
              </a:rPr>
              <a:t>   afficheurs électro (écrans plats, diodes).</a:t>
            </a:r>
          </a:p>
          <a:p>
            <a:pPr marL="36000" indent="-108000" algn="just">
              <a:spcBef>
                <a:spcPts val="300"/>
              </a:spcBef>
              <a:buFont typeface="Wingdings" pitchFamily="2" charset="2"/>
              <a:buChar char="Ø"/>
              <a:defRPr/>
            </a:pPr>
            <a:r>
              <a:rPr lang="fr-FR" sz="800" dirty="0" smtClean="0">
                <a:latin typeface="Times New Roman" pitchFamily="18" charset="0"/>
                <a:cs typeface="+mj-cs"/>
              </a:rPr>
              <a:t> Un bon candidat pour la fabrication de dispositifs électroniques tels que les diodes électroluminescentes organiques.</a:t>
            </a:r>
            <a:endParaRPr lang="fr-FR" sz="800" dirty="0">
              <a:latin typeface="Times New Roman" pitchFamily="18" charset="0"/>
              <a:cs typeface="+mj-cs"/>
            </a:endParaRPr>
          </a:p>
        </p:txBody>
      </p:sp>
      <p:sp>
        <p:nvSpPr>
          <p:cNvPr id="21" name="Rectangle à coins arrondis 20"/>
          <p:cNvSpPr/>
          <p:nvPr/>
        </p:nvSpPr>
        <p:spPr>
          <a:xfrm>
            <a:off x="2643182" y="1500166"/>
            <a:ext cx="4071966" cy="1000132"/>
          </a:xfrm>
          <a:prstGeom prst="roundRect">
            <a:avLst>
              <a:gd name="adj" fmla="val 16842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tint val="37000"/>
                  <a:satMod val="300000"/>
                </a:schemeClr>
              </a:gs>
              <a:gs pos="100000">
                <a:schemeClr val="accent2">
                  <a:tint val="15000"/>
                  <a:satMod val="350000"/>
                </a:schemeClr>
              </a:gs>
            </a:gsLst>
            <a:lin ang="15600000" scaled="0"/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54000" tIns="54000" rIns="54000" bIns="54000" rtlCol="0" anchor="t"/>
          <a:lstStyle/>
          <a:p>
            <a:pPr algn="ctr"/>
            <a:r>
              <a:rPr lang="fr-FR" sz="1200" b="1" dirty="0" smtClean="0">
                <a:latin typeface="Times New Roman" pitchFamily="18" charset="0"/>
                <a:cs typeface="Times New Roman" pitchFamily="18" charset="0"/>
              </a:rPr>
              <a:t>SYNTHÈSE PAR VOIE MÉCANO-CHIMIQUE</a:t>
            </a:r>
          </a:p>
          <a:p>
            <a:endParaRPr lang="fr-FR" sz="3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Une masse connue du composé solide contenant l’</a:t>
            </a:r>
            <a:r>
              <a:rPr lang="fr-FR" sz="800" dirty="0" err="1" smtClean="0">
                <a:latin typeface="Times New Roman" pitchFamily="18" charset="0"/>
                <a:cs typeface="Times New Roman" pitchFamily="18" charset="0"/>
              </a:rPr>
              <a:t>anilinium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 ou un complexe de l’aniline était placée dans un mortier en porcelaine. Une masse de </a:t>
            </a:r>
            <a:r>
              <a:rPr lang="fr-FR" sz="800" dirty="0" err="1" smtClean="0">
                <a:latin typeface="Times New Roman" pitchFamily="18" charset="0"/>
                <a:cs typeface="Times New Roman" pitchFamily="18" charset="0"/>
              </a:rPr>
              <a:t>peroxodisulfate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 d’ammonium (APS), calculée pour une </a:t>
            </a:r>
            <a:r>
              <a:rPr lang="fr-FR" sz="800" dirty="0" err="1" smtClean="0">
                <a:latin typeface="Times New Roman" pitchFamily="18" charset="0"/>
                <a:cs typeface="Times New Roman" pitchFamily="18" charset="0"/>
              </a:rPr>
              <a:t>stoechiométrie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 aniline/APS = 1/1,25, était ajoutée dans le mortier puis l’ensemble était broyé vigoureusement. Au cours de ce broyage, le contenu du mortier changeait progressivement de couleur . </a:t>
            </a:r>
            <a:r>
              <a:rPr lang="fr-FR" sz="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fr-FR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fr-FR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0" y="1"/>
            <a:ext cx="6858000" cy="136800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lIns="0" tIns="36000" rIns="0" bIns="0">
            <a:spAutoFit/>
          </a:bodyPr>
          <a:lstStyle/>
          <a:p>
            <a:pPr algn="ctr"/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Université KASDI MERBAH Ouargla</a:t>
            </a:r>
            <a:br>
              <a:rPr lang="fr-FR" sz="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Faculté des sciences appliquée</a:t>
            </a:r>
            <a:br>
              <a:rPr lang="fr-FR" sz="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Département de Génie des Procédées</a:t>
            </a:r>
            <a:br>
              <a:rPr lang="fr-FR" sz="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Spécialité : Génie de l’environnement </a:t>
            </a:r>
            <a:r>
              <a:rPr lang="fr-FR" sz="1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fr-FR" sz="1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Par : KHEIRI ABDERRAHIM    Email : </a:t>
            </a:r>
            <a:r>
              <a:rPr lang="fr-FR" sz="9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  <a:hlinkClick r:id="rId4"/>
              </a:rPr>
              <a:t>a_kheiri@hotmail.com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fr-FR" sz="9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Encadré par : M</a:t>
            </a:r>
            <a:r>
              <a:rPr lang="fr-FR" sz="900" baseline="30000" dirty="0" smtClean="0">
                <a:latin typeface="Times New Roman" pitchFamily="18" charset="0"/>
                <a:cs typeface="Times New Roman" pitchFamily="18" charset="0"/>
              </a:rPr>
              <a:t>elle</a:t>
            </a:r>
            <a:r>
              <a:rPr lang="fr-FR" sz="900" dirty="0" smtClean="0">
                <a:latin typeface="Times New Roman" pitchFamily="18" charset="0"/>
                <a:cs typeface="Times New Roman" pitchFamily="18" charset="0"/>
              </a:rPr>
              <a:t>   CHAHINAZ ZOUBEIDI  Email : </a:t>
            </a:r>
            <a:r>
              <a:rPr lang="fr-FR" sz="900" u="sng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zoubeidicha@yahoo.fr</a:t>
            </a:r>
            <a:endParaRPr lang="fr-FR" sz="900" u="sng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fr-FR" sz="850" dirty="0" smtClean="0">
                <a:latin typeface="Times New Roman" pitchFamily="18" charset="0"/>
                <a:cs typeface="Times New Roman" pitchFamily="18" charset="0"/>
              </a:rPr>
              <a:t>LEIMCR, Faculté des sciences de l’</a:t>
            </a:r>
            <a:r>
              <a:rPr lang="fr-FR" sz="850" dirty="0" err="1" smtClean="0">
                <a:latin typeface="Times New Roman" pitchFamily="18" charset="0"/>
                <a:cs typeface="Times New Roman" pitchFamily="18" charset="0"/>
              </a:rPr>
              <a:t>Ingenieur</a:t>
            </a:r>
            <a:r>
              <a:rPr lang="fr-FR" sz="850" dirty="0" smtClean="0">
                <a:latin typeface="Times New Roman" pitchFamily="18" charset="0"/>
                <a:cs typeface="Times New Roman" pitchFamily="18" charset="0"/>
              </a:rPr>
              <a:t>, Université </a:t>
            </a:r>
            <a:r>
              <a:rPr lang="fr-FR" sz="850" dirty="0" err="1" smtClean="0">
                <a:latin typeface="Times New Roman" pitchFamily="18" charset="0"/>
                <a:cs typeface="Times New Roman" pitchFamily="18" charset="0"/>
              </a:rPr>
              <a:t>Farhat</a:t>
            </a:r>
            <a:r>
              <a:rPr lang="fr-FR" sz="850" dirty="0" smtClean="0">
                <a:latin typeface="Times New Roman" pitchFamily="18" charset="0"/>
                <a:cs typeface="Times New Roman" pitchFamily="18" charset="0"/>
              </a:rPr>
              <a:t> Abbas, </a:t>
            </a:r>
            <a:r>
              <a:rPr lang="fr-FR" sz="850" dirty="0" err="1" smtClean="0">
                <a:latin typeface="Times New Roman" pitchFamily="18" charset="0"/>
                <a:cs typeface="Times New Roman" pitchFamily="18" charset="0"/>
              </a:rPr>
              <a:t>Setif</a:t>
            </a:r>
            <a:r>
              <a:rPr lang="fr-FR" sz="850" dirty="0" smtClean="0">
                <a:latin typeface="Times New Roman" pitchFamily="18" charset="0"/>
                <a:cs typeface="Times New Roman" pitchFamily="18" charset="0"/>
              </a:rPr>
              <a:t> 19000,</a:t>
            </a:r>
            <a:r>
              <a:rPr lang="fr-FR" sz="850" dirty="0" err="1" smtClean="0">
                <a:latin typeface="Times New Roman" pitchFamily="18" charset="0"/>
                <a:cs typeface="Times New Roman" pitchFamily="18" charset="0"/>
              </a:rPr>
              <a:t>algeria</a:t>
            </a:r>
            <a:r>
              <a:rPr lang="fr-FR" sz="850" dirty="0" smtClean="0">
                <a:latin typeface="Times New Roman" pitchFamily="18" charset="0"/>
                <a:cs typeface="Times New Roman" pitchFamily="18" charset="0"/>
              </a:rPr>
              <a:t>.     </a:t>
            </a:r>
          </a:p>
          <a:p>
            <a:pPr algn="ctr"/>
            <a:r>
              <a:rPr lang="fr-FR" sz="85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fr-FR" sz="1050" b="1" dirty="0" smtClean="0">
                <a:latin typeface="Times New Roman" pitchFamily="18" charset="0"/>
                <a:cs typeface="Times New Roman" pitchFamily="18" charset="0"/>
              </a:rPr>
              <a:t>         Thème :  </a:t>
            </a:r>
            <a:r>
              <a:rPr lang="fr-FR" sz="1050" dirty="0" smtClean="0">
                <a:latin typeface="Times New Roman" pitchFamily="18" charset="0"/>
                <a:cs typeface="Times New Roman" pitchFamily="18" charset="0"/>
              </a:rPr>
              <a:t>Etude cinétique de la polymérisation de l'aniline associée                                                                                      par voie mécano-chimique par spectroscopie UV-VIS .</a:t>
            </a:r>
          </a:p>
          <a:p>
            <a:pPr algn="ctr"/>
            <a:r>
              <a:rPr lang="fr-FR" sz="1200" dirty="0" smtClean="0"/>
              <a:t/>
            </a:r>
            <a:br>
              <a:rPr lang="fr-FR" sz="1200" dirty="0" smtClean="0"/>
            </a:br>
            <a:endParaRPr lang="fr-FR" sz="1200" dirty="0"/>
          </a:p>
        </p:txBody>
      </p:sp>
      <p:pic>
        <p:nvPicPr>
          <p:cNvPr id="24" name="Image 23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64" y="0"/>
            <a:ext cx="1428736" cy="121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86190" y="4714876"/>
            <a:ext cx="250030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ZoneTexte 30"/>
          <p:cNvSpPr txBox="1"/>
          <p:nvPr/>
        </p:nvSpPr>
        <p:spPr>
          <a:xfrm>
            <a:off x="3786190" y="4855357"/>
            <a:ext cx="2502000" cy="28814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lIns="36000" tIns="36000" rIns="36000" bIns="36000" rtlCol="0">
            <a:spAutoFit/>
          </a:bodyPr>
          <a:lstStyle/>
          <a:p>
            <a:pPr algn="ctr"/>
            <a:r>
              <a:rPr lang="fr-FR" sz="1400" dirty="0" smtClean="0">
                <a:latin typeface="Times New Roman" pitchFamily="18" charset="0"/>
                <a:cs typeface="Times New Roman" pitchFamily="18" charset="0"/>
              </a:rPr>
              <a:t>PANI nanotubes</a:t>
            </a:r>
            <a:endParaRPr lang="fr-FR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7"/>
          <a:srcRect l="4545" r="6818" b="7303"/>
          <a:stretch>
            <a:fillRect/>
          </a:stretch>
        </p:blipFill>
        <p:spPr bwMode="auto">
          <a:xfrm>
            <a:off x="4214818" y="3857620"/>
            <a:ext cx="85725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ZoneTexte 29"/>
          <p:cNvSpPr txBox="1"/>
          <p:nvPr/>
        </p:nvSpPr>
        <p:spPr>
          <a:xfrm>
            <a:off x="2643182" y="2643174"/>
            <a:ext cx="1214446" cy="33855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Sulfate d’</a:t>
            </a:r>
            <a:r>
              <a:rPr lang="fr-FR" sz="1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anilinium</a:t>
            </a:r>
            <a:r>
              <a:rPr lang="fr-FR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/ /APS</a:t>
            </a:r>
            <a:endParaRPr lang="fr-FR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8">
            <a:lum/>
          </a:blip>
          <a:srcRect/>
          <a:stretch>
            <a:fillRect/>
          </a:stretch>
        </p:blipFill>
        <p:spPr bwMode="auto">
          <a:xfrm>
            <a:off x="5429264" y="3126567"/>
            <a:ext cx="1143008" cy="80249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9">
            <a:lum/>
          </a:blip>
          <a:srcRect/>
          <a:stretch>
            <a:fillRect/>
          </a:stretch>
        </p:blipFill>
        <p:spPr bwMode="auto">
          <a:xfrm>
            <a:off x="2714620" y="3071802"/>
            <a:ext cx="1144800" cy="857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2" name="ZoneTexte 31"/>
          <p:cNvSpPr txBox="1"/>
          <p:nvPr/>
        </p:nvSpPr>
        <p:spPr>
          <a:xfrm>
            <a:off x="5429264" y="2831086"/>
            <a:ext cx="1116000" cy="2056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18000" rIns="0" bIns="18000" rtlCol="0">
            <a:spAutoFit/>
          </a:bodyPr>
          <a:lstStyle/>
          <a:p>
            <a:pPr algn="ctr"/>
            <a:r>
              <a:rPr lang="fr-FR" sz="1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Polyaniline</a:t>
            </a:r>
            <a:endParaRPr lang="fr-FR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ZoneTexte 33"/>
          <p:cNvSpPr txBox="1"/>
          <p:nvPr/>
        </p:nvSpPr>
        <p:spPr>
          <a:xfrm>
            <a:off x="4286256" y="3571868"/>
            <a:ext cx="714380" cy="205629"/>
          </a:xfrm>
          <a:prstGeom prst="rect">
            <a:avLst/>
          </a:prstGeom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0" tIns="18000" rIns="0" bIns="18000" rtlCol="0">
            <a:spAutoFit/>
          </a:bodyPr>
          <a:lstStyle/>
          <a:p>
            <a:pPr algn="ctr"/>
            <a:r>
              <a:rPr lang="fr-FR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broyage</a:t>
            </a:r>
            <a:endParaRPr lang="fr-FR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Connecteur droit avec flèche 35"/>
          <p:cNvCxnSpPr>
            <a:endCxn id="2" idx="1"/>
          </p:cNvCxnSpPr>
          <p:nvPr/>
        </p:nvCxnSpPr>
        <p:spPr>
          <a:xfrm>
            <a:off x="3571876" y="3929058"/>
            <a:ext cx="642942" cy="321471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Flèche vers le haut 38"/>
          <p:cNvSpPr/>
          <p:nvPr/>
        </p:nvSpPr>
        <p:spPr>
          <a:xfrm rot="10800000" flipH="1">
            <a:off x="5871397" y="3918930"/>
            <a:ext cx="144000" cy="7740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Rectangle à coins arrondis 45"/>
          <p:cNvSpPr/>
          <p:nvPr/>
        </p:nvSpPr>
        <p:spPr>
          <a:xfrm>
            <a:off x="2571744" y="7500958"/>
            <a:ext cx="4176000" cy="1285884"/>
          </a:xfrm>
          <a:prstGeom prst="roundRect">
            <a:avLst>
              <a:gd name="adj" fmla="val 13016"/>
            </a:avLst>
          </a:prstGeom>
          <a:gradFill>
            <a:gsLst>
              <a:gs pos="0">
                <a:schemeClr val="accent5">
                  <a:lumMod val="75000"/>
                </a:schemeClr>
              </a:gs>
              <a:gs pos="35000">
                <a:schemeClr val="accent5">
                  <a:tint val="37000"/>
                  <a:satMod val="300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  <a:lin ang="15600000" scaled="0"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8000" tIns="180000" rIns="18000" bIns="36000" rtlCol="0" anchor="ctr"/>
          <a:lstStyle/>
          <a:p>
            <a:pPr lvl="0" algn="ctr">
              <a:defRPr/>
            </a:pPr>
            <a:r>
              <a:rPr 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RÉFÉRENCES   BIBLIOGRAPHIQUES</a:t>
            </a:r>
          </a:p>
          <a:p>
            <a:pPr lvl="0">
              <a:defRPr/>
            </a:pPr>
            <a:endParaRPr lang="fr-FR" sz="3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Bhadra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D.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Khastgir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N. K.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Singha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J. H. Lee, Progress in preparation, processing and applications of </a:t>
            </a:r>
            <a:r>
              <a:rPr lang="en-US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[2]Progress in Polymer Science, Volume 34, Issue 8, (2009), pp 783-810. </a:t>
            </a:r>
            <a:endParaRPr lang="en-GB" sz="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en-GB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J. Huang, J.A. Moore, J.H. </a:t>
            </a:r>
            <a:r>
              <a:rPr lang="en-GB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Acquaye</a:t>
            </a:r>
            <a:r>
              <a:rPr lang="en-GB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R.B. </a:t>
            </a:r>
            <a:r>
              <a:rPr lang="en-GB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Kaner</a:t>
            </a:r>
            <a:r>
              <a:rPr lang="en-GB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Mechanochemical</a:t>
            </a:r>
            <a:r>
              <a:rPr lang="en-GB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route to the conducting polymer </a:t>
            </a:r>
            <a:r>
              <a:rPr lang="en-GB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en-GB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Macromolecules, 38 (2005) 317-321.</a:t>
            </a:r>
          </a:p>
          <a:p>
            <a:pPr marL="285750" indent="-285750" algn="just">
              <a:defRPr/>
            </a:pPr>
            <a:r>
              <a:rPr lang="fr-FR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I </a:t>
            </a:r>
            <a:r>
              <a:rPr lang="fr-FR" sz="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Sedenkovaa</a:t>
            </a:r>
            <a:r>
              <a:rPr lang="fr-FR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Faculty of Mathematics and Physics, Charles University Prague, 182 00 Prague 8, Czech Republic,2011, 1353– 1360.</a:t>
            </a:r>
            <a:endParaRPr lang="fr-FR" sz="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7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en-US" sz="7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Rectangle à coins arrondis 34"/>
          <p:cNvSpPr/>
          <p:nvPr/>
        </p:nvSpPr>
        <p:spPr>
          <a:xfrm>
            <a:off x="142852" y="5715008"/>
            <a:ext cx="2357454" cy="3071834"/>
          </a:xfrm>
          <a:prstGeom prst="roundRect">
            <a:avLst>
              <a:gd name="adj" fmla="val 6436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35000">
                <a:schemeClr val="accent4">
                  <a:tint val="37000"/>
                  <a:satMod val="30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  <a:lin ang="156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54000" tIns="54000" rIns="54000" bIns="54000" rtlCol="0" anchor="t"/>
          <a:lstStyle/>
          <a:p>
            <a:r>
              <a:rPr lang="fr-FR" sz="1100" b="1" dirty="0" smtClean="0">
                <a:latin typeface="Times New Roman" pitchFamily="18" charset="0"/>
                <a:cs typeface="Times New Roman" pitchFamily="18" charset="0"/>
              </a:rPr>
              <a:t>RÉACTION    STANDARD D’OXYDATION  DE   L’ANILINE</a:t>
            </a:r>
          </a:p>
          <a:p>
            <a:endParaRPr lang="fr-FR" sz="3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1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fr-FR" sz="80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 est facilement préparée par la polymérisation du monomère aniline. Cette polymérisation résulte d’une oxydation chimique ou électrochimique de l’aniline en solution en milieux aqueux ou organiques. </a:t>
            </a:r>
          </a:p>
          <a:p>
            <a:pPr algn="just"/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fr-FR" sz="80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 est fréquemment préparée par oxydation à l’aide d’un persulfate de l’aniline dissoute en solutions acides</a:t>
            </a:r>
            <a:r>
              <a:rPr lang="fr-FR" sz="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fr-FR" sz="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(I. </a:t>
            </a:r>
            <a:r>
              <a:rPr lang="fr-FR" sz="8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Sedenkovaa</a:t>
            </a:r>
            <a:r>
              <a:rPr lang="fr-FR" sz="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. La préparation de la </a:t>
            </a:r>
            <a:r>
              <a:rPr lang="fr-FR" sz="800" dirty="0" err="1" smtClean="0">
                <a:latin typeface="Times New Roman" pitchFamily="18" charset="0"/>
                <a:cs typeface="Times New Roman" pitchFamily="18" charset="0"/>
              </a:rPr>
              <a:t>polyaniline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 selon un procédé de mécano-chimie a déjà été décrite dans la littérature </a:t>
            </a:r>
            <a:r>
              <a:rPr lang="fr-FR" sz="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(Huang, 2005)</a:t>
            </a:r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fr-FR" sz="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" name="Image 36"/>
          <p:cNvPicPr/>
          <p:nvPr/>
        </p:nvPicPr>
        <p:blipFill>
          <a:blip r:embed="rId10" cstate="print">
            <a:lum bright="-20000" contrast="20000"/>
          </a:blip>
          <a:srcRect/>
          <a:stretch>
            <a:fillRect/>
          </a:stretch>
        </p:blipFill>
        <p:spPr bwMode="auto">
          <a:xfrm>
            <a:off x="253075" y="7643834"/>
            <a:ext cx="2143140" cy="9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cxnSp>
        <p:nvCxnSpPr>
          <p:cNvPr id="41" name="Connecteur droit avec flèche 40"/>
          <p:cNvCxnSpPr>
            <a:stCxn id="2" idx="3"/>
          </p:cNvCxnSpPr>
          <p:nvPr/>
        </p:nvCxnSpPr>
        <p:spPr>
          <a:xfrm flipV="1">
            <a:off x="5072074" y="3929058"/>
            <a:ext cx="785818" cy="321471"/>
          </a:xfrm>
          <a:prstGeom prst="straightConnector1">
            <a:avLst/>
          </a:prstGeom>
          <a:ln w="28575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à coins arrondis 41"/>
          <p:cNvSpPr/>
          <p:nvPr/>
        </p:nvSpPr>
        <p:spPr>
          <a:xfrm>
            <a:off x="2557114" y="6357950"/>
            <a:ext cx="4176000" cy="1080000"/>
          </a:xfrm>
          <a:prstGeom prst="roundRect">
            <a:avLst>
              <a:gd name="adj" fmla="val 15191"/>
            </a:avLst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  <a:lin ang="15600000" scaled="0"/>
            <a:tileRect/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72000" tIns="72000" rIns="72000" bIns="72000" rtlCol="0" anchor="t"/>
          <a:lstStyle/>
          <a:p>
            <a:pPr algn="just"/>
            <a:r>
              <a:rPr lang="fr-FR" sz="1200" b="1" dirty="0" smtClean="0">
                <a:latin typeface="Times New Roman" pitchFamily="18" charset="0"/>
                <a:cs typeface="Times New Roman" pitchFamily="18" charset="0"/>
              </a:rPr>
              <a:t>CINETIQUE </a:t>
            </a:r>
            <a:r>
              <a:rPr lang="fr-FR" sz="1200" b="1" kern="1000" dirty="0" smtClean="0">
                <a:latin typeface="Times New Roman" pitchFamily="18" charset="0"/>
                <a:cs typeface="Times New Roman" pitchFamily="18" charset="0"/>
              </a:rPr>
              <a:t>DE LA  POLYMERISATION PAR VOIE MÉCANO-CHIMIQUE</a:t>
            </a:r>
          </a:p>
          <a:p>
            <a:pPr algn="just"/>
            <a:endParaRPr lang="fr-FR" sz="300" b="1" kern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800" dirty="0" smtClean="0">
                <a:latin typeface="Times New Roman" pitchFamily="18" charset="0"/>
                <a:cs typeface="Times New Roman" pitchFamily="18" charset="0"/>
              </a:rPr>
              <a:t>Dans la suite des études en cours dans mon Laboratoire d’accueil sur l’oxydation de l’aniline en solution, il m’a été confié le projet d’étudier le déroulement de cette réaction à l’état solide. Les objectifs initiaux étaient d’explorer l’intérêt synthétique de la réaction et de rechercher des informations d’intérêt mécanistique.</a:t>
            </a:r>
            <a:endParaRPr lang="fr-FR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fr-FR" sz="300" b="1" kern="1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fr-FR" sz="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fr-FR" sz="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359</Words>
  <PresentationFormat>Affichage à l'écran (4:3)</PresentationFormat>
  <Paragraphs>40</Paragraphs>
  <Slides>1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2" baseType="lpstr">
      <vt:lpstr>Thème Office</vt:lpstr>
      <vt:lpstr>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3</dc:title>
  <dc:creator>kheiri</dc:creator>
  <cp:lastModifiedBy>abderrahim</cp:lastModifiedBy>
  <cp:revision>71</cp:revision>
  <dcterms:created xsi:type="dcterms:W3CDTF">2015-02-17T20:14:19Z</dcterms:created>
  <dcterms:modified xsi:type="dcterms:W3CDTF">2015-02-26T13:30:22Z</dcterms:modified>
</cp:coreProperties>
</file>