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2" r:id="rId1"/>
  </p:sldMasterIdLst>
  <p:notesMasterIdLst>
    <p:notesMasterId r:id="rId3"/>
  </p:notesMasterIdLst>
  <p:sldIdLst>
    <p:sldId id="256" r:id="rId2"/>
  </p:sldIdLst>
  <p:sldSz cx="6858000" cy="9906000" type="A4"/>
  <p:notesSz cx="9144000" cy="6858000"/>
  <p:defaultTextStyle>
    <a:defPPr>
      <a:defRPr lang="fr-FR"/>
    </a:defPPr>
    <a:lvl1pPr marL="0" algn="l" defTabSz="957698" rtl="0" eaLnBrk="1" latinLnBrk="0" hangingPunct="1">
      <a:defRPr sz="1800" kern="1200">
        <a:solidFill>
          <a:schemeClr val="tx1"/>
        </a:solidFill>
        <a:latin typeface="+mn-lt"/>
        <a:ea typeface="+mn-ea"/>
        <a:cs typeface="+mn-cs"/>
      </a:defRPr>
    </a:lvl1pPr>
    <a:lvl2pPr marL="478848" algn="l" defTabSz="957698" rtl="0" eaLnBrk="1" latinLnBrk="0" hangingPunct="1">
      <a:defRPr sz="1800" kern="1200">
        <a:solidFill>
          <a:schemeClr val="tx1"/>
        </a:solidFill>
        <a:latin typeface="+mn-lt"/>
        <a:ea typeface="+mn-ea"/>
        <a:cs typeface="+mn-cs"/>
      </a:defRPr>
    </a:lvl2pPr>
    <a:lvl3pPr marL="957698" algn="l" defTabSz="957698" rtl="0" eaLnBrk="1" latinLnBrk="0" hangingPunct="1">
      <a:defRPr sz="1800" kern="1200">
        <a:solidFill>
          <a:schemeClr val="tx1"/>
        </a:solidFill>
        <a:latin typeface="+mn-lt"/>
        <a:ea typeface="+mn-ea"/>
        <a:cs typeface="+mn-cs"/>
      </a:defRPr>
    </a:lvl3pPr>
    <a:lvl4pPr marL="1436547" algn="l" defTabSz="957698" rtl="0" eaLnBrk="1" latinLnBrk="0" hangingPunct="1">
      <a:defRPr sz="1800" kern="1200">
        <a:solidFill>
          <a:schemeClr val="tx1"/>
        </a:solidFill>
        <a:latin typeface="+mn-lt"/>
        <a:ea typeface="+mn-ea"/>
        <a:cs typeface="+mn-cs"/>
      </a:defRPr>
    </a:lvl4pPr>
    <a:lvl5pPr marL="1915397" algn="l" defTabSz="957698" rtl="0" eaLnBrk="1" latinLnBrk="0" hangingPunct="1">
      <a:defRPr sz="1800" kern="1200">
        <a:solidFill>
          <a:schemeClr val="tx1"/>
        </a:solidFill>
        <a:latin typeface="+mn-lt"/>
        <a:ea typeface="+mn-ea"/>
        <a:cs typeface="+mn-cs"/>
      </a:defRPr>
    </a:lvl5pPr>
    <a:lvl6pPr marL="2394245" algn="l" defTabSz="957698" rtl="0" eaLnBrk="1" latinLnBrk="0" hangingPunct="1">
      <a:defRPr sz="1800" kern="1200">
        <a:solidFill>
          <a:schemeClr val="tx1"/>
        </a:solidFill>
        <a:latin typeface="+mn-lt"/>
        <a:ea typeface="+mn-ea"/>
        <a:cs typeface="+mn-cs"/>
      </a:defRPr>
    </a:lvl6pPr>
    <a:lvl7pPr marL="2873095" algn="l" defTabSz="957698" rtl="0" eaLnBrk="1" latinLnBrk="0" hangingPunct="1">
      <a:defRPr sz="1800" kern="1200">
        <a:solidFill>
          <a:schemeClr val="tx1"/>
        </a:solidFill>
        <a:latin typeface="+mn-lt"/>
        <a:ea typeface="+mn-ea"/>
        <a:cs typeface="+mn-cs"/>
      </a:defRPr>
    </a:lvl7pPr>
    <a:lvl8pPr marL="3351943" algn="l" defTabSz="957698" rtl="0" eaLnBrk="1" latinLnBrk="0" hangingPunct="1">
      <a:defRPr sz="1800" kern="1200">
        <a:solidFill>
          <a:schemeClr val="tx1"/>
        </a:solidFill>
        <a:latin typeface="+mn-lt"/>
        <a:ea typeface="+mn-ea"/>
        <a:cs typeface="+mn-cs"/>
      </a:defRPr>
    </a:lvl8pPr>
    <a:lvl9pPr marL="3830792" algn="l" defTabSz="957698"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44A"/>
    <a:srgbClr val="B2E04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100" d="100"/>
          <a:sy n="100" d="100"/>
        </p:scale>
        <p:origin x="-1872" y="-78"/>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C5B94C0E-AAFD-4ADC-9948-3CD400DA2ECE}" type="datetimeFigureOut">
              <a:rPr lang="fr-FR" smtClean="0"/>
              <a:pPr/>
              <a:t>25/02/2015</a:t>
            </a:fld>
            <a:endParaRPr lang="fr-FR"/>
          </a:p>
        </p:txBody>
      </p:sp>
      <p:sp>
        <p:nvSpPr>
          <p:cNvPr id="4" name="Espace réservé de l'image des diapositives 3"/>
          <p:cNvSpPr>
            <a:spLocks noGrp="1" noRot="1" noChangeAspect="1"/>
          </p:cNvSpPr>
          <p:nvPr>
            <p:ph type="sldImg" idx="2"/>
          </p:nvPr>
        </p:nvSpPr>
        <p:spPr>
          <a:xfrm>
            <a:off x="3681413" y="514350"/>
            <a:ext cx="1781175" cy="257175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a:defRPr sz="1200"/>
            </a:lvl1pPr>
          </a:lstStyle>
          <a:p>
            <a:fld id="{DFE743F2-32AD-4EB9-B00B-A7EBC52D3EE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57698" rtl="0" eaLnBrk="1" latinLnBrk="0" hangingPunct="1">
      <a:defRPr sz="1200" kern="1200">
        <a:solidFill>
          <a:schemeClr val="tx1"/>
        </a:solidFill>
        <a:latin typeface="+mn-lt"/>
        <a:ea typeface="+mn-ea"/>
        <a:cs typeface="+mn-cs"/>
      </a:defRPr>
    </a:lvl1pPr>
    <a:lvl2pPr marL="478848" algn="l" defTabSz="957698" rtl="0" eaLnBrk="1" latinLnBrk="0" hangingPunct="1">
      <a:defRPr sz="1200" kern="1200">
        <a:solidFill>
          <a:schemeClr val="tx1"/>
        </a:solidFill>
        <a:latin typeface="+mn-lt"/>
        <a:ea typeface="+mn-ea"/>
        <a:cs typeface="+mn-cs"/>
      </a:defRPr>
    </a:lvl2pPr>
    <a:lvl3pPr marL="957698" algn="l" defTabSz="957698" rtl="0" eaLnBrk="1" latinLnBrk="0" hangingPunct="1">
      <a:defRPr sz="1200" kern="1200">
        <a:solidFill>
          <a:schemeClr val="tx1"/>
        </a:solidFill>
        <a:latin typeface="+mn-lt"/>
        <a:ea typeface="+mn-ea"/>
        <a:cs typeface="+mn-cs"/>
      </a:defRPr>
    </a:lvl3pPr>
    <a:lvl4pPr marL="1436547" algn="l" defTabSz="957698" rtl="0" eaLnBrk="1" latinLnBrk="0" hangingPunct="1">
      <a:defRPr sz="1200" kern="1200">
        <a:solidFill>
          <a:schemeClr val="tx1"/>
        </a:solidFill>
        <a:latin typeface="+mn-lt"/>
        <a:ea typeface="+mn-ea"/>
        <a:cs typeface="+mn-cs"/>
      </a:defRPr>
    </a:lvl4pPr>
    <a:lvl5pPr marL="1915397" algn="l" defTabSz="957698" rtl="0" eaLnBrk="1" latinLnBrk="0" hangingPunct="1">
      <a:defRPr sz="1200" kern="1200">
        <a:solidFill>
          <a:schemeClr val="tx1"/>
        </a:solidFill>
        <a:latin typeface="+mn-lt"/>
        <a:ea typeface="+mn-ea"/>
        <a:cs typeface="+mn-cs"/>
      </a:defRPr>
    </a:lvl5pPr>
    <a:lvl6pPr marL="2394245" algn="l" defTabSz="957698" rtl="0" eaLnBrk="1" latinLnBrk="0" hangingPunct="1">
      <a:defRPr sz="1200" kern="1200">
        <a:solidFill>
          <a:schemeClr val="tx1"/>
        </a:solidFill>
        <a:latin typeface="+mn-lt"/>
        <a:ea typeface="+mn-ea"/>
        <a:cs typeface="+mn-cs"/>
      </a:defRPr>
    </a:lvl6pPr>
    <a:lvl7pPr marL="2873095" algn="l" defTabSz="957698" rtl="0" eaLnBrk="1" latinLnBrk="0" hangingPunct="1">
      <a:defRPr sz="1200" kern="1200">
        <a:solidFill>
          <a:schemeClr val="tx1"/>
        </a:solidFill>
        <a:latin typeface="+mn-lt"/>
        <a:ea typeface="+mn-ea"/>
        <a:cs typeface="+mn-cs"/>
      </a:defRPr>
    </a:lvl7pPr>
    <a:lvl8pPr marL="3351943" algn="l" defTabSz="957698" rtl="0" eaLnBrk="1" latinLnBrk="0" hangingPunct="1">
      <a:defRPr sz="1200" kern="1200">
        <a:solidFill>
          <a:schemeClr val="tx1"/>
        </a:solidFill>
        <a:latin typeface="+mn-lt"/>
        <a:ea typeface="+mn-ea"/>
        <a:cs typeface="+mn-cs"/>
      </a:defRPr>
    </a:lvl8pPr>
    <a:lvl9pPr marL="3830792" algn="l" defTabSz="95769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681413" y="514350"/>
            <a:ext cx="1781175" cy="2571750"/>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DFE743F2-32AD-4EB9-B00B-A7EBC52D3EEC}"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7727637"/>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285750" y="7010483"/>
            <a:ext cx="6343650" cy="176565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285750" y="5613400"/>
            <a:ext cx="6343650" cy="13208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2" name="Espace réservé du pied de page 1"/>
          <p:cNvSpPr>
            <a:spLocks noGrp="1"/>
          </p:cNvSpPr>
          <p:nvPr>
            <p:ph type="ftr" sz="quarter" idx="11"/>
          </p:nvPr>
        </p:nvSpPr>
        <p:spPr/>
        <p:txBody>
          <a:bodyPr/>
          <a:lstStyle/>
          <a:p>
            <a:endParaRPr lang="fr-FR"/>
          </a:p>
        </p:txBody>
      </p:sp>
      <p:sp>
        <p:nvSpPr>
          <p:cNvPr id="15" name="Espace réservé du numéro de diapositive 14"/>
          <p:cNvSpPr>
            <a:spLocks noGrp="1"/>
          </p:cNvSpPr>
          <p:nvPr>
            <p:ph type="sldNum" sz="quarter" idx="12"/>
          </p:nvPr>
        </p:nvSpPr>
        <p:spPr>
          <a:xfrm>
            <a:off x="6172200" y="9351264"/>
            <a:ext cx="569214" cy="356616"/>
          </a:xfrm>
        </p:spPr>
        <p:txBody>
          <a:bodyPr/>
          <a:lstStyle/>
          <a:p>
            <a:fld id="{6199B2F4-9EFD-46DB-8FE1-E2E96F969921}"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5143500" y="793399"/>
            <a:ext cx="1371600" cy="845220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342900" y="793399"/>
            <a:ext cx="4686300" cy="845220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19" name="Espace réservé du pied de page 18"/>
          <p:cNvSpPr>
            <a:spLocks noGrp="1"/>
          </p:cNvSpPr>
          <p:nvPr>
            <p:ph type="ftr" sz="quarter" idx="11"/>
          </p:nvPr>
        </p:nvSpPr>
        <p:spPr>
          <a:xfrm>
            <a:off x="2686050" y="110067"/>
            <a:ext cx="2171700" cy="417336"/>
          </a:xfrm>
        </p:spPr>
        <p:txBody>
          <a:bodyPr/>
          <a:lstStyle/>
          <a:p>
            <a:endParaRPr lang="fr-FR"/>
          </a:p>
        </p:txBody>
      </p:sp>
      <p:sp>
        <p:nvSpPr>
          <p:cNvPr id="16" name="Espace réservé du numéro de diapositive 15"/>
          <p:cNvSpPr>
            <a:spLocks noGrp="1"/>
          </p:cNvSpPr>
          <p:nvPr>
            <p:ph type="sldNum" sz="quarter" idx="12"/>
          </p:nvPr>
        </p:nvSpPr>
        <p:spPr>
          <a:xfrm>
            <a:off x="6172200" y="9351264"/>
            <a:ext cx="569214" cy="356616"/>
          </a:xfrm>
        </p:spPr>
        <p:txBody>
          <a:bodyPr/>
          <a:lstStyle/>
          <a:p>
            <a:fld id="{6199B2F4-9EFD-46DB-8FE1-E2E96F969921}"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4975970"/>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285750" y="2421467"/>
            <a:ext cx="6343650" cy="1761067"/>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11" name="Espace réservé du pied de page 10"/>
          <p:cNvSpPr>
            <a:spLocks noGrp="1"/>
          </p:cNvSpPr>
          <p:nvPr>
            <p:ph type="ftr" sz="quarter" idx="11"/>
          </p:nvPr>
        </p:nvSpPr>
        <p:spPr/>
        <p:txBody>
          <a:bodyPr/>
          <a:lstStyle/>
          <a:p>
            <a:endParaRPr lang="fr-FR"/>
          </a:p>
        </p:txBody>
      </p:sp>
      <p:sp>
        <p:nvSpPr>
          <p:cNvPr id="16" name="Espace réservé du numéro de diapositive 15"/>
          <p:cNvSpPr>
            <a:spLocks noGrp="1"/>
          </p:cNvSpPr>
          <p:nvPr>
            <p:ph type="sldNum" sz="quarter" idx="12"/>
          </p:nvPr>
        </p:nvSpPr>
        <p:spPr/>
        <p:txBody>
          <a:bodyPr/>
          <a:lstStyle/>
          <a:p>
            <a:fld id="{6199B2F4-9EFD-46DB-8FE1-E2E96F969921}" type="slidenum">
              <a:rPr lang="fr-FR" smtClean="0"/>
              <a:pPr/>
              <a:t>‹N°›</a:t>
            </a:fld>
            <a:endParaRPr lang="fr-FR"/>
          </a:p>
        </p:txBody>
      </p:sp>
      <p:sp>
        <p:nvSpPr>
          <p:cNvPr id="8" name="Titre 7"/>
          <p:cNvSpPr>
            <a:spLocks noGrp="1"/>
          </p:cNvSpPr>
          <p:nvPr>
            <p:ph type="title"/>
          </p:nvPr>
        </p:nvSpPr>
        <p:spPr>
          <a:xfrm>
            <a:off x="135356" y="4256901"/>
            <a:ext cx="6515100" cy="1711414"/>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226314" y="660400"/>
            <a:ext cx="6515100" cy="1215136"/>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228600" y="2311400"/>
            <a:ext cx="3143250" cy="6824133"/>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3486150" y="2311400"/>
            <a:ext cx="3257550" cy="6824133"/>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10" name="Espace réservé du pied de page 9"/>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228600" y="7814733"/>
            <a:ext cx="6457950" cy="1274939"/>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11083" y="963083"/>
            <a:ext cx="3217917" cy="924101"/>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3483769" y="963083"/>
            <a:ext cx="3219181" cy="924101"/>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11083" y="1900943"/>
            <a:ext cx="3217917" cy="5693658"/>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3486548" y="1900943"/>
            <a:ext cx="3216402" cy="5693658"/>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6172200" y="9355667"/>
            <a:ext cx="571500" cy="356616"/>
          </a:xfrm>
        </p:spPr>
        <p:txBody>
          <a:bodyPr/>
          <a:lstStyle/>
          <a:p>
            <a:fld id="{6199B2F4-9EFD-46DB-8FE1-E2E96F969921}" type="slidenum">
              <a:rPr lang="fr-FR" smtClean="0"/>
              <a:pPr/>
              <a:t>‹N°›</a:t>
            </a:fld>
            <a:endParaRPr lang="fr-FR"/>
          </a:p>
        </p:txBody>
      </p:sp>
      <p:sp>
        <p:nvSpPr>
          <p:cNvPr id="11" name="Connecteur droit 10"/>
          <p:cNvSpPr>
            <a:spLocks noChangeShapeType="1"/>
          </p:cNvSpPr>
          <p:nvPr/>
        </p:nvSpPr>
        <p:spPr bwMode="auto">
          <a:xfrm>
            <a:off x="385762" y="8695268"/>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226314" y="660400"/>
            <a:ext cx="6515100" cy="1215136"/>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21" name="Espace réservé du pied de page 20"/>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24" name="Espace réservé du pied de page 23"/>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385762" y="844872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342900" y="7924800"/>
            <a:ext cx="6343650" cy="752122"/>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342900" y="880533"/>
            <a:ext cx="2256235" cy="69342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2681287" y="880533"/>
            <a:ext cx="4005263" cy="69342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29" name="Espace réservé du pied de page 28"/>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199B2F4-9EFD-46DB-8FE1-E2E96F969921}"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2628900" y="890694"/>
            <a:ext cx="3771900" cy="52832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9D877161-283F-4590-AB6A-44E984566136}"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31" name="Espace réservé du numéro de diapositive 30"/>
          <p:cNvSpPr>
            <a:spLocks noGrp="1"/>
          </p:cNvSpPr>
          <p:nvPr>
            <p:ph type="sldNum" sz="quarter" idx="12"/>
          </p:nvPr>
        </p:nvSpPr>
        <p:spPr/>
        <p:txBody>
          <a:bodyPr/>
          <a:lstStyle/>
          <a:p>
            <a:fld id="{6199B2F4-9EFD-46DB-8FE1-E2E96F969921}" type="slidenum">
              <a:rPr lang="fr-FR" smtClean="0"/>
              <a:pPr/>
              <a:t>‹N°›</a:t>
            </a:fld>
            <a:endParaRPr lang="fr-FR"/>
          </a:p>
        </p:txBody>
      </p:sp>
      <p:sp>
        <p:nvSpPr>
          <p:cNvPr id="17" name="Titre 16"/>
          <p:cNvSpPr>
            <a:spLocks noGrp="1"/>
          </p:cNvSpPr>
          <p:nvPr>
            <p:ph type="title"/>
          </p:nvPr>
        </p:nvSpPr>
        <p:spPr>
          <a:xfrm>
            <a:off x="285750" y="7213209"/>
            <a:ext cx="4400550" cy="754416"/>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285750" y="7992426"/>
            <a:ext cx="4400550" cy="1109839"/>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151796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228600" y="2244901"/>
            <a:ext cx="6515100" cy="653750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4857750" y="110067"/>
            <a:ext cx="1885950" cy="417336"/>
          </a:xfrm>
          <a:prstGeom prst="rect">
            <a:avLst/>
          </a:prstGeom>
        </p:spPr>
        <p:txBody>
          <a:bodyPr vert="horz"/>
          <a:lstStyle>
            <a:lvl1pPr algn="l" eaLnBrk="1" latinLnBrk="0" hangingPunct="1">
              <a:defRPr kumimoji="0" sz="1200">
                <a:solidFill>
                  <a:schemeClr val="accent1">
                    <a:shade val="75000"/>
                  </a:schemeClr>
                </a:solidFill>
              </a:defRPr>
            </a:lvl1pPr>
          </a:lstStyle>
          <a:p>
            <a:fld id="{9D877161-283F-4590-AB6A-44E984566136}" type="datetimeFigureOut">
              <a:rPr lang="fr-FR" smtClean="0"/>
              <a:pPr/>
              <a:t>25/02/2015</a:t>
            </a:fld>
            <a:endParaRPr lang="fr-FR"/>
          </a:p>
        </p:txBody>
      </p:sp>
      <p:sp>
        <p:nvSpPr>
          <p:cNvPr id="28" name="Espace réservé du pied de page 27"/>
          <p:cNvSpPr>
            <a:spLocks noGrp="1"/>
          </p:cNvSpPr>
          <p:nvPr>
            <p:ph type="ftr" sz="quarter" idx="3"/>
          </p:nvPr>
        </p:nvSpPr>
        <p:spPr>
          <a:xfrm>
            <a:off x="2343150" y="110067"/>
            <a:ext cx="2514600" cy="417336"/>
          </a:xfrm>
          <a:prstGeom prst="rect">
            <a:avLst/>
          </a:prstGeom>
        </p:spPr>
        <p:txBody>
          <a:bodyPr vert="horz"/>
          <a:lstStyle>
            <a:lvl1pPr algn="r" eaLnBrk="1" latinLnBrk="0" hangingPunct="1">
              <a:defRPr kumimoji="0" sz="1200">
                <a:solidFill>
                  <a:schemeClr val="accent1">
                    <a:shade val="75000"/>
                  </a:schemeClr>
                </a:solidFill>
              </a:defRPr>
            </a:lvl1pPr>
          </a:lstStyle>
          <a:p>
            <a:endParaRPr lang="fr-FR"/>
          </a:p>
        </p:txBody>
      </p:sp>
      <p:sp>
        <p:nvSpPr>
          <p:cNvPr id="5" name="Espace réservé du numéro de diapositive 4"/>
          <p:cNvSpPr>
            <a:spLocks noGrp="1"/>
          </p:cNvSpPr>
          <p:nvPr>
            <p:ph type="sldNum" sz="quarter" idx="4"/>
          </p:nvPr>
        </p:nvSpPr>
        <p:spPr>
          <a:xfrm>
            <a:off x="6172200" y="9355667"/>
            <a:ext cx="571500" cy="353131"/>
          </a:xfrm>
          <a:prstGeom prst="rect">
            <a:avLst/>
          </a:prstGeom>
        </p:spPr>
        <p:txBody>
          <a:bodyPr vert="horz"/>
          <a:lstStyle>
            <a:lvl1pPr algn="r" eaLnBrk="1" latinLnBrk="0" hangingPunct="1">
              <a:defRPr kumimoji="0" sz="1200">
                <a:solidFill>
                  <a:schemeClr val="accent1">
                    <a:shade val="75000"/>
                  </a:schemeClr>
                </a:solidFill>
              </a:defRPr>
            </a:lvl1pPr>
          </a:lstStyle>
          <a:p>
            <a:fld id="{6199B2F4-9EFD-46DB-8FE1-E2E96F969921}" type="slidenum">
              <a:rPr lang="fr-FR" smtClean="0"/>
              <a:pPr/>
              <a:t>‹N°›</a:t>
            </a:fld>
            <a:endParaRPr lang="fr-FR"/>
          </a:p>
        </p:txBody>
      </p:sp>
      <p:sp>
        <p:nvSpPr>
          <p:cNvPr id="10" name="Espace réservé du titre 9"/>
          <p:cNvSpPr>
            <a:spLocks noGrp="1"/>
          </p:cNvSpPr>
          <p:nvPr>
            <p:ph type="title"/>
          </p:nvPr>
        </p:nvSpPr>
        <p:spPr>
          <a:xfrm>
            <a:off x="228600" y="660400"/>
            <a:ext cx="6515100" cy="1210733"/>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385762" y="151796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385762" y="1528203"/>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ectangle à coins arrondis 94"/>
          <p:cNvSpPr/>
          <p:nvPr/>
        </p:nvSpPr>
        <p:spPr>
          <a:xfrm>
            <a:off x="214290" y="5167314"/>
            <a:ext cx="6357982" cy="3071833"/>
          </a:xfrm>
          <a:prstGeom prst="roundRect">
            <a:avLst>
              <a:gd name="adj" fmla="val 13961"/>
            </a:avLst>
          </a:prstGeom>
          <a:gradFill flip="none" rotWithShape="1">
            <a:gsLst>
              <a:gs pos="0">
                <a:schemeClr val="accent5">
                  <a:lumMod val="75000"/>
                </a:schemeClr>
              </a:gs>
              <a:gs pos="35000">
                <a:schemeClr val="accent3">
                  <a:tint val="37000"/>
                  <a:satMod val="300000"/>
                </a:schemeClr>
              </a:gs>
              <a:gs pos="100000">
                <a:schemeClr val="accent3">
                  <a:tint val="15000"/>
                  <a:satMod val="350000"/>
                </a:schemeClr>
              </a:gs>
            </a:gsLst>
            <a:lin ang="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dirty="0"/>
          </a:p>
        </p:txBody>
      </p:sp>
      <p:sp>
        <p:nvSpPr>
          <p:cNvPr id="5" name="ZoneTexte 4"/>
          <p:cNvSpPr txBox="1"/>
          <p:nvPr/>
        </p:nvSpPr>
        <p:spPr>
          <a:xfrm>
            <a:off x="500042" y="166657"/>
            <a:ext cx="857256" cy="373702"/>
          </a:xfrm>
          <a:prstGeom prst="rect">
            <a:avLst/>
          </a:prstGeom>
          <a:noFill/>
        </p:spPr>
        <p:txBody>
          <a:bodyPr wrap="square" lIns="95770" tIns="47884" rIns="95770" bIns="47884" rtlCol="0">
            <a:spAutoFit/>
          </a:bodyPr>
          <a:lstStyle/>
          <a:p>
            <a:endParaRPr lang="fr-FR" dirty="0"/>
          </a:p>
        </p:txBody>
      </p:sp>
      <p:sp>
        <p:nvSpPr>
          <p:cNvPr id="6" name="ZoneTexte 5"/>
          <p:cNvSpPr txBox="1"/>
          <p:nvPr/>
        </p:nvSpPr>
        <p:spPr>
          <a:xfrm>
            <a:off x="500043" y="166654"/>
            <a:ext cx="571504" cy="369332"/>
          </a:xfrm>
          <a:prstGeom prst="rect">
            <a:avLst/>
          </a:prstGeom>
          <a:noFill/>
        </p:spPr>
        <p:txBody>
          <a:bodyPr wrap="square" rtlCol="0">
            <a:spAutoFit/>
          </a:bodyPr>
          <a:lstStyle/>
          <a:p>
            <a:endParaRPr lang="fr-FR" dirty="0"/>
          </a:p>
        </p:txBody>
      </p:sp>
      <p:sp>
        <p:nvSpPr>
          <p:cNvPr id="8" name="ZoneTexte 7"/>
          <p:cNvSpPr txBox="1"/>
          <p:nvPr/>
        </p:nvSpPr>
        <p:spPr>
          <a:xfrm>
            <a:off x="357166" y="452406"/>
            <a:ext cx="642942" cy="369332"/>
          </a:xfrm>
          <a:prstGeom prst="rect">
            <a:avLst/>
          </a:prstGeom>
          <a:noFill/>
        </p:spPr>
        <p:txBody>
          <a:bodyPr wrap="square" rtlCol="0">
            <a:spAutoFit/>
          </a:bodyPr>
          <a:lstStyle/>
          <a:p>
            <a:endParaRPr lang="fr-FR" dirty="0"/>
          </a:p>
        </p:txBody>
      </p:sp>
      <p:pic>
        <p:nvPicPr>
          <p:cNvPr id="9" name="Image 7"/>
          <p:cNvPicPr>
            <a:picLocks noChangeAspect="1" noChangeArrowheads="1"/>
          </p:cNvPicPr>
          <p:nvPr/>
        </p:nvPicPr>
        <p:blipFill>
          <a:blip r:embed="rId3" cstate="print"/>
          <a:srcRect t="26514" r="84183"/>
          <a:stretch>
            <a:fillRect/>
          </a:stretch>
        </p:blipFill>
        <p:spPr bwMode="auto">
          <a:xfrm>
            <a:off x="0" y="0"/>
            <a:ext cx="928694" cy="785818"/>
          </a:xfrm>
          <a:prstGeom prst="rect">
            <a:avLst/>
          </a:prstGeom>
          <a:noFill/>
          <a:ln w="9525">
            <a:noFill/>
            <a:miter lim="800000"/>
            <a:headEnd/>
            <a:tailEnd/>
          </a:ln>
        </p:spPr>
      </p:pic>
      <p:pic>
        <p:nvPicPr>
          <p:cNvPr id="10" name="Image 7"/>
          <p:cNvPicPr>
            <a:picLocks noChangeAspect="1" noChangeArrowheads="1"/>
          </p:cNvPicPr>
          <p:nvPr/>
        </p:nvPicPr>
        <p:blipFill>
          <a:blip r:embed="rId3" cstate="print"/>
          <a:srcRect t="26514" r="84183"/>
          <a:stretch>
            <a:fillRect/>
          </a:stretch>
        </p:blipFill>
        <p:spPr bwMode="auto">
          <a:xfrm>
            <a:off x="6000744" y="0"/>
            <a:ext cx="857256" cy="785818"/>
          </a:xfrm>
          <a:prstGeom prst="rect">
            <a:avLst/>
          </a:prstGeom>
          <a:noFill/>
          <a:ln w="9525">
            <a:noFill/>
            <a:miter lim="800000"/>
            <a:headEnd/>
            <a:tailEnd/>
          </a:ln>
        </p:spPr>
      </p:pic>
      <p:sp>
        <p:nvSpPr>
          <p:cNvPr id="11" name="ZoneTexte 10"/>
          <p:cNvSpPr txBox="1"/>
          <p:nvPr/>
        </p:nvSpPr>
        <p:spPr>
          <a:xfrm>
            <a:off x="785794" y="0"/>
            <a:ext cx="5357850" cy="646331"/>
          </a:xfrm>
          <a:prstGeom prst="rect">
            <a:avLst/>
          </a:prstGeom>
          <a:noFill/>
        </p:spPr>
        <p:txBody>
          <a:bodyPr wrap="square" rtlCol="0">
            <a:spAutoFit/>
          </a:bodyPr>
          <a:lstStyle/>
          <a:p>
            <a:pPr algn="ctr" eaLnBrk="0" hangingPunct="0">
              <a:defRPr/>
            </a:pPr>
            <a:r>
              <a:rPr lang="fr-FR" sz="1200" b="1" i="1" dirty="0" smtClean="0">
                <a:solidFill>
                  <a:srgbClr val="7030A0"/>
                </a:solidFill>
                <a:latin typeface="Times New Roman" pitchFamily="18" charset="0"/>
              </a:rPr>
              <a:t>Université Kasdi Merbah - Ouargla</a:t>
            </a:r>
            <a:r>
              <a:rPr lang="fr-FR" sz="1200" b="1" i="1" dirty="0" smtClean="0">
                <a:solidFill>
                  <a:srgbClr val="7030A0"/>
                </a:solidFill>
                <a:latin typeface="Times New Roman" pitchFamily="18" charset="0"/>
              </a:rPr>
              <a:t>, Faculté </a:t>
            </a:r>
            <a:r>
              <a:rPr lang="fr-FR" sz="1200" b="1" i="1" dirty="0" smtClean="0">
                <a:solidFill>
                  <a:srgbClr val="7030A0"/>
                </a:solidFill>
                <a:latin typeface="Times New Roman" pitchFamily="18" charset="0"/>
              </a:rPr>
              <a:t>des Sciences appliquées</a:t>
            </a:r>
          </a:p>
          <a:p>
            <a:pPr algn="ctr" eaLnBrk="0" hangingPunct="0">
              <a:defRPr/>
            </a:pPr>
            <a:r>
              <a:rPr lang="fr-FR" sz="1200" b="1" i="1" dirty="0" smtClean="0">
                <a:solidFill>
                  <a:srgbClr val="7030A0"/>
                </a:solidFill>
                <a:latin typeface="Times New Roman" pitchFamily="18" charset="0"/>
              </a:rPr>
              <a:t>département de Génie des Procédés</a:t>
            </a:r>
          </a:p>
          <a:p>
            <a:pPr algn="ctr" eaLnBrk="0" hangingPunct="0">
              <a:defRPr/>
            </a:pPr>
            <a:r>
              <a:rPr lang="fr-FR" sz="1200" b="1" i="1" dirty="0" smtClean="0">
                <a:solidFill>
                  <a:srgbClr val="7030A0"/>
                </a:solidFill>
                <a:latin typeface="Times New Roman" pitchFamily="18" charset="0"/>
                <a:cs typeface="Times New Roman" pitchFamily="18" charset="0"/>
              </a:rPr>
              <a:t>Master analyse et control de qualité</a:t>
            </a:r>
            <a:endParaRPr lang="fr-FR" sz="1200" b="1" i="1" dirty="0">
              <a:solidFill>
                <a:srgbClr val="7030A0"/>
              </a:solidFill>
            </a:endParaRPr>
          </a:p>
        </p:txBody>
      </p:sp>
      <p:sp>
        <p:nvSpPr>
          <p:cNvPr id="65" name="ZoneTexte 64"/>
          <p:cNvSpPr txBox="1"/>
          <p:nvPr/>
        </p:nvSpPr>
        <p:spPr>
          <a:xfrm>
            <a:off x="642918" y="6238885"/>
            <a:ext cx="5929354" cy="1661993"/>
          </a:xfrm>
          <a:prstGeom prst="rect">
            <a:avLst/>
          </a:prstGeom>
          <a:noFill/>
        </p:spPr>
        <p:txBody>
          <a:bodyPr wrap="square" rtlCol="0">
            <a:spAutoFit/>
          </a:bodyPr>
          <a:lstStyle/>
          <a:p>
            <a:endParaRPr lang="fr-FR" sz="1200" dirty="0" smtClean="0"/>
          </a:p>
          <a:p>
            <a:endParaRPr lang="fr-FR" sz="1200" dirty="0"/>
          </a:p>
          <a:p>
            <a:endParaRPr lang="fr-FR" sz="1200" dirty="0" smtClean="0"/>
          </a:p>
          <a:p>
            <a:endParaRPr lang="fr-FR" sz="1200" dirty="0"/>
          </a:p>
          <a:p>
            <a:endParaRPr lang="fr-FR" sz="1200" dirty="0" smtClean="0"/>
          </a:p>
          <a:p>
            <a:endParaRPr lang="fr-FR" sz="1200" dirty="0"/>
          </a:p>
          <a:p>
            <a:endParaRPr lang="fr-FR" sz="1200" dirty="0" smtClean="0"/>
          </a:p>
          <a:p>
            <a:endParaRPr lang="fr-FR" dirty="0"/>
          </a:p>
        </p:txBody>
      </p:sp>
      <p:sp>
        <p:nvSpPr>
          <p:cNvPr id="75" name="ZoneTexte 74"/>
          <p:cNvSpPr txBox="1"/>
          <p:nvPr/>
        </p:nvSpPr>
        <p:spPr>
          <a:xfrm>
            <a:off x="214293" y="4667249"/>
            <a:ext cx="6643707" cy="1092607"/>
          </a:xfrm>
          <a:prstGeom prst="rect">
            <a:avLst/>
          </a:prstGeom>
          <a:noFill/>
        </p:spPr>
        <p:txBody>
          <a:bodyPr wrap="square" rtlCol="0">
            <a:spAutoFit/>
          </a:bodyPr>
          <a:lstStyle/>
          <a:p>
            <a:endParaRPr lang="fr-FR" sz="1000" b="1" dirty="0" smtClean="0"/>
          </a:p>
          <a:p>
            <a:r>
              <a:rPr lang="fr-FR" sz="1100" b="1" i="1" u="sng" dirty="0" smtClean="0">
                <a:solidFill>
                  <a:schemeClr val="tx2"/>
                </a:solidFill>
              </a:rPr>
              <a:t>Détermination expérimentale de coefficient de partage eau/n-octanol  (</a:t>
            </a:r>
            <a:r>
              <a:rPr lang="fr-FR" sz="1100" b="1" i="1" u="sng" dirty="0" err="1" smtClean="0">
                <a:solidFill>
                  <a:schemeClr val="tx2"/>
                </a:solidFill>
              </a:rPr>
              <a:t>logP</a:t>
            </a:r>
            <a:r>
              <a:rPr lang="fr-FR" sz="1100" b="1" i="1" u="sng" dirty="0" smtClean="0">
                <a:solidFill>
                  <a:schemeClr val="tx2"/>
                </a:solidFill>
              </a:rPr>
              <a:t> eau/octanol)</a:t>
            </a:r>
            <a:r>
              <a:rPr lang="fr-FR" sz="1000" b="1" dirty="0" smtClean="0">
                <a:solidFill>
                  <a:schemeClr val="tx2"/>
                </a:solidFill>
              </a:rPr>
              <a:t>:</a:t>
            </a:r>
            <a:r>
              <a:rPr lang="fr-FR" sz="1100" b="1" i="1" u="sng" dirty="0" smtClean="0">
                <a:solidFill>
                  <a:schemeClr val="tx2"/>
                </a:solidFill>
              </a:rPr>
              <a:t> </a:t>
            </a:r>
            <a:endParaRPr lang="fr-FR" sz="1000" b="1" dirty="0" smtClean="0">
              <a:solidFill>
                <a:schemeClr val="tx2"/>
              </a:solidFill>
            </a:endParaRPr>
          </a:p>
          <a:p>
            <a:endParaRPr lang="fr-FR" sz="1000" b="1" dirty="0" smtClean="0"/>
          </a:p>
          <a:p>
            <a:endParaRPr lang="fr-FR" sz="1000" b="1" dirty="0" smtClean="0"/>
          </a:p>
          <a:p>
            <a:endParaRPr lang="fr-FR" sz="1200" b="1" dirty="0" smtClean="0"/>
          </a:p>
          <a:p>
            <a:endParaRPr lang="fr-FR" sz="1200" b="1" dirty="0"/>
          </a:p>
        </p:txBody>
      </p:sp>
      <p:sp>
        <p:nvSpPr>
          <p:cNvPr id="79" name="Rectangle à coins arrondis 78"/>
          <p:cNvSpPr/>
          <p:nvPr/>
        </p:nvSpPr>
        <p:spPr>
          <a:xfrm>
            <a:off x="1000108" y="666720"/>
            <a:ext cx="4929222" cy="500065"/>
          </a:xfrm>
          <a:prstGeom prst="roundRect">
            <a:avLst/>
          </a:prstGeom>
          <a:gradFill>
            <a:gsLst>
              <a:gs pos="0">
                <a:schemeClr val="accent5"/>
              </a:gs>
              <a:gs pos="43000">
                <a:schemeClr val="accent3">
                  <a:tint val="44000"/>
                  <a:satMod val="165000"/>
                </a:schemeClr>
              </a:gs>
              <a:gs pos="93000">
                <a:schemeClr val="accent3">
                  <a:tint val="15000"/>
                  <a:satMod val="165000"/>
                </a:schemeClr>
              </a:gs>
              <a:gs pos="100000">
                <a:schemeClr val="accent3">
                  <a:tint val="5000"/>
                  <a:satMod val="250000"/>
                </a:schemeClr>
              </a:gs>
            </a:gsLs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200" b="1" dirty="0" smtClean="0"/>
              <a:t>Evaluation et calcul  de coefficient de partage de quelques  composés ferrocéniques</a:t>
            </a:r>
            <a:endParaRPr lang="fr-FR" sz="1200" b="1" dirty="0"/>
          </a:p>
        </p:txBody>
      </p:sp>
      <p:sp>
        <p:nvSpPr>
          <p:cNvPr id="80" name="ZoneTexte 79"/>
          <p:cNvSpPr txBox="1"/>
          <p:nvPr/>
        </p:nvSpPr>
        <p:spPr>
          <a:xfrm>
            <a:off x="1285860" y="952472"/>
            <a:ext cx="4429156" cy="369332"/>
          </a:xfrm>
          <a:prstGeom prst="rect">
            <a:avLst/>
          </a:prstGeom>
          <a:noFill/>
        </p:spPr>
        <p:txBody>
          <a:bodyPr wrap="square" rtlCol="0">
            <a:spAutoFit/>
          </a:bodyPr>
          <a:lstStyle/>
          <a:p>
            <a:endParaRPr lang="fr-FR" dirty="0"/>
          </a:p>
        </p:txBody>
      </p:sp>
      <p:sp>
        <p:nvSpPr>
          <p:cNvPr id="85" name="Organigramme : Alternative 84"/>
          <p:cNvSpPr/>
          <p:nvPr/>
        </p:nvSpPr>
        <p:spPr>
          <a:xfrm>
            <a:off x="214290" y="2024044"/>
            <a:ext cx="4429156" cy="1071568"/>
          </a:xfrm>
          <a:prstGeom prst="flowChartAlternateProcess">
            <a:avLst/>
          </a:prstGeom>
          <a:gradFill flip="none" rotWithShape="1">
            <a:gsLst>
              <a:gs pos="0">
                <a:schemeClr val="accent5">
                  <a:lumMod val="75000"/>
                </a:schemeClr>
              </a:gs>
              <a:gs pos="35000">
                <a:schemeClr val="accent3">
                  <a:tint val="37000"/>
                  <a:satMod val="300000"/>
                </a:schemeClr>
              </a:gs>
              <a:gs pos="100000">
                <a:schemeClr val="accent3">
                  <a:tint val="15000"/>
                  <a:satMod val="350000"/>
                </a:schemeClr>
              </a:gs>
            </a:gsLst>
            <a:lin ang="0" scaled="1"/>
            <a:tileRect/>
          </a:gradFill>
          <a:ln/>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endParaRPr lang="fr-FR" dirty="0"/>
          </a:p>
        </p:txBody>
      </p:sp>
      <p:sp>
        <p:nvSpPr>
          <p:cNvPr id="86" name="ZoneTexte 85"/>
          <p:cNvSpPr txBox="1"/>
          <p:nvPr/>
        </p:nvSpPr>
        <p:spPr>
          <a:xfrm>
            <a:off x="1857364" y="2024044"/>
            <a:ext cx="1143008" cy="276999"/>
          </a:xfrm>
          <a:prstGeom prst="rect">
            <a:avLst/>
          </a:prstGeom>
          <a:noFill/>
        </p:spPr>
        <p:txBody>
          <a:bodyPr wrap="square" rtlCol="0">
            <a:spAutoFit/>
          </a:bodyPr>
          <a:lstStyle/>
          <a:p>
            <a:pPr algn="ctr"/>
            <a:r>
              <a:rPr lang="fr-FR" sz="1200" b="1" dirty="0" smtClean="0">
                <a:solidFill>
                  <a:schemeClr val="tx2"/>
                </a:solidFill>
                <a:latin typeface="Arial" pitchFamily="34" charset="0"/>
              </a:rPr>
              <a:t> </a:t>
            </a:r>
            <a:r>
              <a:rPr lang="fr-FR" sz="1000" b="1" i="1" u="sng" dirty="0" smtClean="0">
                <a:solidFill>
                  <a:schemeClr val="tx2"/>
                </a:solidFill>
                <a:latin typeface="Arial" pitchFamily="34" charset="0"/>
              </a:rPr>
              <a:t>Résumé: </a:t>
            </a:r>
            <a:endParaRPr lang="fr-FR" sz="1000" i="1" u="sng" dirty="0">
              <a:solidFill>
                <a:schemeClr val="tx2"/>
              </a:solidFill>
            </a:endParaRPr>
          </a:p>
        </p:txBody>
      </p:sp>
      <p:sp>
        <p:nvSpPr>
          <p:cNvPr id="88" name="ZoneTexte 87"/>
          <p:cNvSpPr txBox="1"/>
          <p:nvPr/>
        </p:nvSpPr>
        <p:spPr>
          <a:xfrm>
            <a:off x="428604" y="5238752"/>
            <a:ext cx="2500330" cy="553998"/>
          </a:xfrm>
          <a:prstGeom prst="rect">
            <a:avLst/>
          </a:prstGeom>
          <a:noFill/>
        </p:spPr>
        <p:txBody>
          <a:bodyPr wrap="square" rtlCol="0">
            <a:spAutoFit/>
          </a:bodyPr>
          <a:lstStyle/>
          <a:p>
            <a:r>
              <a:rPr lang="fr-FR" sz="1000" b="1" i="1" u="sng" dirty="0" smtClean="0">
                <a:solidFill>
                  <a:schemeClr val="accent5">
                    <a:lumMod val="75000"/>
                  </a:schemeClr>
                </a:solidFill>
              </a:rPr>
              <a:t>I. Méthode spectrophotométrie </a:t>
            </a:r>
            <a:r>
              <a:rPr lang="fr-FR" sz="1200" b="1" i="1" u="sng" dirty="0" smtClean="0">
                <a:solidFill>
                  <a:schemeClr val="accent5">
                    <a:lumMod val="75000"/>
                  </a:schemeClr>
                </a:solidFill>
              </a:rPr>
              <a:t>:</a:t>
            </a:r>
          </a:p>
          <a:p>
            <a:r>
              <a:rPr lang="fr-FR" sz="1200" b="1" dirty="0" smtClean="0">
                <a:solidFill>
                  <a:schemeClr val="accent2"/>
                </a:solidFill>
              </a:rPr>
              <a:t> </a:t>
            </a:r>
            <a:r>
              <a:rPr lang="fr-FR" b="1" dirty="0" smtClean="0">
                <a:solidFill>
                  <a:schemeClr val="accent2"/>
                </a:solidFill>
              </a:rPr>
              <a:t> </a:t>
            </a:r>
            <a:endParaRPr lang="fr-FR" b="1" dirty="0">
              <a:solidFill>
                <a:schemeClr val="accent2"/>
              </a:solidFill>
            </a:endParaRPr>
          </a:p>
        </p:txBody>
      </p:sp>
      <p:sp>
        <p:nvSpPr>
          <p:cNvPr id="91" name="ZoneTexte 90"/>
          <p:cNvSpPr txBox="1"/>
          <p:nvPr/>
        </p:nvSpPr>
        <p:spPr>
          <a:xfrm>
            <a:off x="142852" y="5453066"/>
            <a:ext cx="2000264" cy="276999"/>
          </a:xfrm>
          <a:prstGeom prst="rect">
            <a:avLst/>
          </a:prstGeom>
          <a:noFill/>
        </p:spPr>
        <p:txBody>
          <a:bodyPr wrap="square" rtlCol="0">
            <a:spAutoFit/>
          </a:bodyPr>
          <a:lstStyle/>
          <a:p>
            <a:r>
              <a:rPr lang="fr-FR" sz="1000" b="1" dirty="0" smtClean="0"/>
              <a:t>     le  mode  opératoire</a:t>
            </a:r>
            <a:r>
              <a:rPr lang="fr-FR" sz="1200" b="1" dirty="0" smtClean="0"/>
              <a:t>: </a:t>
            </a:r>
            <a:endParaRPr lang="fr-FR" sz="1200" b="1" dirty="0"/>
          </a:p>
        </p:txBody>
      </p:sp>
      <p:sp>
        <p:nvSpPr>
          <p:cNvPr id="94" name="ZoneTexte 93"/>
          <p:cNvSpPr txBox="1"/>
          <p:nvPr/>
        </p:nvSpPr>
        <p:spPr>
          <a:xfrm>
            <a:off x="214290" y="5667380"/>
            <a:ext cx="3500462" cy="1785104"/>
          </a:xfrm>
          <a:prstGeom prst="rect">
            <a:avLst/>
          </a:prstGeom>
          <a:noFill/>
        </p:spPr>
        <p:txBody>
          <a:bodyPr wrap="square" rtlCol="0">
            <a:spAutoFit/>
          </a:bodyPr>
          <a:lstStyle/>
          <a:p>
            <a:r>
              <a:rPr lang="fr-FR" sz="1000" dirty="0" smtClean="0"/>
              <a:t>dissoudre  dans  un 10  ml  de l‘ octanol (saturé en eau) une quantité exactement  connue de soluté, après l'obtention des solutions  octanoliques  homogènes  sont mis en contact dans  un ampoule  à  décanter  avec  50ml (Vaq)  d'eau, (préalablement saturé en octanol).   On agite pendant 15 minute chaque  ampoule est laissée décanter d’au moins 24 heures pour que les phases se séparent. Une fois que le système biphasique est à l’équilibre (cf. Figure 2), on va prélever une petite quantité de chaque phase. La concentration dans les deux phases séparées est alors déterminée par spectrophotométrie.</a:t>
            </a:r>
          </a:p>
        </p:txBody>
      </p:sp>
      <p:sp>
        <p:nvSpPr>
          <p:cNvPr id="98" name="ZoneTexte 97"/>
          <p:cNvSpPr txBox="1"/>
          <p:nvPr/>
        </p:nvSpPr>
        <p:spPr>
          <a:xfrm>
            <a:off x="3643314" y="5238752"/>
            <a:ext cx="3000396" cy="246221"/>
          </a:xfrm>
          <a:prstGeom prst="rect">
            <a:avLst/>
          </a:prstGeom>
          <a:noFill/>
        </p:spPr>
        <p:txBody>
          <a:bodyPr wrap="square" rtlCol="0">
            <a:spAutoFit/>
          </a:bodyPr>
          <a:lstStyle/>
          <a:p>
            <a:r>
              <a:rPr lang="fr-FR" sz="1000" b="1" i="1" u="sng" dirty="0" smtClean="0">
                <a:solidFill>
                  <a:schemeClr val="accent5">
                    <a:lumMod val="75000"/>
                  </a:schemeClr>
                </a:solidFill>
              </a:rPr>
              <a:t>II. Méthode électrochimiques voltampérométrie:</a:t>
            </a:r>
          </a:p>
        </p:txBody>
      </p:sp>
      <p:sp>
        <p:nvSpPr>
          <p:cNvPr id="99" name="ZoneTexte 98"/>
          <p:cNvSpPr txBox="1"/>
          <p:nvPr/>
        </p:nvSpPr>
        <p:spPr>
          <a:xfrm>
            <a:off x="3714752" y="5453066"/>
            <a:ext cx="2643206" cy="1169551"/>
          </a:xfrm>
          <a:prstGeom prst="rect">
            <a:avLst/>
          </a:prstGeom>
          <a:noFill/>
        </p:spPr>
        <p:txBody>
          <a:bodyPr wrap="square" rtlCol="0">
            <a:spAutoFit/>
          </a:bodyPr>
          <a:lstStyle/>
          <a:p>
            <a:pPr algn="justLow"/>
            <a:r>
              <a:rPr lang="fr-FR" sz="1000" b="1" dirty="0" smtClean="0"/>
              <a:t>principe: </a:t>
            </a:r>
          </a:p>
          <a:p>
            <a:pPr algn="just"/>
            <a:r>
              <a:rPr lang="fr-FR" sz="1000" dirty="0" smtClean="0"/>
              <a:t>La voltampérométrie cyclique est une méthode expérimentale qui consiste à mesurer les variations du courant en fonction de la tension appliquée entre l'électrode de travail et l'électrode de référence dans une cellule électrochimique.</a:t>
            </a:r>
            <a:endParaRPr lang="fr-FR" sz="1200" dirty="0"/>
          </a:p>
        </p:txBody>
      </p:sp>
      <p:sp>
        <p:nvSpPr>
          <p:cNvPr id="101" name="ZoneTexte 100"/>
          <p:cNvSpPr txBox="1"/>
          <p:nvPr/>
        </p:nvSpPr>
        <p:spPr>
          <a:xfrm>
            <a:off x="4286256" y="7739082"/>
            <a:ext cx="1285884" cy="369332"/>
          </a:xfrm>
          <a:prstGeom prst="rect">
            <a:avLst/>
          </a:prstGeom>
          <a:noFill/>
        </p:spPr>
        <p:txBody>
          <a:bodyPr wrap="square" rtlCol="0">
            <a:spAutoFit/>
          </a:bodyPr>
          <a:lstStyle/>
          <a:p>
            <a:endParaRPr lang="fr-FR" dirty="0"/>
          </a:p>
        </p:txBody>
      </p:sp>
      <p:pic>
        <p:nvPicPr>
          <p:cNvPr id="13327" name="Picture 15"/>
          <p:cNvPicPr>
            <a:picLocks noChangeAspect="1" noChangeArrowheads="1"/>
          </p:cNvPicPr>
          <p:nvPr/>
        </p:nvPicPr>
        <p:blipFill>
          <a:blip r:embed="rId4"/>
          <a:srcRect/>
          <a:stretch>
            <a:fillRect/>
          </a:stretch>
        </p:blipFill>
        <p:spPr bwMode="auto">
          <a:xfrm>
            <a:off x="4786322" y="6667512"/>
            <a:ext cx="1571636" cy="1071570"/>
          </a:xfrm>
          <a:prstGeom prst="rect">
            <a:avLst/>
          </a:prstGeom>
          <a:noFill/>
          <a:ln w="9525">
            <a:noFill/>
            <a:miter lim="800000"/>
            <a:headEnd/>
            <a:tailEnd/>
          </a:ln>
          <a:effectLst/>
        </p:spPr>
      </p:pic>
      <p:pic>
        <p:nvPicPr>
          <p:cNvPr id="13329" name="Picture 17"/>
          <p:cNvPicPr>
            <a:picLocks noChangeAspect="1" noChangeArrowheads="1"/>
          </p:cNvPicPr>
          <p:nvPr/>
        </p:nvPicPr>
        <p:blipFill>
          <a:blip r:embed="rId5"/>
          <a:srcRect/>
          <a:stretch>
            <a:fillRect/>
          </a:stretch>
        </p:blipFill>
        <p:spPr bwMode="auto">
          <a:xfrm>
            <a:off x="1428736" y="7381892"/>
            <a:ext cx="857256" cy="785818"/>
          </a:xfrm>
          <a:prstGeom prst="rect">
            <a:avLst/>
          </a:prstGeom>
          <a:noFill/>
          <a:ln w="9525">
            <a:noFill/>
            <a:miter lim="800000"/>
            <a:headEnd/>
            <a:tailEnd/>
          </a:ln>
          <a:effectLst/>
        </p:spPr>
      </p:pic>
      <p:sp>
        <p:nvSpPr>
          <p:cNvPr id="119" name="ZoneTexte 118"/>
          <p:cNvSpPr txBox="1"/>
          <p:nvPr/>
        </p:nvSpPr>
        <p:spPr>
          <a:xfrm>
            <a:off x="2214554" y="9659779"/>
            <a:ext cx="3786214" cy="246221"/>
          </a:xfrm>
          <a:prstGeom prst="rect">
            <a:avLst/>
          </a:prstGeom>
          <a:noFill/>
        </p:spPr>
        <p:txBody>
          <a:bodyPr wrap="square" rtlCol="0">
            <a:spAutoFit/>
          </a:bodyPr>
          <a:lstStyle/>
          <a:p>
            <a:r>
              <a:rPr lang="fr-FR" sz="1000" b="1" dirty="0" smtClean="0">
                <a:solidFill>
                  <a:srgbClr val="7030A0"/>
                </a:solidFill>
                <a:latin typeface="Arial" pitchFamily="34" charset="0"/>
              </a:rPr>
              <a:t>année universitaire  2014/2015</a:t>
            </a:r>
            <a:r>
              <a:rPr lang="fr-FR" sz="1000" b="1" dirty="0" smtClean="0">
                <a:solidFill>
                  <a:srgbClr val="7030A0"/>
                </a:solidFill>
              </a:rPr>
              <a:t> </a:t>
            </a:r>
            <a:endParaRPr lang="fr-FR" sz="1000" b="1" dirty="0">
              <a:solidFill>
                <a:srgbClr val="7030A0"/>
              </a:solidFill>
            </a:endParaRPr>
          </a:p>
        </p:txBody>
      </p:sp>
      <p:sp>
        <p:nvSpPr>
          <p:cNvPr id="40" name="ZoneTexte 39"/>
          <p:cNvSpPr txBox="1"/>
          <p:nvPr/>
        </p:nvSpPr>
        <p:spPr>
          <a:xfrm>
            <a:off x="214291" y="2238356"/>
            <a:ext cx="4357718" cy="861774"/>
          </a:xfrm>
          <a:prstGeom prst="rect">
            <a:avLst/>
          </a:prstGeom>
          <a:noFill/>
        </p:spPr>
        <p:txBody>
          <a:bodyPr wrap="square" rtlCol="0">
            <a:spAutoFit/>
          </a:bodyPr>
          <a:lstStyle/>
          <a:p>
            <a:pPr algn="just"/>
            <a:r>
              <a:rPr lang="fr-FR" sz="900" dirty="0" smtClean="0">
                <a:ln w="1905"/>
                <a:effectLst>
                  <a:innerShdw blurRad="69850" dist="43180" dir="5400000">
                    <a:srgbClr val="000000">
                      <a:alpha val="65000"/>
                    </a:srgbClr>
                  </a:innerShdw>
                </a:effectLst>
              </a:rPr>
              <a:t>Le coefficient de partage  </a:t>
            </a:r>
            <a:r>
              <a:rPr lang="fr-FR" sz="1000" dirty="0" smtClean="0">
                <a:ln w="1905"/>
                <a:effectLst>
                  <a:innerShdw blurRad="69850" dist="43180" dir="5400000">
                    <a:srgbClr val="000000">
                      <a:alpha val="65000"/>
                    </a:srgbClr>
                  </a:innerShdw>
                </a:effectLst>
              </a:rPr>
              <a:t>dans le système  octanol-eau, exprimée   par  P, est une propriété physico-chimique principale, sur laquelle se base plusieurs domaines  scientifique telles que Pharmacologie et chimie agricole . Ce travail décrit une simple méthode de détermination des valeurs de LogP pour un grand nombre de dérivés de ferrocène expérimentalement.</a:t>
            </a:r>
            <a:endParaRPr lang="fr-FR" sz="1000" dirty="0"/>
          </a:p>
        </p:txBody>
      </p:sp>
      <p:sp>
        <p:nvSpPr>
          <p:cNvPr id="51" name="ZoneTexte 50"/>
          <p:cNvSpPr txBox="1"/>
          <p:nvPr/>
        </p:nvSpPr>
        <p:spPr>
          <a:xfrm>
            <a:off x="571480" y="9167843"/>
            <a:ext cx="5857916" cy="553998"/>
          </a:xfrm>
          <a:prstGeom prst="rect">
            <a:avLst/>
          </a:prstGeom>
          <a:noFill/>
        </p:spPr>
        <p:txBody>
          <a:bodyPr wrap="square" rtlCol="0">
            <a:spAutoFit/>
          </a:bodyPr>
          <a:lstStyle/>
          <a:p>
            <a:r>
              <a:rPr lang="fr-FR" sz="1000" b="1" i="1" u="sng" dirty="0" smtClean="0"/>
              <a:t> </a:t>
            </a:r>
          </a:p>
          <a:p>
            <a:endParaRPr lang="fr-FR" sz="1000" b="1" i="1" u="sng" dirty="0" smtClean="0"/>
          </a:p>
          <a:p>
            <a:endParaRPr lang="fr-FR" sz="1000" b="1" i="1" u="sng" dirty="0"/>
          </a:p>
        </p:txBody>
      </p:sp>
      <p:pic>
        <p:nvPicPr>
          <p:cNvPr id="1027" name="Picture 3"/>
          <p:cNvPicPr>
            <a:picLocks noChangeAspect="1" noChangeArrowheads="1"/>
          </p:cNvPicPr>
          <p:nvPr/>
        </p:nvPicPr>
        <p:blipFill>
          <a:blip r:embed="rId6"/>
          <a:srcRect/>
          <a:stretch>
            <a:fillRect/>
          </a:stretch>
        </p:blipFill>
        <p:spPr bwMode="auto">
          <a:xfrm>
            <a:off x="4714884" y="2024045"/>
            <a:ext cx="2000264" cy="928691"/>
          </a:xfrm>
          <a:prstGeom prst="rect">
            <a:avLst/>
          </a:prstGeom>
          <a:noFill/>
          <a:ln w="9525">
            <a:noFill/>
            <a:miter lim="800000"/>
            <a:headEnd/>
            <a:tailEnd/>
          </a:ln>
          <a:effectLst/>
        </p:spPr>
      </p:pic>
      <p:sp>
        <p:nvSpPr>
          <p:cNvPr id="41" name="Rectangle à coins arrondis 40"/>
          <p:cNvSpPr/>
          <p:nvPr/>
        </p:nvSpPr>
        <p:spPr>
          <a:xfrm>
            <a:off x="214290" y="3238491"/>
            <a:ext cx="6357982" cy="1500199"/>
          </a:xfrm>
          <a:prstGeom prst="roundRect">
            <a:avLst/>
          </a:prstGeom>
          <a:gradFill flip="none" rotWithShape="1">
            <a:gsLst>
              <a:gs pos="0">
                <a:schemeClr val="accent5">
                  <a:lumMod val="75000"/>
                </a:schemeClr>
              </a:gs>
              <a:gs pos="35000">
                <a:schemeClr val="accent3">
                  <a:tint val="37000"/>
                  <a:satMod val="300000"/>
                </a:schemeClr>
              </a:gs>
              <a:gs pos="100000">
                <a:schemeClr val="accent3">
                  <a:tint val="15000"/>
                  <a:satMod val="350000"/>
                </a:schemeClr>
              </a:gs>
            </a:gsLst>
            <a:lin ang="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00" b="1" i="1" u="sng" dirty="0" smtClean="0">
                <a:solidFill>
                  <a:schemeClr val="tx2"/>
                </a:solidFill>
              </a:rPr>
              <a:t>Introduction:</a:t>
            </a:r>
          </a:p>
          <a:p>
            <a:pPr algn="just"/>
            <a:r>
              <a:rPr lang="fr-FR" sz="900" dirty="0" smtClean="0">
                <a:solidFill>
                  <a:schemeClr val="tx1"/>
                </a:solidFill>
              </a:rPr>
              <a:t>Le partage d’une substance entre une phase aqueuse et une phase organique constitue une propriété physico-chimique très importante de cette substance, notamment en ce qui concerne sa  nature  lipophile ou hydrophile, la propriété de partage conditionne en partie les propriétés biologiques  de la molécule considérée, telles que le transport, la diffusion à travers </a:t>
            </a:r>
          </a:p>
          <a:p>
            <a:pPr algn="just"/>
            <a:r>
              <a:rPr lang="fr-FR" sz="900" dirty="0" smtClean="0">
                <a:solidFill>
                  <a:schemeClr val="tx1"/>
                </a:solidFill>
              </a:rPr>
              <a:t>les membranes ( une molécule qui présente un partage élevée sera très lipophile et diffusera donc beaucoup à travers la membrane et inversement),  la  biodisponibilité (distribution et accumulation), l’affinité pour un récepteur et la fixation par une  protéine, l’activité pharmacologique ou encore la toxicité, s’agissant de contaminants, ce même partage conditionne leur devenir dans notre environnement en particulier leur accumulation dans les organismes aquatiques.</a:t>
            </a:r>
          </a:p>
          <a:p>
            <a:pPr algn="just"/>
            <a:r>
              <a:rPr lang="fr-FR" sz="900" dirty="0" smtClean="0">
                <a:solidFill>
                  <a:schemeClr val="tx1"/>
                </a:solidFill>
              </a:rPr>
              <a:t>Dans notre  étude, on va évaluer le coefficient de partage (logp) de quelques dérivés ferrocéniques  par deux méthode s, une spectrophotométrique et l’autre électrochimique.</a:t>
            </a:r>
            <a:endParaRPr lang="fr-FR" sz="900" dirty="0">
              <a:solidFill>
                <a:schemeClr val="tx1"/>
              </a:solidFill>
            </a:endParaRPr>
          </a:p>
        </p:txBody>
      </p:sp>
      <p:sp>
        <p:nvSpPr>
          <p:cNvPr id="39" name="Ellipse 38"/>
          <p:cNvSpPr/>
          <p:nvPr/>
        </p:nvSpPr>
        <p:spPr>
          <a:xfrm>
            <a:off x="4071942" y="1238224"/>
            <a:ext cx="2571768" cy="714380"/>
          </a:xfrm>
          <a:prstGeom prst="ellipse">
            <a:avLst/>
          </a:prstGeom>
          <a:gradFill>
            <a:gsLst>
              <a:gs pos="0">
                <a:schemeClr val="tx2"/>
              </a:gs>
              <a:gs pos="43000">
                <a:schemeClr val="accent5">
                  <a:tint val="44000"/>
                  <a:satMod val="165000"/>
                </a:schemeClr>
              </a:gs>
              <a:gs pos="93000">
                <a:schemeClr val="accent5">
                  <a:tint val="15000"/>
                  <a:satMod val="165000"/>
                </a:schemeClr>
              </a:gs>
              <a:gs pos="100000">
                <a:schemeClr val="accent5">
                  <a:tint val="5000"/>
                  <a:satMod val="250000"/>
                </a:schemeClr>
              </a:gs>
            </a:gsLst>
          </a:gradFill>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900" b="1" dirty="0" smtClean="0">
                <a:solidFill>
                  <a:schemeClr val="tx1"/>
                </a:solidFill>
              </a:rPr>
              <a:t>Encadreur : benabdessalem soulef</a:t>
            </a:r>
          </a:p>
          <a:p>
            <a:pPr algn="ctr"/>
            <a:r>
              <a:rPr lang="fr-FR" sz="900" b="1" dirty="0" smtClean="0">
                <a:solidFill>
                  <a:schemeClr val="tx1"/>
                </a:solidFill>
              </a:rPr>
              <a:t>Email: </a:t>
            </a:r>
            <a:r>
              <a:rPr lang="fr-FR" sz="900" dirty="0" smtClean="0">
                <a:solidFill>
                  <a:srgbClr val="7030A0"/>
                </a:solidFill>
              </a:rPr>
              <a:t>Ben_soulef@yahoo.fr</a:t>
            </a:r>
            <a:endParaRPr lang="fr-FR" sz="900" dirty="0">
              <a:solidFill>
                <a:srgbClr val="7030A0"/>
              </a:solidFill>
            </a:endParaRPr>
          </a:p>
        </p:txBody>
      </p:sp>
      <p:sp>
        <p:nvSpPr>
          <p:cNvPr id="42" name="Ellipse 41"/>
          <p:cNvSpPr/>
          <p:nvPr/>
        </p:nvSpPr>
        <p:spPr>
          <a:xfrm>
            <a:off x="357166" y="1238224"/>
            <a:ext cx="2143140" cy="714380"/>
          </a:xfrm>
          <a:prstGeom prst="ellipse">
            <a:avLst/>
          </a:prstGeom>
          <a:gradFill>
            <a:gsLst>
              <a:gs pos="0">
                <a:schemeClr val="accent2"/>
              </a:gs>
              <a:gs pos="43000">
                <a:schemeClr val="accent5">
                  <a:tint val="44000"/>
                  <a:satMod val="165000"/>
                </a:schemeClr>
              </a:gs>
              <a:gs pos="93000">
                <a:schemeClr val="accent5">
                  <a:tint val="15000"/>
                  <a:satMod val="165000"/>
                </a:schemeClr>
              </a:gs>
              <a:gs pos="100000">
                <a:schemeClr val="accent5">
                  <a:tint val="5000"/>
                  <a:satMod val="250000"/>
                </a:schemeClr>
              </a:gs>
            </a:gsLst>
          </a:gradFill>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900" b="1" dirty="0" smtClean="0">
                <a:solidFill>
                  <a:schemeClr val="tx1"/>
                </a:solidFill>
              </a:rPr>
              <a:t>Derdache Noura</a:t>
            </a:r>
          </a:p>
          <a:p>
            <a:pPr algn="ctr"/>
            <a:r>
              <a:rPr lang="fr-FR" sz="900" b="1" dirty="0" smtClean="0">
                <a:solidFill>
                  <a:schemeClr val="tx1"/>
                </a:solidFill>
              </a:rPr>
              <a:t>Email</a:t>
            </a:r>
            <a:r>
              <a:rPr lang="fr-FR" sz="900" dirty="0" smtClean="0">
                <a:solidFill>
                  <a:schemeClr val="tx1"/>
                </a:solidFill>
              </a:rPr>
              <a:t>: </a:t>
            </a:r>
            <a:r>
              <a:rPr lang="fr-FR" sz="900" dirty="0" smtClean="0">
                <a:solidFill>
                  <a:srgbClr val="7030A0"/>
                </a:solidFill>
              </a:rPr>
              <a:t>derdanor@yahoo.fr</a:t>
            </a:r>
            <a:endParaRPr lang="fr-FR" sz="900" dirty="0">
              <a:solidFill>
                <a:srgbClr val="7030A0"/>
              </a:solidFill>
            </a:endParaRPr>
          </a:p>
        </p:txBody>
      </p:sp>
      <p:sp>
        <p:nvSpPr>
          <p:cNvPr id="46" name="Rectangle à coins arrondis 45"/>
          <p:cNvSpPr/>
          <p:nvPr/>
        </p:nvSpPr>
        <p:spPr>
          <a:xfrm>
            <a:off x="3357562" y="8382024"/>
            <a:ext cx="3286148" cy="1285884"/>
          </a:xfrm>
          <a:prstGeom prst="roundRect">
            <a:avLst/>
          </a:prstGeom>
          <a:gradFill flip="none" rotWithShape="1">
            <a:gsLst>
              <a:gs pos="0">
                <a:schemeClr val="accent5">
                  <a:lumMod val="75000"/>
                </a:schemeClr>
              </a:gs>
              <a:gs pos="35000">
                <a:schemeClr val="accent3">
                  <a:tint val="37000"/>
                  <a:satMod val="300000"/>
                </a:schemeClr>
              </a:gs>
              <a:gs pos="100000">
                <a:schemeClr val="accent3">
                  <a:tint val="15000"/>
                  <a:satMod val="350000"/>
                </a:schemeClr>
              </a:gs>
            </a:gsLst>
            <a:lin ang="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900" b="1" i="1" u="sng" dirty="0" smtClean="0">
                <a:solidFill>
                  <a:schemeClr val="tx2"/>
                </a:solidFill>
              </a:rPr>
              <a:t>Référence </a:t>
            </a:r>
          </a:p>
          <a:p>
            <a:r>
              <a:rPr lang="fr-FR" sz="900" dirty="0" smtClean="0"/>
              <a:t>[1] Boussebaa Walid. Contribution à l'étude antioxydante et l'étude de structure-activité de quelqs dérivés dithioliques Mémoire de magister ;Université Kasdi Merbeh Ouargla; 30/10/2012.</a:t>
            </a:r>
          </a:p>
          <a:p>
            <a:r>
              <a:rPr lang="fr-FR" sz="900" dirty="0" smtClean="0"/>
              <a:t>[2] Capry.A, Importance de la lipophilie en modélisation moléculaire, LPTC, UFR de chimie, Université de Bordeau I, France 1999.</a:t>
            </a:r>
          </a:p>
          <a:p>
            <a:endParaRPr lang="fr-FR" sz="900" dirty="0" smtClean="0"/>
          </a:p>
        </p:txBody>
      </p:sp>
      <p:sp>
        <p:nvSpPr>
          <p:cNvPr id="48" name="Rectangle à coins arrondis 47"/>
          <p:cNvSpPr/>
          <p:nvPr/>
        </p:nvSpPr>
        <p:spPr>
          <a:xfrm>
            <a:off x="214290" y="8382024"/>
            <a:ext cx="3000396" cy="1285884"/>
          </a:xfrm>
          <a:prstGeom prst="roundRect">
            <a:avLst/>
          </a:prstGeom>
          <a:gradFill flip="none" rotWithShape="1">
            <a:gsLst>
              <a:gs pos="0">
                <a:schemeClr val="accent5">
                  <a:lumMod val="75000"/>
                </a:schemeClr>
              </a:gs>
              <a:gs pos="35000">
                <a:schemeClr val="accent3">
                  <a:tint val="37000"/>
                  <a:satMod val="300000"/>
                </a:schemeClr>
              </a:gs>
              <a:gs pos="100000">
                <a:schemeClr val="accent3">
                  <a:tint val="15000"/>
                  <a:satMod val="350000"/>
                </a:schemeClr>
              </a:gs>
            </a:gsLst>
            <a:lin ang="0" scaled="1"/>
            <a:tileRect/>
          </a:gradFill>
          <a:effectLst>
            <a:glow rad="63500">
              <a:schemeClr val="accent1">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rtlCol="0" anchor="ctr"/>
          <a:lstStyle/>
          <a:p>
            <a:r>
              <a:rPr lang="fr-FR" sz="1000" b="1" i="1" dirty="0" smtClean="0">
                <a:solidFill>
                  <a:schemeClr val="tx2"/>
                </a:solidFill>
              </a:rPr>
              <a:t>                           </a:t>
            </a:r>
            <a:r>
              <a:rPr lang="fr-FR" sz="1000" b="1" i="1" u="sng" dirty="0" smtClean="0">
                <a:solidFill>
                  <a:schemeClr val="tx2"/>
                </a:solidFill>
              </a:rPr>
              <a:t>Conclusion :</a:t>
            </a:r>
            <a:r>
              <a:rPr lang="fr-FR" sz="1000" b="1" i="1" dirty="0" smtClean="0">
                <a:solidFill>
                  <a:schemeClr val="tx2"/>
                </a:solidFill>
              </a:rPr>
              <a:t>  </a:t>
            </a:r>
          </a:p>
          <a:p>
            <a:r>
              <a:rPr lang="fr-FR" sz="900" dirty="0" smtClean="0"/>
              <a:t>Le coefficient de partage peut être déterminer au moyen des méthodes expérimentales, ou par prédiction à l’aide des relations empiriques.</a:t>
            </a:r>
          </a:p>
        </p:txBody>
      </p:sp>
      <p:sp>
        <p:nvSpPr>
          <p:cNvPr id="35" name="ZoneTexte 34"/>
          <p:cNvSpPr txBox="1"/>
          <p:nvPr/>
        </p:nvSpPr>
        <p:spPr>
          <a:xfrm>
            <a:off x="4714884" y="2952736"/>
            <a:ext cx="1928826" cy="230832"/>
          </a:xfrm>
          <a:prstGeom prst="rect">
            <a:avLst/>
          </a:prstGeom>
          <a:noFill/>
        </p:spPr>
        <p:txBody>
          <a:bodyPr wrap="square" rtlCol="0">
            <a:spAutoFit/>
          </a:bodyPr>
          <a:lstStyle/>
          <a:p>
            <a:r>
              <a:rPr lang="fr-FR" sz="900" b="1" dirty="0" smtClean="0"/>
              <a:t>Figure I </a:t>
            </a:r>
            <a:r>
              <a:rPr lang="fr-FR" sz="900" dirty="0" smtClean="0"/>
              <a:t>:</a:t>
            </a:r>
            <a:r>
              <a:rPr lang="fr-FR" sz="900" dirty="0" smtClean="0">
                <a:ln w="1905"/>
                <a:effectLst>
                  <a:innerShdw blurRad="69850" dist="43180" dir="5400000">
                    <a:srgbClr val="000000">
                      <a:alpha val="65000"/>
                    </a:srgbClr>
                  </a:innerShdw>
                </a:effectLst>
              </a:rPr>
              <a:t>Le  coefficient de partage</a:t>
            </a:r>
            <a:endParaRPr lang="fr-FR" sz="900" dirty="0"/>
          </a:p>
        </p:txBody>
      </p:sp>
      <p:sp>
        <p:nvSpPr>
          <p:cNvPr id="36" name="ZoneTexte 35"/>
          <p:cNvSpPr txBox="1"/>
          <p:nvPr/>
        </p:nvSpPr>
        <p:spPr>
          <a:xfrm>
            <a:off x="571480" y="7810520"/>
            <a:ext cx="1071570" cy="400110"/>
          </a:xfrm>
          <a:prstGeom prst="rect">
            <a:avLst/>
          </a:prstGeom>
          <a:noFill/>
        </p:spPr>
        <p:txBody>
          <a:bodyPr wrap="square" rtlCol="0">
            <a:spAutoFit/>
          </a:bodyPr>
          <a:lstStyle/>
          <a:p>
            <a:r>
              <a:rPr lang="fr-FR" sz="1000" dirty="0" smtClean="0"/>
              <a:t>Figure II:</a:t>
            </a:r>
          </a:p>
          <a:p>
            <a:r>
              <a:rPr lang="fr-FR" sz="1000" dirty="0" smtClean="0"/>
              <a:t>eau +octanol</a:t>
            </a:r>
            <a:endParaRPr lang="fr-FR" sz="1000" dirty="0"/>
          </a:p>
        </p:txBody>
      </p:sp>
      <p:sp>
        <p:nvSpPr>
          <p:cNvPr id="38" name="ZoneTexte 37"/>
          <p:cNvSpPr txBox="1"/>
          <p:nvPr/>
        </p:nvSpPr>
        <p:spPr>
          <a:xfrm>
            <a:off x="4286256" y="7794002"/>
            <a:ext cx="2214578" cy="230832"/>
          </a:xfrm>
          <a:prstGeom prst="rect">
            <a:avLst/>
          </a:prstGeom>
          <a:noFill/>
        </p:spPr>
        <p:txBody>
          <a:bodyPr wrap="square" rtlCol="0">
            <a:spAutoFit/>
          </a:bodyPr>
          <a:lstStyle/>
          <a:p>
            <a:pPr algn="ctr"/>
            <a:r>
              <a:rPr lang="fr-FR" sz="900" dirty="0" smtClean="0"/>
              <a:t>Figure III: La voltampérométrie cyclique,   </a:t>
            </a:r>
            <a:endParaRPr lang="fr-FR" sz="900"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1280</TotalTime>
  <Words>539</Words>
  <Application>Microsoft Office PowerPoint</Application>
  <PresentationFormat>Format A4 (210 x 297 mm)</PresentationFormat>
  <Paragraphs>43</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hh</dc:creator>
  <cp:lastModifiedBy>hh</cp:lastModifiedBy>
  <cp:revision>132</cp:revision>
  <dcterms:created xsi:type="dcterms:W3CDTF">2015-02-23T14:53:18Z</dcterms:created>
  <dcterms:modified xsi:type="dcterms:W3CDTF">2015-02-25T11:15:48Z</dcterms:modified>
</cp:coreProperties>
</file>