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69" r:id="rId1"/>
  </p:sldMasterIdLst>
  <p:notesMasterIdLst>
    <p:notesMasterId r:id="rId3"/>
  </p:notesMasterIdLst>
  <p:handoutMasterIdLst>
    <p:handoutMasterId r:id="rId4"/>
  </p:handoutMasterIdLst>
  <p:sldIdLst>
    <p:sldId id="447" r:id="rId2"/>
  </p:sldIdLst>
  <p:sldSz cx="30279975" cy="42808525"/>
  <p:notesSz cx="6888163" cy="10018713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2087563" indent="-1630363"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4175125" indent="-3260725"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6264275" indent="-4892675"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8351838" indent="-6523038"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50F4"/>
    <a:srgbClr val="FF3300"/>
    <a:srgbClr val="000076"/>
    <a:srgbClr val="21E6FB"/>
    <a:srgbClr val="FBABF9"/>
    <a:srgbClr val="004CF4"/>
    <a:srgbClr val="DC0AD7"/>
    <a:srgbClr val="FF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النمط المتوسط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801" autoAdjust="0"/>
    <p:restoredTop sz="99462" autoAdjust="0"/>
  </p:normalViewPr>
  <p:slideViewPr>
    <p:cSldViewPr snapToGrid="0">
      <p:cViewPr>
        <p:scale>
          <a:sx n="32" d="100"/>
          <a:sy n="32" d="100"/>
        </p:scale>
        <p:origin x="-714" y="2688"/>
      </p:cViewPr>
      <p:guideLst>
        <p:guide orient="horz"/>
        <p:guide pos="95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25" d="100"/>
          <a:sy n="25" d="100"/>
        </p:scale>
        <p:origin x="-1260" y="-78"/>
      </p:cViewPr>
      <p:guideLst>
        <p:guide orient="horz" pos="3156"/>
        <p:guide pos="216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3663" y="0"/>
            <a:ext cx="2984500" cy="50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7142"/>
            <a:ext cx="2984500" cy="50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3663" y="9517142"/>
            <a:ext cx="2984500" cy="50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219A8CBD-23DD-4B5B-A2C0-486D7DFC67B7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9038909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 b="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663" y="0"/>
            <a:ext cx="2984500" cy="50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b="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16138" y="750888"/>
            <a:ext cx="2657475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58571"/>
            <a:ext cx="5049837" cy="4509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7142"/>
            <a:ext cx="2984500" cy="50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 b="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663" y="9517142"/>
            <a:ext cx="2984500" cy="50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b="0"/>
            </a:lvl1pPr>
          </a:lstStyle>
          <a:p>
            <a:pPr>
              <a:defRPr/>
            </a:pPr>
            <a:fld id="{2330DE6B-7429-4281-9DBB-4FF7DB417209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="" xmlns:p14="http://schemas.microsoft.com/office/powerpoint/2010/main" val="1544662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2087563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4175125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6264275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8351838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0441076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1766332" y="8561705"/>
            <a:ext cx="26000405" cy="11415607"/>
          </a:xfrm>
          <a:ln>
            <a:noFill/>
          </a:ln>
        </p:spPr>
        <p:txBody>
          <a:bodyPr vert="horz" tIns="0" rIns="83529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2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1766332" y="20152940"/>
            <a:ext cx="26010499" cy="10939956"/>
          </a:xfrm>
        </p:spPr>
        <p:txBody>
          <a:bodyPr lIns="0" rIns="83529"/>
          <a:lstStyle>
            <a:lvl1pPr marL="0" marR="208822" indent="0" algn="r">
              <a:buNone/>
              <a:defRPr>
                <a:solidFill>
                  <a:schemeClr val="tx1"/>
                </a:solidFill>
              </a:defRPr>
            </a:lvl1pPr>
            <a:lvl2pPr marL="2088215" indent="0" algn="ctr">
              <a:buNone/>
            </a:lvl2pPr>
            <a:lvl3pPr marL="4176431" indent="0" algn="ctr">
              <a:buNone/>
            </a:lvl3pPr>
            <a:lvl4pPr marL="6264646" indent="0" algn="ctr">
              <a:buNone/>
            </a:lvl4pPr>
            <a:lvl5pPr marL="8352861" indent="0" algn="ctr">
              <a:buNone/>
            </a:lvl5pPr>
            <a:lvl6pPr marL="10441076" indent="0" algn="ctr">
              <a:buNone/>
            </a:lvl6pPr>
            <a:lvl7pPr marL="12529292" indent="0" algn="ctr">
              <a:buNone/>
            </a:lvl7pPr>
            <a:lvl8pPr marL="14617507" indent="0" algn="ctr">
              <a:buNone/>
            </a:lvl8pPr>
            <a:lvl9pPr marL="16705722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1952982" y="5707813"/>
            <a:ext cx="6812994" cy="32532500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513999" y="5707813"/>
            <a:ext cx="19934317" cy="32532500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56238" y="8219237"/>
            <a:ext cx="25737979" cy="850462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2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756238" y="16882863"/>
            <a:ext cx="25737979" cy="9423818"/>
          </a:xfrm>
        </p:spPr>
        <p:txBody>
          <a:bodyPr lIns="208822" rIns="208822" anchor="t"/>
          <a:lstStyle>
            <a:lvl1pPr marL="0" indent="0">
              <a:buNone/>
              <a:defRPr sz="10000">
                <a:solidFill>
                  <a:schemeClr val="tx1"/>
                </a:solidFill>
              </a:defRPr>
            </a:lvl1pPr>
            <a:lvl2pPr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513999" y="11985420"/>
            <a:ext cx="13373656" cy="27682846"/>
          </a:xfrm>
        </p:spPr>
        <p:txBody>
          <a:bodyPr/>
          <a:lstStyle>
            <a:lvl1pPr>
              <a:defRPr sz="119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5392320" y="11985420"/>
            <a:ext cx="13373656" cy="27682846"/>
          </a:xfrm>
        </p:spPr>
        <p:txBody>
          <a:bodyPr/>
          <a:lstStyle>
            <a:lvl1pPr>
              <a:defRPr sz="119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</p:spPr>
        <p:txBody>
          <a:bodyPr tIns="208822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513999" y="11580698"/>
            <a:ext cx="13378914" cy="4115761"/>
          </a:xfrm>
        </p:spPr>
        <p:txBody>
          <a:bodyPr lIns="208822" tIns="0" rIns="208822" bIns="0" anchor="ctr">
            <a:noAutofit/>
          </a:bodyPr>
          <a:lstStyle>
            <a:lvl1pPr marL="0" indent="0">
              <a:buNone/>
              <a:defRPr sz="11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15381808" y="11608847"/>
            <a:ext cx="13384170" cy="4087615"/>
          </a:xfrm>
        </p:spPr>
        <p:txBody>
          <a:bodyPr lIns="208822" tIns="0" rIns="208822" bIns="0" anchor="ctr"/>
          <a:lstStyle>
            <a:lvl1pPr marL="0" indent="0">
              <a:buNone/>
              <a:defRPr sz="11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1513999" y="15696459"/>
            <a:ext cx="13378914" cy="24005483"/>
          </a:xfrm>
        </p:spPr>
        <p:txBody>
          <a:bodyPr tIns="0"/>
          <a:lstStyle>
            <a:lvl1pPr>
              <a:defRPr sz="10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15381808" y="15696459"/>
            <a:ext cx="13384170" cy="24005483"/>
          </a:xfrm>
        </p:spPr>
        <p:txBody>
          <a:bodyPr tIns="0"/>
          <a:lstStyle>
            <a:lvl1pPr>
              <a:defRPr sz="10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504311" cy="7134754"/>
          </a:xfrm>
        </p:spPr>
        <p:txBody>
          <a:bodyPr vert="horz" tIns="208822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228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70998" y="3210652"/>
            <a:ext cx="9083993" cy="7253667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11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2270998" y="10464306"/>
            <a:ext cx="9083993" cy="28539017"/>
          </a:xfrm>
        </p:spPr>
        <p:txBody>
          <a:bodyPr lIns="83529" rIns="83529"/>
          <a:lstStyle>
            <a:lvl1pPr marL="0" indent="0" algn="l">
              <a:buNone/>
              <a:defRPr sz="6400"/>
            </a:lvl1pPr>
            <a:lvl2pPr indent="0" algn="l">
              <a:buNone/>
              <a:defRPr sz="5500"/>
            </a:lvl2pPr>
            <a:lvl3pPr indent="0" algn="l">
              <a:buNone/>
              <a:defRPr sz="4600"/>
            </a:lvl3pPr>
            <a:lvl4pPr indent="0" algn="l">
              <a:buNone/>
              <a:defRPr sz="4100"/>
            </a:lvl4pPr>
            <a:lvl5pPr indent="0" algn="l">
              <a:buNone/>
              <a:defRPr sz="41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11838629" y="10464306"/>
            <a:ext cx="16927347" cy="28539017"/>
          </a:xfrm>
        </p:spPr>
        <p:txBody>
          <a:bodyPr tIns="0"/>
          <a:lstStyle>
            <a:lvl1pPr>
              <a:defRPr sz="12800"/>
            </a:lvl1pPr>
            <a:lvl2pPr>
              <a:defRPr sz="11900"/>
            </a:lvl2pPr>
            <a:lvl3pPr>
              <a:defRPr sz="11000"/>
            </a:lvl3pPr>
            <a:lvl4pPr>
              <a:defRPr sz="9100"/>
            </a:lvl4pPr>
            <a:lvl5pPr>
              <a:defRPr sz="82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10483259" y="6916760"/>
            <a:ext cx="17410986" cy="25685115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26505356" y="33456373"/>
            <a:ext cx="514760" cy="970327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018665" y="7346965"/>
            <a:ext cx="7327754" cy="9878925"/>
          </a:xfrm>
        </p:spPr>
        <p:txBody>
          <a:bodyPr vert="horz" lIns="208822" tIns="208822" rIns="208822" bIns="208822" anchor="b"/>
          <a:lstStyle>
            <a:lvl1pPr algn="l">
              <a:buNone/>
              <a:defRPr sz="91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018665" y="17657643"/>
            <a:ext cx="7317661" cy="13603598"/>
          </a:xfrm>
        </p:spPr>
        <p:txBody>
          <a:bodyPr lIns="292350" rIns="208822" bIns="208822" anchor="t"/>
          <a:lstStyle>
            <a:lvl1pPr marL="0" indent="0" algn="l">
              <a:spcBef>
                <a:spcPts val="1142"/>
              </a:spcBef>
              <a:buFontTx/>
              <a:buNone/>
              <a:defRPr sz="5900"/>
            </a:lvl1pPr>
            <a:lvl2pPr>
              <a:defRPr sz="5500"/>
            </a:lvl2pPr>
            <a:lvl3pPr>
              <a:defRPr sz="4600"/>
            </a:lvl3pPr>
            <a:lvl4pPr>
              <a:defRPr sz="4100"/>
            </a:lvl4pPr>
            <a:lvl5pPr>
              <a:defRPr sz="41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26747311" y="39677164"/>
            <a:ext cx="2018665" cy="2279158"/>
          </a:xfrm>
        </p:spPr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11543058" y="7487541"/>
            <a:ext cx="15291387" cy="2454355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14600"/>
            </a:lvl1pPr>
          </a:lstStyle>
          <a:p>
            <a:r>
              <a:rPr kumimoji="0" lang="ar-SA" dirty="0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31542" y="36307971"/>
            <a:ext cx="30343058" cy="650055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14509155" y="38824957"/>
            <a:ext cx="15770820" cy="398357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31542" y="-44594"/>
            <a:ext cx="30343058" cy="650055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14509155" y="-44591"/>
            <a:ext cx="15770820" cy="398357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  <a:prstGeom prst="rect">
            <a:avLst/>
          </a:prstGeom>
        </p:spPr>
        <p:txBody>
          <a:bodyPr vert="horz" lIns="0" tIns="208822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1513999" y="12081517"/>
            <a:ext cx="27251978" cy="27397456"/>
          </a:xfrm>
          <a:prstGeom prst="rect">
            <a:avLst/>
          </a:prstGeom>
        </p:spPr>
        <p:txBody>
          <a:bodyPr vert="horz" lIns="417643" tIns="208822" rIns="417643" bIns="208822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1513999" y="39677164"/>
            <a:ext cx="7065328" cy="227915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8831659" y="39677164"/>
            <a:ext cx="11102658" cy="227915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26242645" y="39677164"/>
            <a:ext cx="2523331" cy="227915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 dirty="0"/>
          </a:p>
        </p:txBody>
      </p:sp>
      <p:grpSp>
        <p:nvGrpSpPr>
          <p:cNvPr id="2" name="مجموعة 1"/>
          <p:cNvGrpSpPr/>
          <p:nvPr/>
        </p:nvGrpSpPr>
        <p:grpSpPr>
          <a:xfrm>
            <a:off x="-62974" y="1263457"/>
            <a:ext cx="30401002" cy="4052540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0" r:id="rId1"/>
    <p:sldLayoutId id="2147484271" r:id="rId2"/>
    <p:sldLayoutId id="2147484272" r:id="rId3"/>
    <p:sldLayoutId id="2147484273" r:id="rId4"/>
    <p:sldLayoutId id="2147484274" r:id="rId5"/>
    <p:sldLayoutId id="2147484275" r:id="rId6"/>
    <p:sldLayoutId id="2147484276" r:id="rId7"/>
    <p:sldLayoutId id="2147484277" r:id="rId8"/>
    <p:sldLayoutId id="2147484278" r:id="rId9"/>
    <p:sldLayoutId id="2147484279" r:id="rId10"/>
    <p:sldLayoutId id="2147484280" r:id="rId11"/>
  </p:sldLayoutIdLst>
  <p:txStyles>
    <p:titleStyle>
      <a:lvl1pPr algn="l" rtl="0" eaLnBrk="1" latinLnBrk="0" hangingPunct="1">
        <a:spcBef>
          <a:spcPct val="0"/>
        </a:spcBef>
        <a:buNone/>
        <a:defRPr kumimoji="0" sz="228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1252929" indent="-1252929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11900" kern="1200">
          <a:solidFill>
            <a:schemeClr val="tx1"/>
          </a:solidFill>
          <a:latin typeface="+mn-lt"/>
          <a:ea typeface="+mn-ea"/>
          <a:cs typeface="+mn-cs"/>
        </a:defRPr>
      </a:lvl1pPr>
      <a:lvl2pPr marL="2923501" indent="-112763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110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indent="-112763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5429360" indent="-960579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6682289" indent="-960579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7935218" indent="-960579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8770504" indent="-83528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7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0023433" indent="-835286" algn="l" rtl="0" eaLnBrk="1" latinLnBrk="0" hangingPunct="1">
        <a:spcBef>
          <a:spcPct val="20000"/>
        </a:spcBef>
        <a:buClr>
          <a:schemeClr val="tx2"/>
        </a:buClr>
        <a:buChar char="•"/>
        <a:defRPr kumimoji="0"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1276363" indent="-83528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6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Text Box 2"/>
          <p:cNvSpPr txBox="1">
            <a:spLocks noChangeArrowheads="1"/>
          </p:cNvSpPr>
          <p:nvPr/>
        </p:nvSpPr>
        <p:spPr bwMode="auto">
          <a:xfrm>
            <a:off x="4067766" y="625670"/>
            <a:ext cx="843508" cy="2099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417643" tIns="208822" rIns="417643" bIns="208822">
            <a:spAutoFit/>
          </a:bodyPr>
          <a:lstStyle/>
          <a:p>
            <a:pPr algn="ctr">
              <a:defRPr/>
            </a:pPr>
            <a:endParaRPr lang="fr-FR" sz="5400" dirty="0"/>
          </a:p>
          <a:p>
            <a:pPr algn="ctr">
              <a:defRPr/>
            </a:pPr>
            <a:endParaRPr lang="fr-FR" sz="5500" i="1" spc="3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Lucida Fax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549246" y="3862016"/>
            <a:ext cx="24036331" cy="182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417643" tIns="208822" rIns="417643" bIns="208822">
            <a:spAutoFit/>
          </a:bodyPr>
          <a:lstStyle/>
          <a:p>
            <a:pPr algn="ctr" defTabSz="749300">
              <a:defRPr/>
            </a:pPr>
            <a:r>
              <a:rPr lang="en-GB" sz="1800" dirty="0">
                <a:latin typeface="Bell MT" pitchFamily="18" charset="0"/>
                <a:cs typeface="Times New Roman" pitchFamily="18" charset="0"/>
              </a:rPr>
              <a:t> </a:t>
            </a:r>
            <a:endParaRPr lang="fr-FR" sz="1800" dirty="0">
              <a:latin typeface="Bell MT" pitchFamily="18" charset="0"/>
              <a:cs typeface="Times New Roman" pitchFamily="18" charset="0"/>
            </a:endParaRPr>
          </a:p>
          <a:p>
            <a:pPr algn="ctr" defTabSz="749300">
              <a:defRPr/>
            </a:pPr>
            <a:endParaRPr lang="fr-FR" sz="1800" i="1" spc="3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Lucida Fax" pitchFamily="18" charset="0"/>
            </a:endParaRPr>
          </a:p>
          <a:p>
            <a:pPr algn="ctr">
              <a:defRPr/>
            </a:pPr>
            <a:endParaRPr lang="fr-FR" sz="5500" i="1" spc="3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Lucida Fax" pitchFamily="18" charset="0"/>
            </a:endParaRPr>
          </a:p>
        </p:txBody>
      </p:sp>
      <p:sp>
        <p:nvSpPr>
          <p:cNvPr id="3078" name="Rectangle 84"/>
          <p:cNvSpPr>
            <a:spLocks noChangeArrowheads="1"/>
          </p:cNvSpPr>
          <p:nvPr/>
        </p:nvSpPr>
        <p:spPr bwMode="auto">
          <a:xfrm>
            <a:off x="2220913" y="625475"/>
            <a:ext cx="184150" cy="1785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ar-SA" dirty="0">
              <a:ea typeface="Majalla UI"/>
            </a:endParaRPr>
          </a:p>
        </p:txBody>
      </p:sp>
      <p:sp>
        <p:nvSpPr>
          <p:cNvPr id="3079" name="Rectangle 153"/>
          <p:cNvSpPr>
            <a:spLocks noChangeArrowheads="1"/>
          </p:cNvSpPr>
          <p:nvPr/>
        </p:nvSpPr>
        <p:spPr bwMode="auto">
          <a:xfrm>
            <a:off x="2216150" y="20077113"/>
            <a:ext cx="150813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4972" tIns="37486" rIns="74972" bIns="37486" anchor="ctr">
            <a:spAutoFit/>
          </a:bodyPr>
          <a:lstStyle/>
          <a:p>
            <a:pPr algn="ctr" defTabSz="749300"/>
            <a:endParaRPr lang="ar-SA" sz="1500" dirty="0">
              <a:ea typeface="Majalla UI"/>
            </a:endParaRPr>
          </a:p>
        </p:txBody>
      </p:sp>
      <p:sp>
        <p:nvSpPr>
          <p:cNvPr id="3080" name="Rectangle 350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31607" rIns="731607" anchor="ctr">
            <a:spAutoFit/>
          </a:bodyPr>
          <a:lstStyle/>
          <a:p>
            <a:endParaRPr lang="ar-SA" dirty="0">
              <a:ea typeface="Majalla UI"/>
            </a:endParaRPr>
          </a:p>
        </p:txBody>
      </p:sp>
      <p:sp>
        <p:nvSpPr>
          <p:cNvPr id="3081" name="Rectangle 357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 dirty="0">
              <a:ea typeface="Majalla UI"/>
            </a:endParaRPr>
          </a:p>
        </p:txBody>
      </p:sp>
      <p:sp>
        <p:nvSpPr>
          <p:cNvPr id="3082" name="Rectangle 360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 dirty="0">
              <a:ea typeface="Majalla UI"/>
            </a:endParaRPr>
          </a:p>
        </p:txBody>
      </p:sp>
      <p:sp>
        <p:nvSpPr>
          <p:cNvPr id="3083" name="مستطيل 11"/>
          <p:cNvSpPr>
            <a:spLocks noChangeArrowheads="1"/>
          </p:cNvSpPr>
          <p:nvPr/>
        </p:nvSpPr>
        <p:spPr bwMode="auto">
          <a:xfrm>
            <a:off x="2792413" y="355600"/>
            <a:ext cx="24714200" cy="512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nl-NL" sz="4400" cap="all" dirty="0" smtClean="0"/>
              <a:t>U</a:t>
            </a:r>
            <a:r>
              <a:rPr lang="nl-NL" sz="4400" dirty="0" smtClean="0"/>
              <a:t>niversité</a:t>
            </a:r>
            <a:r>
              <a:rPr lang="nl-NL" sz="4400" cap="all" dirty="0" smtClean="0"/>
              <a:t> </a:t>
            </a:r>
            <a:r>
              <a:rPr lang="nl-NL" sz="4400" cap="all" dirty="0"/>
              <a:t>K</a:t>
            </a:r>
            <a:r>
              <a:rPr lang="nl-NL" sz="4400" dirty="0"/>
              <a:t>asdi</a:t>
            </a:r>
            <a:r>
              <a:rPr lang="nl-NL" sz="4400" cap="all" dirty="0"/>
              <a:t> </a:t>
            </a:r>
            <a:r>
              <a:rPr lang="nl-NL" sz="4400" cap="all" dirty="0" smtClean="0"/>
              <a:t>M</a:t>
            </a:r>
            <a:r>
              <a:rPr lang="nl-NL" sz="4400" dirty="0" smtClean="0"/>
              <a:t>erbah</a:t>
            </a:r>
            <a:r>
              <a:rPr lang="nl-NL" sz="4400" cap="all" dirty="0" smtClean="0"/>
              <a:t> </a:t>
            </a:r>
            <a:r>
              <a:rPr lang="nl-NL" sz="4400" dirty="0"/>
              <a:t>de </a:t>
            </a:r>
            <a:r>
              <a:rPr lang="nl-NL" sz="4400" cap="all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</a:t>
            </a:r>
            <a:r>
              <a:rPr lang="nl-NL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uargla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fr-FR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Faculté des sciences  </a:t>
            </a:r>
            <a:r>
              <a:rPr lang="fr-FR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appliqué </a:t>
            </a:r>
            <a:endParaRPr lang="fr-FR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fr-FR" sz="4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Département de Génie </a:t>
            </a:r>
            <a:r>
              <a:rPr lang="fr-FR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procédés</a:t>
            </a:r>
          </a:p>
          <a:p>
            <a:pPr algn="ctr"/>
            <a:r>
              <a:rPr lang="fr-FR" sz="4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 : Raffinage et Technologier d’ hydrocarbure </a:t>
            </a:r>
          </a:p>
          <a:p>
            <a:pPr algn="ctr"/>
            <a:endParaRPr lang="fr-FR" sz="5500" dirty="0"/>
          </a:p>
          <a:p>
            <a:pPr algn="ctr"/>
            <a:r>
              <a:rPr lang="fr-FR" sz="9600" dirty="0"/>
              <a:t> 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4533476" y="3406439"/>
            <a:ext cx="210559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3600" dirty="0" smtClean="0">
                <a:cs typeface="Times New Roman" pitchFamily="18" charset="0"/>
              </a:rPr>
              <a:t>Présente Par</a:t>
            </a:r>
            <a:r>
              <a:rPr lang="fr-FR" sz="3600" dirty="0">
                <a:cs typeface="Times New Roman" pitchFamily="18" charset="0"/>
              </a:rPr>
              <a:t> </a:t>
            </a:r>
            <a:r>
              <a:rPr lang="fr-FR" sz="3600" dirty="0" smtClean="0">
                <a:cs typeface="Times New Roman" pitchFamily="18" charset="0"/>
              </a:rPr>
              <a:t>:   </a:t>
            </a:r>
            <a:r>
              <a:rPr lang="fr-FR" sz="4000" dirty="0" smtClean="0">
                <a:cs typeface="Times New Roman" pitchFamily="18" charset="0"/>
              </a:rPr>
              <a:t>bahloul mohammed lamine: wail1339@gmail</a:t>
            </a:r>
            <a:r>
              <a:rPr lang="fr-FR" sz="4000" dirty="0">
                <a:latin typeface="Arial" charset="0"/>
                <a:cs typeface="Arial" charset="0"/>
              </a:rPr>
              <a:t>.</a:t>
            </a:r>
            <a:r>
              <a:rPr lang="fr-FR" sz="4000" dirty="0" smtClean="0">
                <a:cs typeface="Times New Roman" pitchFamily="18" charset="0"/>
              </a:rPr>
              <a:t>com</a:t>
            </a:r>
          </a:p>
          <a:p>
            <a:pPr algn="ctr"/>
            <a:r>
              <a:rPr lang="fr-FR" sz="4000" dirty="0" smtClean="0">
                <a:cs typeface="Times New Roman" pitchFamily="18" charset="0"/>
              </a:rPr>
              <a:t>                Kaddouri smail :smailkaddouri60@gamil</a:t>
            </a:r>
            <a:r>
              <a:rPr lang="fr-FR" sz="4000" dirty="0" smtClean="0">
                <a:latin typeface="Arial" charset="0"/>
                <a:cs typeface="Arial" charset="0"/>
              </a:rPr>
              <a:t>.</a:t>
            </a:r>
            <a:r>
              <a:rPr lang="fr-FR" sz="4000" dirty="0" smtClean="0">
                <a:cs typeface="Times New Roman" pitchFamily="18" charset="0"/>
              </a:rPr>
              <a:t>com</a:t>
            </a:r>
          </a:p>
          <a:p>
            <a:pPr algn="ctr"/>
            <a:r>
              <a:rPr lang="fr-FR" sz="3600" dirty="0" smtClean="0">
                <a:cs typeface="Times New Roman" pitchFamily="18" charset="0"/>
              </a:rPr>
              <a:t> Encadré </a:t>
            </a:r>
            <a:r>
              <a:rPr lang="fr-FR" sz="3600" dirty="0">
                <a:cs typeface="Times New Roman" pitchFamily="18" charset="0"/>
              </a:rPr>
              <a:t>par : M</a:t>
            </a:r>
            <a:r>
              <a:rPr lang="fr-FR" sz="3600" baseline="30000" dirty="0">
                <a:cs typeface="Times New Roman" pitchFamily="18" charset="0"/>
              </a:rPr>
              <a:t>elle</a:t>
            </a:r>
            <a:r>
              <a:rPr lang="fr-FR" sz="3600" dirty="0">
                <a:cs typeface="Times New Roman" pitchFamily="18" charset="0"/>
              </a:rPr>
              <a:t>   CHAHINAZ ZOUBEIDI  Email : </a:t>
            </a:r>
            <a:r>
              <a:rPr lang="fr-FR" sz="3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itchFamily="18" charset="0"/>
              </a:rPr>
              <a:t>zoubeidicha@yahoo.fr</a:t>
            </a:r>
          </a:p>
          <a:p>
            <a:pPr algn="ctr"/>
            <a:r>
              <a:rPr lang="fr-FR" sz="4000" dirty="0" smtClean="0">
                <a:cs typeface="Times New Roman" pitchFamily="18" charset="0"/>
              </a:rPr>
              <a:t>LEICR, </a:t>
            </a:r>
            <a:r>
              <a:rPr lang="fr-FR" sz="4000" dirty="0" err="1" smtClean="0">
                <a:cs typeface="Times New Roman" pitchFamily="18" charset="0"/>
              </a:rPr>
              <a:t>faculte</a:t>
            </a:r>
            <a:r>
              <a:rPr lang="fr-FR" sz="4000" dirty="0" smtClean="0">
                <a:cs typeface="Times New Roman" pitchFamily="18" charset="0"/>
              </a:rPr>
              <a:t> des sciences de l’</a:t>
            </a:r>
            <a:r>
              <a:rPr lang="fr-FR" sz="4000" dirty="0" err="1" smtClean="0">
                <a:cs typeface="Times New Roman" pitchFamily="18" charset="0"/>
              </a:rPr>
              <a:t>ingenieur</a:t>
            </a:r>
            <a:r>
              <a:rPr lang="fr-FR" sz="4000" dirty="0" smtClean="0">
                <a:cs typeface="Times New Roman" pitchFamily="18" charset="0"/>
              </a:rPr>
              <a:t> ,université </a:t>
            </a:r>
            <a:r>
              <a:rPr lang="fr-FR" sz="4000" dirty="0" err="1" smtClean="0">
                <a:cs typeface="Times New Roman" pitchFamily="18" charset="0"/>
              </a:rPr>
              <a:t>farhat</a:t>
            </a:r>
            <a:r>
              <a:rPr lang="fr-FR" sz="4000" dirty="0" smtClean="0">
                <a:cs typeface="Times New Roman" pitchFamily="18" charset="0"/>
              </a:rPr>
              <a:t> abas, </a:t>
            </a:r>
            <a:r>
              <a:rPr lang="fr-FR" sz="4000" dirty="0" err="1" smtClean="0">
                <a:cs typeface="Times New Roman" pitchFamily="18" charset="0"/>
              </a:rPr>
              <a:t>stif</a:t>
            </a:r>
            <a:r>
              <a:rPr lang="fr-FR" sz="4000" dirty="0" smtClean="0">
                <a:cs typeface="Times New Roman" pitchFamily="18" charset="0"/>
              </a:rPr>
              <a:t> 19000,algria.</a:t>
            </a:r>
            <a:endParaRPr lang="fr-FR" sz="5400" dirty="0">
              <a:cs typeface="Times New Roman" pitchFamily="18" charset="0"/>
            </a:endParaRPr>
          </a:p>
          <a:p>
            <a:pPr algn="ctr"/>
            <a:r>
              <a:rPr lang="fr-FR" sz="4800" dirty="0" smtClean="0"/>
              <a:t>Thème :étude cinétique de la polymérisation de l’aniline complexée avec le nickel par voie mécano chimique  </a:t>
            </a:r>
            <a:endParaRPr lang="fr-FR" sz="4800" dirty="0"/>
          </a:p>
        </p:txBody>
      </p:sp>
      <p:sp>
        <p:nvSpPr>
          <p:cNvPr id="3124" name="مستطيل 62"/>
          <p:cNvSpPr>
            <a:spLocks noChangeArrowheads="1"/>
          </p:cNvSpPr>
          <p:nvPr/>
        </p:nvSpPr>
        <p:spPr bwMode="auto">
          <a:xfrm>
            <a:off x="15227300" y="15332075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800" dirty="0"/>
              <a:t> .</a:t>
            </a:r>
            <a:endParaRPr lang="en-US" sz="1800" dirty="0"/>
          </a:p>
        </p:txBody>
      </p:sp>
      <p:sp>
        <p:nvSpPr>
          <p:cNvPr id="3125" name="Rectangle 276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 dirty="0">
              <a:ea typeface="Majalla UI"/>
            </a:endParaRPr>
          </a:p>
        </p:txBody>
      </p:sp>
      <p:sp>
        <p:nvSpPr>
          <p:cNvPr id="3126" name="مستطيل 64"/>
          <p:cNvSpPr>
            <a:spLocks noChangeArrowheads="1"/>
          </p:cNvSpPr>
          <p:nvPr/>
        </p:nvSpPr>
        <p:spPr bwMode="auto">
          <a:xfrm>
            <a:off x="11417300" y="15049500"/>
            <a:ext cx="9564688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endParaRPr lang="en-US" sz="1800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>
              <a:lnSpc>
                <a:spcPct val="115000"/>
              </a:lnSpc>
            </a:pPr>
            <a:r>
              <a:rPr lang="fr-FR" sz="1800" dirty="0">
                <a:ea typeface="Calibri" pitchFamily="34" charset="0"/>
                <a:cs typeface="Arial" pitchFamily="34" charset="0"/>
              </a:rPr>
              <a:t> </a:t>
            </a:r>
            <a:endParaRPr lang="en-US" sz="1800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>
              <a:lnSpc>
                <a:spcPct val="115000"/>
              </a:lnSpc>
            </a:pPr>
            <a:r>
              <a:rPr lang="fr-FR" sz="1800" dirty="0">
                <a:ea typeface="Calibri" pitchFamily="34" charset="0"/>
                <a:cs typeface="Arial" pitchFamily="34" charset="0"/>
              </a:rPr>
              <a:t> </a:t>
            </a:r>
            <a:endParaRPr lang="en-US" sz="1800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>
              <a:lnSpc>
                <a:spcPct val="115000"/>
              </a:lnSpc>
            </a:pPr>
            <a:r>
              <a:rPr lang="fr-FR" sz="1800" dirty="0">
                <a:ea typeface="Calibri" pitchFamily="34" charset="0"/>
                <a:cs typeface="Arial" pitchFamily="34" charset="0"/>
              </a:rPr>
              <a:t> </a:t>
            </a:r>
            <a:endParaRPr lang="en-US" sz="1800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>
              <a:lnSpc>
                <a:spcPct val="115000"/>
              </a:lnSpc>
            </a:pPr>
            <a:r>
              <a:rPr lang="fr-FR" sz="1800" dirty="0">
                <a:ea typeface="Calibri" pitchFamily="34" charset="0"/>
                <a:cs typeface="Arial" pitchFamily="34" charset="0"/>
              </a:rPr>
              <a:t> </a:t>
            </a:r>
            <a:endParaRPr lang="en-US" sz="1800" dirty="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lang="fr-FR" sz="1800" dirty="0">
                <a:solidFill>
                  <a:srgbClr val="FF0000"/>
                </a:solidFill>
              </a:rPr>
              <a:t>: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3127" name="Rectangle 278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 dirty="0">
              <a:ea typeface="Majalla UI"/>
            </a:endParaRPr>
          </a:p>
        </p:txBody>
      </p:sp>
      <p:sp>
        <p:nvSpPr>
          <p:cNvPr id="3128" name="Rectangle 280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 dirty="0">
              <a:ea typeface="Majalla UI"/>
            </a:endParaRPr>
          </a:p>
        </p:txBody>
      </p:sp>
      <p:sp>
        <p:nvSpPr>
          <p:cNvPr id="3129" name="Rectangle 282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 dirty="0">
              <a:ea typeface="Majalla UI"/>
            </a:endParaRPr>
          </a:p>
        </p:txBody>
      </p:sp>
      <p:sp>
        <p:nvSpPr>
          <p:cNvPr id="3130" name="Rectangle 413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 dirty="0">
              <a:ea typeface="Majalla UI"/>
            </a:endParaRPr>
          </a:p>
        </p:txBody>
      </p:sp>
      <p:sp>
        <p:nvSpPr>
          <p:cNvPr id="80" name="مستطيل 79"/>
          <p:cNvSpPr/>
          <p:nvPr/>
        </p:nvSpPr>
        <p:spPr>
          <a:xfrm>
            <a:off x="12035482" y="15516741"/>
            <a:ext cx="416396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3200" dirty="0">
                <a:solidFill>
                  <a:srgbClr val="FF0000"/>
                </a:solidFill>
              </a:rPr>
              <a:t> </a:t>
            </a:r>
            <a:endParaRPr lang="ar-SA" sz="32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7" name="مستطيل 86"/>
          <p:cNvSpPr/>
          <p:nvPr/>
        </p:nvSpPr>
        <p:spPr>
          <a:xfrm>
            <a:off x="10275888" y="38266688"/>
            <a:ext cx="1000918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sz="1400" dirty="0">
              <a:latin typeface="Times New Roman"/>
              <a:ea typeface="Times New Roman"/>
            </a:endParaRPr>
          </a:p>
          <a:p>
            <a:pPr>
              <a:defRPr/>
            </a:pPr>
            <a:endParaRPr lang="en-US" sz="1800" dirty="0" smtClean="0"/>
          </a:p>
        </p:txBody>
      </p:sp>
      <p:pic>
        <p:nvPicPr>
          <p:cNvPr id="75" name="صورة 2"/>
          <p:cNvPicPr>
            <a:picLocks noChangeAspect="1" noChangeArrowheads="1"/>
          </p:cNvPicPr>
          <p:nvPr/>
        </p:nvPicPr>
        <p:blipFill>
          <a:blip r:embed="rId2" cstate="print"/>
          <a:srcRect t="26514" r="84183"/>
          <a:stretch>
            <a:fillRect/>
          </a:stretch>
        </p:blipFill>
        <p:spPr bwMode="auto">
          <a:xfrm>
            <a:off x="444843" y="795739"/>
            <a:ext cx="2965622" cy="27135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" name="صورة 2"/>
          <p:cNvPicPr>
            <a:picLocks noChangeAspect="1" noChangeArrowheads="1"/>
          </p:cNvPicPr>
          <p:nvPr/>
        </p:nvPicPr>
        <p:blipFill>
          <a:blip r:embed="rId2" cstate="print"/>
          <a:srcRect t="26514" r="84183"/>
          <a:stretch>
            <a:fillRect/>
          </a:stretch>
        </p:blipFill>
        <p:spPr bwMode="auto">
          <a:xfrm>
            <a:off x="26842993" y="849285"/>
            <a:ext cx="2965622" cy="27135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06" name="Rectangle 234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46" name="Rectangle 274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48" name="Rectangle 276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51" name="Rectangle 279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53" name="Rectangle 281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6" name="Rectangle 235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09" name="Rectangle 237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11" name="Rectangle 239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13" name="Rectangle 241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15" name="Rectangle 243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17" name="Rectangle 245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19" name="Rectangle 247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21" name="Rectangle 249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3323" name="Rectangle 251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 dirty="0"/>
          </a:p>
        </p:txBody>
      </p:sp>
      <p:sp>
        <p:nvSpPr>
          <p:cNvPr id="8" name="Rectangle 235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 dirty="0"/>
          </a:p>
        </p:txBody>
      </p:sp>
      <p:sp>
        <p:nvSpPr>
          <p:cNvPr id="10" name="Rectangle 237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 dirty="0"/>
          </a:p>
        </p:txBody>
      </p:sp>
      <p:sp>
        <p:nvSpPr>
          <p:cNvPr id="12" name="Rectangle 239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 dirty="0"/>
          </a:p>
        </p:txBody>
      </p:sp>
      <p:sp>
        <p:nvSpPr>
          <p:cNvPr id="45" name="مربع نص 44"/>
          <p:cNvSpPr txBox="1"/>
          <p:nvPr/>
        </p:nvSpPr>
        <p:spPr>
          <a:xfrm>
            <a:off x="8347587" y="14276438"/>
            <a:ext cx="660727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7" name="مجسم مشطوف الحواف 46"/>
          <p:cNvSpPr/>
          <p:nvPr/>
        </p:nvSpPr>
        <p:spPr>
          <a:xfrm>
            <a:off x="444843" y="7315201"/>
            <a:ext cx="29287905" cy="8377083"/>
          </a:xfrm>
          <a:prstGeom prst="bevel">
            <a:avLst>
              <a:gd name="adj" fmla="val 7628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>
              <a:defRPr/>
            </a:pPr>
            <a:r>
              <a:rPr lang="fr-FR" sz="3600" dirty="0" smtClean="0">
                <a:solidFill>
                  <a:srgbClr val="FF0000"/>
                </a:solidFill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Introduction :</a:t>
            </a:r>
            <a:r>
              <a:rPr lang="fr-FR" sz="3600" dirty="0" smtClean="0">
                <a:latin typeface="Arial" charset="0"/>
                <a:cs typeface="Arial" charset="0"/>
              </a:rPr>
              <a:t/>
            </a:r>
            <a:br>
              <a:rPr lang="fr-FR" sz="3600" dirty="0" smtClean="0">
                <a:latin typeface="Arial" charset="0"/>
                <a:cs typeface="Arial" charset="0"/>
              </a:rPr>
            </a:br>
            <a:r>
              <a:rPr lang="fr-FR" sz="3600" dirty="0" smtClean="0">
                <a:latin typeface="Arial" charset="0"/>
                <a:cs typeface="Arial" charset="0"/>
              </a:rPr>
              <a:t> Les technologie actuelles sont toujours a l’affut de nouveaux matériaux polymère de plus en plus</a:t>
            </a:r>
            <a:r>
              <a:rPr lang="ar-DZ" sz="3600" dirty="0" smtClean="0">
                <a:latin typeface="Arial" charset="0"/>
                <a:cs typeface="Arial" charset="0"/>
              </a:rPr>
              <a:t> </a:t>
            </a:r>
            <a:r>
              <a:rPr lang="fr-FR" sz="3600" dirty="0" smtClean="0">
                <a:latin typeface="Arial" charset="0"/>
                <a:cs typeface="Arial" charset="0"/>
              </a:rPr>
              <a:t>performants parmi ces matériaux , développement des polymère conducteurs est, depuis quelque décennies l’une des premières préoccupations des chercheurs[1] .</a:t>
            </a:r>
          </a:p>
          <a:p>
            <a:pPr>
              <a:defRPr/>
            </a:pPr>
            <a:r>
              <a:rPr lang="fr-FR" sz="3600" dirty="0" smtClean="0">
                <a:latin typeface="Arial" charset="0"/>
                <a:cs typeface="Arial" charset="0"/>
              </a:rPr>
              <a:t> La polyaniline est facilement préparée par l‘oxydation chimique de  l’aniline</a:t>
            </a:r>
            <a:r>
              <a:rPr lang="ar-DZ" sz="3600" dirty="0" smtClean="0">
                <a:latin typeface="Arial" charset="0"/>
                <a:cs typeface="Arial" charset="0"/>
              </a:rPr>
              <a:t> </a:t>
            </a:r>
            <a:r>
              <a:rPr lang="fr-FR" sz="3600" dirty="0" smtClean="0">
                <a:latin typeface="Arial" charset="0"/>
                <a:cs typeface="Arial" charset="0"/>
              </a:rPr>
              <a:t>par le persulfate d’ammonium (APS) de quelques composés solides contenant des dérivés de l’aniline,</a:t>
            </a:r>
            <a:r>
              <a:rPr lang="ar-DZ" sz="3600" dirty="0" smtClean="0">
                <a:latin typeface="Arial" charset="0"/>
                <a:cs typeface="Arial" charset="0"/>
              </a:rPr>
              <a:t> </a:t>
            </a:r>
            <a:r>
              <a:rPr lang="fr-FR" sz="3600" dirty="0" smtClean="0">
                <a:latin typeface="Arial" charset="0"/>
                <a:cs typeface="Arial" charset="0"/>
              </a:rPr>
              <a:t>dans des conditions de mécano </a:t>
            </a:r>
            <a:r>
              <a:rPr lang="fr-FR" sz="3600" dirty="0">
                <a:latin typeface="Arial" charset="0"/>
                <a:cs typeface="Arial" charset="0"/>
              </a:rPr>
              <a:t>chimie</a:t>
            </a:r>
            <a:r>
              <a:rPr lang="fr-FR" sz="3600" dirty="0" smtClean="0">
                <a:latin typeface="Arial" charset="0"/>
                <a:cs typeface="Arial" charset="0"/>
              </a:rPr>
              <a:t>.</a:t>
            </a:r>
            <a:endParaRPr lang="fr-FR" sz="3600" dirty="0">
              <a:solidFill>
                <a:srgbClr val="FF3300"/>
              </a:solidFill>
              <a:latin typeface="Arial" charset="0"/>
              <a:cs typeface="Arial" charset="0"/>
            </a:endParaRPr>
          </a:p>
          <a:p>
            <a:pPr>
              <a:defRPr/>
            </a:pPr>
            <a:r>
              <a:rPr lang="fr-FR" sz="3600" dirty="0">
                <a:latin typeface="Arial" charset="0"/>
                <a:cs typeface="Arial" charset="0"/>
              </a:rPr>
              <a:t>Les applications de la polyaniline Les polymères conducteurs sont de plus en plus utilisés dans des </a:t>
            </a:r>
            <a:r>
              <a:rPr lang="fr-FR" sz="3600" dirty="0">
                <a:solidFill>
                  <a:schemeClr val="tx1"/>
                </a:solidFill>
                <a:latin typeface="Arial" charset="0"/>
                <a:cs typeface="Arial" charset="0"/>
              </a:rPr>
              <a:t>applications </a:t>
            </a:r>
            <a:r>
              <a:rPr lang="fr-FR" sz="3600" dirty="0">
                <a:latin typeface="Arial" charset="0"/>
                <a:cs typeface="Arial" charset="0"/>
              </a:rPr>
              <a:t>technologiques qui étaient réservés aux semi-conducteurs inorganiques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fr-FR" sz="3600" dirty="0">
                <a:latin typeface="Arial" charset="0"/>
                <a:cs typeface="Arial" charset="0"/>
              </a:rPr>
              <a:t>stockage de l’énergie (batteries et piles au lithium, piles commercialisées)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fr-FR" sz="3600" dirty="0">
                <a:latin typeface="Arial" charset="0"/>
                <a:cs typeface="Arial" charset="0"/>
              </a:rPr>
              <a:t>la protection des métaux contre la corrosion (remplaçant des phosphates ou chromates)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fr-FR" sz="3600" dirty="0">
                <a:latin typeface="Arial" charset="0"/>
                <a:cs typeface="Arial" charset="0"/>
              </a:rPr>
              <a:t>afficheurs électro chromes (écrans plats, diodes)</a:t>
            </a:r>
          </a:p>
          <a:p>
            <a:pPr marL="457200" indent="-457200">
              <a:buFont typeface="Wingdings" pitchFamily="2" charset="2"/>
              <a:buChar char="Ø"/>
              <a:defRPr/>
            </a:pPr>
            <a:r>
              <a:rPr lang="fr-FR" sz="3600" dirty="0">
                <a:latin typeface="Arial" charset="0"/>
                <a:cs typeface="Arial" charset="0"/>
              </a:rPr>
              <a:t>un bon candidat pour la fabrication de dispositifs électroniques tels que les diodes électroluminescentes organiques </a:t>
            </a:r>
            <a:r>
              <a:rPr lang="fr-FR" sz="3600" dirty="0" smtClean="0">
                <a:latin typeface="Arial" charset="0"/>
                <a:cs typeface="Arial" charset="0"/>
              </a:rPr>
              <a:t>.[ 2 ]</a:t>
            </a:r>
            <a:endParaRPr lang="fr-FR" sz="3600" dirty="0">
              <a:latin typeface="Arial" charset="0"/>
              <a:cs typeface="Arial" charset="0"/>
            </a:endParaRPr>
          </a:p>
          <a:p>
            <a:pPr>
              <a:defRPr/>
            </a:pPr>
            <a:endParaRPr lang="ar-SA" sz="3600" dirty="0">
              <a:latin typeface="Arial" charset="0"/>
              <a:cs typeface="Arial" charset="0"/>
            </a:endParaRPr>
          </a:p>
        </p:txBody>
      </p:sp>
      <p:sp>
        <p:nvSpPr>
          <p:cNvPr id="64" name="مجسم مشطوف الحواف 63"/>
          <p:cNvSpPr/>
          <p:nvPr/>
        </p:nvSpPr>
        <p:spPr>
          <a:xfrm>
            <a:off x="560439" y="23892387"/>
            <a:ext cx="29083820" cy="6135329"/>
          </a:xfrm>
          <a:prstGeom prst="bevel">
            <a:avLst>
              <a:gd name="adj" fmla="val 6247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La synthèse de la polyaniline s’effectue généralement par deux méthodes : </a:t>
            </a:r>
            <a:endParaRPr lang="fr-FR" sz="3600" dirty="0">
              <a:solidFill>
                <a:schemeClr val="dk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44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I) </a:t>
            </a:r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méthodes chimique:</a:t>
            </a:r>
          </a:p>
          <a:p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- en solution par oxydation  (le chromate de potassium (K2CrO4)/aniline , le trichlorure de fer (FeCl3)/aniline …et ). </a:t>
            </a:r>
          </a:p>
          <a:p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-sans </a:t>
            </a:r>
            <a:r>
              <a:rPr lang="fr-FR" sz="36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solvant relève de ce même concept. Afin de  réaliser  une réaction sans solvant avec des réactifs </a:t>
            </a:r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solides( APS+ cuivre ou nicle  /aniline ), </a:t>
            </a:r>
            <a:r>
              <a:rPr lang="fr-FR" sz="36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il est nécessaire de mettre en œuvre une énergie </a:t>
            </a:r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mécanique d’activation </a:t>
            </a:r>
            <a:r>
              <a:rPr lang="fr-FR" sz="3600" dirty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sous une forme concrète de broyage.</a:t>
            </a:r>
            <a:endParaRPr lang="fr-FR" sz="3600" dirty="0" smtClean="0">
              <a:solidFill>
                <a:schemeClr val="dk1"/>
              </a:solidFill>
              <a:latin typeface="Arial" pitchFamily="34" charset="0"/>
              <a:cs typeface="Arial" pitchFamily="34" charset="0"/>
            </a:endParaRPr>
          </a:p>
          <a:p>
            <a:r>
              <a:rPr lang="fr-FR" sz="44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II) </a:t>
            </a:r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méthode électrochimique par courant,( généralement utilisées sont composées de trois électrodes : </a:t>
            </a: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une électrode de travail (ET) </a:t>
            </a:r>
            <a:endParaRPr lang="fr-FR" sz="3600" dirty="0">
              <a:solidFill>
                <a:schemeClr val="dk1"/>
              </a:solidFill>
              <a:latin typeface="Arial" pitchFamily="34" charset="0"/>
              <a:cs typeface="Arial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une électrode de référence (Réf) </a:t>
            </a:r>
            <a:endParaRPr lang="fr-FR" sz="3600" dirty="0">
              <a:solidFill>
                <a:schemeClr val="dk1"/>
              </a:solidFill>
              <a:latin typeface="Arial" pitchFamily="34" charset="0"/>
              <a:cs typeface="Arial" pitchFamily="34" charset="0"/>
            </a:endParaRPr>
          </a:p>
          <a:p>
            <a:pPr marL="742950" indent="-742950">
              <a:buFont typeface="+mj-lt"/>
              <a:buAutoNum type="arabicPeriod"/>
            </a:pPr>
            <a:r>
              <a:rPr lang="fr-FR" sz="3600" dirty="0" smtClean="0">
                <a:solidFill>
                  <a:schemeClr val="dk1"/>
                </a:solidFill>
                <a:latin typeface="Arial" pitchFamily="34" charset="0"/>
                <a:cs typeface="Arial" pitchFamily="34" charset="0"/>
              </a:rPr>
              <a:t>une contre-électrode (CE) appelée aussi électrode auxiliaire </a:t>
            </a:r>
          </a:p>
        </p:txBody>
      </p:sp>
      <p:sp>
        <p:nvSpPr>
          <p:cNvPr id="68" name="مكعب 67"/>
          <p:cNvSpPr/>
          <p:nvPr/>
        </p:nvSpPr>
        <p:spPr>
          <a:xfrm>
            <a:off x="560439" y="36045059"/>
            <a:ext cx="28965831" cy="6400799"/>
          </a:xfrm>
          <a:prstGeom prst="cube">
            <a:avLst>
              <a:gd name="adj" fmla="val 8725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>
              <a:defRPr/>
            </a:pPr>
            <a:r>
              <a:rPr lang="fr-FR" sz="3600" dirty="0" smtClean="0">
                <a:solidFill>
                  <a:srgbClr val="FF3300"/>
                </a:solidFill>
                <a:latin typeface="Arial" charset="0"/>
                <a:cs typeface="Arial" charset="0"/>
              </a:rPr>
              <a:t>Référence</a:t>
            </a:r>
            <a:endParaRPr lang="fr-FR" sz="4800" dirty="0" smtClean="0">
              <a:solidFill>
                <a:srgbClr val="FF3300"/>
              </a:solidFill>
              <a:latin typeface="Arial" charset="0"/>
              <a:cs typeface="Arial" charset="0"/>
            </a:endParaRPr>
          </a:p>
          <a:p>
            <a:pPr lvl="0">
              <a:defRPr/>
            </a:pPr>
            <a:r>
              <a:rPr lang="fr-FR" sz="4000" b="0" dirty="0" smtClean="0">
                <a:latin typeface="Arial" pitchFamily="34" charset="0"/>
                <a:cs typeface="Arial" pitchFamily="34" charset="0"/>
              </a:rPr>
              <a:t>[1] Mémoire </a:t>
            </a:r>
            <a:r>
              <a:rPr lang="fr-FR" sz="4000" b="0" dirty="0">
                <a:latin typeface="Arial" pitchFamily="34" charset="0"/>
                <a:cs typeface="Arial" pitchFamily="34" charset="0"/>
              </a:rPr>
              <a:t>synthèse et caractérisations de composites polyethylenedioxyde thiophène /</a:t>
            </a:r>
            <a:r>
              <a:rPr lang="fr-FR" sz="4000" b="0" dirty="0" err="1" smtClean="0">
                <a:latin typeface="Arial" pitchFamily="34" charset="0"/>
                <a:cs typeface="Arial" pitchFamily="34" charset="0"/>
              </a:rPr>
              <a:t>maghnite</a:t>
            </a:r>
            <a:r>
              <a:rPr lang="fr-FR" sz="4000" b="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fr-FR" sz="4000" b="0" dirty="0" err="1" smtClean="0">
                <a:latin typeface="Arial" pitchFamily="34" charset="0"/>
                <a:cs typeface="Arial" pitchFamily="34" charset="0"/>
              </a:rPr>
              <a:t>fe</a:t>
            </a:r>
            <a:endParaRPr lang="fr-FR" sz="4000" b="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fr-FR" sz="3200" b="0" dirty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fr-FR" sz="3200" b="0" dirty="0" smtClean="0">
                <a:latin typeface="Arial" pitchFamily="34" charset="0"/>
                <a:cs typeface="Arial" pitchFamily="34" charset="0"/>
              </a:rPr>
              <a:t>[2]ETUDE </a:t>
            </a:r>
            <a:r>
              <a:rPr lang="fr-FR" sz="3200" b="0" dirty="0">
                <a:latin typeface="Arial" pitchFamily="34" charset="0"/>
                <a:cs typeface="Arial" pitchFamily="34" charset="0"/>
              </a:rPr>
              <a:t>PHYSIQUE DE LA FORMATION DE FILMS A BASE DE POLYMERES CONDUCTEURS ET APPLICATIONS EN </a:t>
            </a:r>
            <a:r>
              <a:rPr lang="fr-FR" sz="3200" b="0" dirty="0" smtClean="0">
                <a:latin typeface="Arial" pitchFamily="34" charset="0"/>
                <a:cs typeface="Arial" pitchFamily="34" charset="0"/>
              </a:rPr>
              <a:t>MICRO-ELECTRONIQUE</a:t>
            </a:r>
          </a:p>
          <a:p>
            <a:pPr>
              <a:defRPr/>
            </a:pPr>
            <a:r>
              <a:rPr lang="en-US" sz="3600" b="0" dirty="0" smtClean="0">
                <a:latin typeface="Arial" pitchFamily="34" charset="0"/>
                <a:cs typeface="Arial" pitchFamily="34" charset="0"/>
              </a:rPr>
              <a:t>[2]Bhadra</a:t>
            </a:r>
            <a:r>
              <a:rPr lang="en-US" sz="3600" b="0" dirty="0">
                <a:latin typeface="Arial" pitchFamily="34" charset="0"/>
                <a:cs typeface="Arial" pitchFamily="34" charset="0"/>
              </a:rPr>
              <a:t>, D. Khastgir, N. K. Singha, J. H. Lee, Progress in preparation, processing and applications of </a:t>
            </a:r>
            <a:r>
              <a:rPr lang="en-US" sz="3600" b="0" dirty="0" err="1" smtClean="0">
                <a:latin typeface="Arial" pitchFamily="34" charset="0"/>
                <a:cs typeface="Arial" pitchFamily="34" charset="0"/>
              </a:rPr>
              <a:t>polyaniline</a:t>
            </a:r>
            <a:r>
              <a:rPr lang="en-US" sz="3600" b="0" dirty="0" smtClean="0">
                <a:latin typeface="Arial" pitchFamily="34" charset="0"/>
                <a:cs typeface="Arial" pitchFamily="34" charset="0"/>
              </a:rPr>
              <a:t>, Progress </a:t>
            </a:r>
            <a:r>
              <a:rPr lang="en-US" sz="3600" b="0" dirty="0">
                <a:latin typeface="Arial" pitchFamily="34" charset="0"/>
                <a:cs typeface="Arial" pitchFamily="34" charset="0"/>
              </a:rPr>
              <a:t>in Polymer Science, Volume 34, Issue 8, (2009), pp 783-810</a:t>
            </a:r>
            <a:r>
              <a:rPr lang="en-US" sz="3600" b="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defRPr/>
            </a:pPr>
            <a:r>
              <a:rPr lang="en-US" sz="3600" b="0" dirty="0" smtClean="0">
                <a:latin typeface="Arial" pitchFamily="34" charset="0"/>
                <a:cs typeface="Arial" pitchFamily="34" charset="0"/>
              </a:rPr>
              <a:t>[2]Z</a:t>
            </a:r>
            <a:r>
              <a:rPr lang="en-US" sz="3600" b="0" dirty="0">
                <a:latin typeface="Arial" pitchFamily="34" charset="0"/>
                <a:cs typeface="Arial" pitchFamily="34" charset="0"/>
              </a:rPr>
              <a:t>. Liu, J. Zhou, H. Xue, L. Shen, H. Zang, W. Chen, Polyaniline/TiO2 solar cells, Synth. Met. 156, (2006), pp 721–723</a:t>
            </a:r>
            <a:r>
              <a:rPr lang="en-US" sz="3600" b="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defRPr/>
            </a:pPr>
            <a:r>
              <a:rPr lang="en-GB" sz="3600" b="0" dirty="0" smtClean="0">
                <a:latin typeface="Arial" pitchFamily="34" charset="0"/>
                <a:cs typeface="Arial" pitchFamily="34" charset="0"/>
              </a:rPr>
              <a:t>J. Huang, J.A. Moore, J.H. </a:t>
            </a:r>
            <a:r>
              <a:rPr lang="en-GB" sz="3600" b="0" dirty="0" err="1" smtClean="0">
                <a:latin typeface="Arial" pitchFamily="34" charset="0"/>
                <a:cs typeface="Arial" pitchFamily="34" charset="0"/>
              </a:rPr>
              <a:t>Acquaye</a:t>
            </a:r>
            <a:r>
              <a:rPr lang="en-GB" sz="3600" b="0" dirty="0" smtClean="0">
                <a:latin typeface="Arial" pitchFamily="34" charset="0"/>
                <a:cs typeface="Arial" pitchFamily="34" charset="0"/>
              </a:rPr>
              <a:t>, R.B. </a:t>
            </a:r>
            <a:r>
              <a:rPr lang="en-GB" sz="3600" b="0" dirty="0" err="1" smtClean="0">
                <a:latin typeface="Arial" pitchFamily="34" charset="0"/>
                <a:cs typeface="Arial" pitchFamily="34" charset="0"/>
              </a:rPr>
              <a:t>Kaner</a:t>
            </a:r>
            <a:r>
              <a:rPr lang="en-GB" sz="3600" b="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GB" sz="3600" b="0" dirty="0" err="1" smtClean="0">
                <a:latin typeface="Arial" pitchFamily="34" charset="0"/>
                <a:cs typeface="Arial" pitchFamily="34" charset="0"/>
              </a:rPr>
              <a:t>Mechanochemical</a:t>
            </a:r>
            <a:r>
              <a:rPr lang="en-GB" sz="3600" b="0" dirty="0" smtClean="0">
                <a:latin typeface="Arial" pitchFamily="34" charset="0"/>
                <a:cs typeface="Arial" pitchFamily="34" charset="0"/>
              </a:rPr>
              <a:t> route to the conducting polymer </a:t>
            </a:r>
            <a:r>
              <a:rPr lang="en-GB" sz="3600" b="0" dirty="0" err="1" smtClean="0">
                <a:latin typeface="Arial" pitchFamily="34" charset="0"/>
                <a:cs typeface="Arial" pitchFamily="34" charset="0"/>
              </a:rPr>
              <a:t>polyaniline</a:t>
            </a:r>
            <a:r>
              <a:rPr lang="en-GB" sz="3600" b="0" dirty="0" smtClean="0">
                <a:latin typeface="Arial" pitchFamily="34" charset="0"/>
                <a:cs typeface="Arial" pitchFamily="34" charset="0"/>
              </a:rPr>
              <a:t>. Macromolecules, 38 (2005) 317-321.</a:t>
            </a:r>
          </a:p>
          <a:p>
            <a:pPr>
              <a:defRPr/>
            </a:pPr>
            <a:endParaRPr lang="fr-FR" sz="2000" b="0" dirty="0" smtClean="0">
              <a:solidFill>
                <a:srgbClr val="FF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ube 3"/>
          <p:cNvSpPr/>
          <p:nvPr/>
        </p:nvSpPr>
        <p:spPr>
          <a:xfrm>
            <a:off x="19379381" y="16134735"/>
            <a:ext cx="10239985" cy="6835609"/>
          </a:xfrm>
          <a:prstGeom prst="cube">
            <a:avLst>
              <a:gd name="adj" fmla="val 11734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 problématique</a:t>
            </a:r>
          </a:p>
          <a:p>
            <a:r>
              <a:rPr lang="fr-FR" sz="3600" dirty="0">
                <a:solidFill>
                  <a:schemeClr val="tx1"/>
                </a:solidFill>
              </a:rPr>
              <a:t>La polyaniline </a:t>
            </a:r>
            <a:r>
              <a:rPr lang="fr-FR" sz="3600" dirty="0" smtClean="0">
                <a:solidFill>
                  <a:schemeClr val="tx1"/>
                </a:solidFill>
              </a:rPr>
              <a:t>est un polymères </a:t>
            </a:r>
            <a:r>
              <a:rPr lang="fr-FR" sz="3600" dirty="0">
                <a:solidFill>
                  <a:schemeClr val="tx1"/>
                </a:solidFill>
              </a:rPr>
              <a:t>conducteurs électroniques intrinsèques (PCEI</a:t>
            </a:r>
            <a:r>
              <a:rPr lang="fr-FR" sz="3600" dirty="0" smtClean="0">
                <a:solidFill>
                  <a:schemeClr val="tx1"/>
                </a:solidFill>
              </a:rPr>
              <a:t>),</a:t>
            </a:r>
            <a:r>
              <a:rPr lang="fr-FR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fr-FR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Dont cette travail ou va étudié la cinétique de la réaction de polymérisation d ’aniline complexée avec le nickel par voie mécano chimique  </a:t>
            </a:r>
            <a:r>
              <a:rPr lang="fr-FR" sz="3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fr-FR" sz="3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état solide</a:t>
            </a:r>
            <a:r>
              <a:rPr lang="fr-FR" sz="3600" dirty="0">
                <a:latin typeface="Arial" charset="0"/>
                <a:cs typeface="Arial" charset="0"/>
              </a:rPr>
              <a:t>.</a:t>
            </a:r>
            <a:r>
              <a:rPr lang="fr-FR" sz="3600" dirty="0" smtClean="0">
                <a:latin typeface="Arial" pitchFamily="34" charset="0"/>
                <a:cs typeface="Arial" pitchFamily="34" charset="0"/>
              </a:rPr>
              <a:t>   </a:t>
            </a:r>
          </a:p>
        </p:txBody>
      </p:sp>
      <p:sp>
        <p:nvSpPr>
          <p:cNvPr id="58" name="Rectangle à coins arrondis 20"/>
          <p:cNvSpPr/>
          <p:nvPr/>
        </p:nvSpPr>
        <p:spPr>
          <a:xfrm>
            <a:off x="16152701" y="30175199"/>
            <a:ext cx="13462059" cy="5722375"/>
          </a:xfrm>
          <a:prstGeom prst="roundRect">
            <a:avLst>
              <a:gd name="adj" fmla="val 1632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4000" tIns="54000" rIns="54000" bIns="54000" rtlCol="0" anchor="t"/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SYNTHÈSE PAR VOIE MÉCANO-CHIMIQUE</a:t>
            </a:r>
            <a:endParaRPr lang="fr-FR" sz="4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3600" dirty="0" smtClean="0">
                <a:latin typeface="Arial" pitchFamily="34" charset="0"/>
                <a:cs typeface="Arial" pitchFamily="34" charset="0"/>
              </a:rPr>
              <a:t>Une masse connue du composé solide contenant l’</a:t>
            </a:r>
            <a:r>
              <a:rPr lang="fr-FR" sz="3600" dirty="0" err="1" smtClean="0">
                <a:latin typeface="Arial" pitchFamily="34" charset="0"/>
                <a:cs typeface="Arial" pitchFamily="34" charset="0"/>
              </a:rPr>
              <a:t>anilinium</a:t>
            </a:r>
            <a:r>
              <a:rPr lang="fr-FR" sz="3600" dirty="0" smtClean="0">
                <a:latin typeface="Arial" pitchFamily="34" charset="0"/>
                <a:cs typeface="Arial" pitchFamily="34" charset="0"/>
              </a:rPr>
              <a:t> ou un complexe de l’aniline était placée dans un mortier en porcelaine. Une masse de </a:t>
            </a:r>
            <a:r>
              <a:rPr lang="fr-FR" sz="3600" dirty="0" err="1" smtClean="0">
                <a:latin typeface="Arial" pitchFamily="34" charset="0"/>
                <a:cs typeface="Arial" pitchFamily="34" charset="0"/>
              </a:rPr>
              <a:t>peroxodisulfate</a:t>
            </a:r>
            <a:r>
              <a:rPr lang="fr-FR" sz="3600" dirty="0" smtClean="0">
                <a:latin typeface="Arial" pitchFamily="34" charset="0"/>
                <a:cs typeface="Arial" pitchFamily="34" charset="0"/>
              </a:rPr>
              <a:t> d’ammonium (APS), calculée pour une </a:t>
            </a:r>
            <a:r>
              <a:rPr lang="fr-FR" sz="3600" dirty="0" err="1" smtClean="0">
                <a:latin typeface="Arial" pitchFamily="34" charset="0"/>
                <a:cs typeface="Arial" pitchFamily="34" charset="0"/>
              </a:rPr>
              <a:t>stoechiométrie</a:t>
            </a:r>
            <a:r>
              <a:rPr lang="fr-FR" sz="3600" dirty="0" smtClean="0">
                <a:latin typeface="Arial" pitchFamily="34" charset="0"/>
                <a:cs typeface="Arial" pitchFamily="34" charset="0"/>
              </a:rPr>
              <a:t> aniline/APS = 1/1,25, était ajoutée dans le mortier puis l’ensemble était broyé vigoureusement. Au cours de ce broyage, le contenu du mortier changeait progressivement de couleur .  </a:t>
            </a:r>
          </a:p>
          <a:p>
            <a:endParaRPr lang="en-US" sz="3600" dirty="0" smtClean="0">
              <a:latin typeface="Arial" pitchFamily="34" charset="0"/>
              <a:cs typeface="Arial" pitchFamily="34" charset="0"/>
            </a:endParaRPr>
          </a:p>
          <a:p>
            <a:r>
              <a:rPr lang="fr-FR" sz="3600" dirty="0" smtClean="0">
                <a:latin typeface="Arial" pitchFamily="34" charset="0"/>
                <a:cs typeface="Arial" pitchFamily="34" charset="0"/>
              </a:rPr>
              <a:t> </a:t>
            </a:r>
            <a:endParaRPr lang="fr-FR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Rectangle à coins arrondis 41"/>
          <p:cNvSpPr/>
          <p:nvPr/>
        </p:nvSpPr>
        <p:spPr>
          <a:xfrm>
            <a:off x="619431" y="30381676"/>
            <a:ext cx="15249834" cy="5427408"/>
          </a:xfrm>
          <a:prstGeom prst="roundRect">
            <a:avLst>
              <a:gd name="adj" fmla="val 23101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72000" tIns="72000" rIns="72000" bIns="72000" rtlCol="0" anchor="t"/>
          <a:lstStyle/>
          <a:p>
            <a:r>
              <a:rPr lang="fr-FR" sz="3600" b="1" dirty="0" smtClean="0">
                <a:latin typeface="Times New Roman" pitchFamily="18" charset="0"/>
                <a:cs typeface="Times New Roman" pitchFamily="18" charset="0"/>
              </a:rPr>
              <a:t>CINETIQUE </a:t>
            </a:r>
            <a:r>
              <a:rPr lang="fr-FR" sz="3600" b="1" kern="1000" dirty="0" smtClean="0">
                <a:latin typeface="Times New Roman" pitchFamily="18" charset="0"/>
                <a:cs typeface="Times New Roman" pitchFamily="18" charset="0"/>
              </a:rPr>
              <a:t>DE LA  POLYMERISATION PAR VOIE MÉCANO-CHIMIQUE</a:t>
            </a:r>
          </a:p>
          <a:p>
            <a:pPr algn="just"/>
            <a:endParaRPr lang="fr-FR" sz="2400" b="1" kern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3600" dirty="0" smtClean="0">
                <a:latin typeface="Arial" pitchFamily="34" charset="0"/>
                <a:cs typeface="Arial" pitchFamily="34" charset="0"/>
              </a:rPr>
              <a:t>Dans la suite des études en cours dans mon Laboratoire d’accueil sur l’oxydation de l’aniline en solution, il m’a été confié le projet d’étudier le déroulement de cette réaction à l’état solide. Les objectifs initiaux étaient d’explorer l’intérêt synthétique de la réaction et de rechercher des informations d’intérêt mécanistique.</a:t>
            </a:r>
          </a:p>
          <a:p>
            <a:pPr algn="just"/>
            <a:endParaRPr lang="fr-FR" sz="100" b="1" kern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Rectangle à coins arrondis 34"/>
          <p:cNvSpPr/>
          <p:nvPr/>
        </p:nvSpPr>
        <p:spPr>
          <a:xfrm>
            <a:off x="471947" y="15987252"/>
            <a:ext cx="18081524" cy="7344697"/>
          </a:xfrm>
          <a:prstGeom prst="roundRect">
            <a:avLst>
              <a:gd name="adj" fmla="val 643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54000" tIns="54000" rIns="54000" bIns="54000" rtlCol="0" anchor="t"/>
          <a:lstStyle/>
          <a:p>
            <a:r>
              <a:rPr lang="fr-FR" sz="3200" b="1" dirty="0" smtClean="0">
                <a:latin typeface="Times New Roman" pitchFamily="18" charset="0"/>
                <a:cs typeface="Times New Roman" pitchFamily="18" charset="0"/>
              </a:rPr>
              <a:t>RÉACTION  STANDARD D’OXYDATION DE  L’ANILINE</a:t>
            </a:r>
            <a:endParaRPr lang="fr-FR" sz="4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fr-FR" sz="36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 est facilement préparée par la polymérisation du monomère aniline. Cette polymérisation résulte d’une oxydation chimique ou électrochimique de l’aniline en solution en milieux aqueux ou organiques. La </a:t>
            </a:r>
            <a:r>
              <a:rPr lang="fr-FR" sz="36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 est fréquemment préparée par oxydation à l’aide d’un persulfate de l’aniline dissoute en solutions acides. La préparation de la </a:t>
            </a:r>
            <a:r>
              <a:rPr lang="fr-FR" sz="36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 selon un procédé de mécano-chimie a déjà été décrite dans la littérature </a:t>
            </a:r>
            <a:r>
              <a:rPr lang="fr-FR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(Huang, 2005)</a:t>
            </a:r>
            <a:r>
              <a:rPr lang="fr-FR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fr-FR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" name="Image 36"/>
          <p:cNvPicPr/>
          <p:nvPr/>
        </p:nvPicPr>
        <p:blipFill>
          <a:blip r:embed="rId3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3716594" y="19998812"/>
            <a:ext cx="12359148" cy="306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10328</TotalTime>
  <Words>409</Words>
  <Application>Microsoft Office PowerPoint</Application>
  <PresentationFormat>مخصص</PresentationFormat>
  <Paragraphs>59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تدفق</vt:lpstr>
      <vt:lpstr>الشريحة 1</vt:lpstr>
    </vt:vector>
  </TitlesOfParts>
  <Company>ENSIGC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Dounit</dc:creator>
  <cp:lastModifiedBy>OmaSoft-16</cp:lastModifiedBy>
  <cp:revision>376</cp:revision>
  <dcterms:created xsi:type="dcterms:W3CDTF">2001-01-25T07:11:30Z</dcterms:created>
  <dcterms:modified xsi:type="dcterms:W3CDTF">2015-02-26T13:45:21Z</dcterms:modified>
</cp:coreProperties>
</file>