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858000" cy="9144000"/>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0705" autoAdjust="0"/>
    <p:restoredTop sz="98747" autoAdjust="0"/>
  </p:normalViewPr>
  <p:slideViewPr>
    <p:cSldViewPr snapToGrid="0" snapToObjects="1" showGuides="1">
      <p:cViewPr>
        <p:scale>
          <a:sx n="35" d="100"/>
          <a:sy n="35" d="100"/>
        </p:scale>
        <p:origin x="-384" y="888"/>
      </p:cViewPr>
      <p:guideLst>
        <p:guide orient="horz" pos="4316"/>
        <p:guide orient="horz" pos="375"/>
        <p:guide orient="horz" pos="26214"/>
        <p:guide orient="horz"/>
        <p:guide pos="401"/>
        <p:guide pos="18672"/>
      </p:guideLst>
    </p:cSldViewPr>
  </p:slideViewPr>
  <p:outlineViewPr>
    <p:cViewPr>
      <p:scale>
        <a:sx n="33" d="100"/>
        <a:sy n="33" d="100"/>
      </p:scale>
      <p:origin x="24"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3/2/2015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p14="http://schemas.microsoft.com/office/powerpoint/2010/main" xmlns=""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3/2/2015</a:t>
            </a:fld>
            <a:endParaRPr lang="en-US" dirty="0"/>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p14="http://schemas.microsoft.com/office/powerpoint/2010/main" xmlns=""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p14="http://schemas.microsoft.com/office/powerpoint/2010/main" xmlns=""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p14="http://schemas.microsoft.com/office/powerpoint/2010/main" xmlns="" val="4035688387"/>
                  </p:ext>
                </p:extLst>
              </p:nvPr>
            </p:nvGraphicFramePr>
            <p:xfrm>
              <a:off x="-4649322" y="15859915"/>
              <a:ext cx="1828800" cy="1117600"/>
            </p:xfrm>
            <a:graphic>
              <a:graphicData uri="http://schemas.openxmlformats.org/presentationml/2006/ole">
                <p:oleObj spid="_x0000_s1038" name="Image" r:id="rId8" imgW="1828571" imgH="1117460" progId="">
                  <p:embed/>
                </p:oleObj>
              </a:graphicData>
            </a:graphic>
          </p:graphicFrame>
          <p:graphicFrame>
            <p:nvGraphicFramePr>
              <p:cNvPr id="39" name="Object 38"/>
              <p:cNvGraphicFramePr>
                <a:graphicFrameLocks noChangeAspect="1"/>
              </p:cNvGraphicFramePr>
              <p:nvPr userDrawn="1">
                <p:extLst>
                  <p:ext uri="{D42A27DB-BD31-4B8C-83A1-F6EECF244321}">
                    <p14:modId xmlns:p14="http://schemas.microsoft.com/office/powerpoint/2010/main" xmlns="" val="37521511"/>
                  </p:ext>
                </p:extLst>
              </p:nvPr>
            </p:nvGraphicFramePr>
            <p:xfrm>
              <a:off x="-2572617" y="15863608"/>
              <a:ext cx="1828800" cy="1117600"/>
            </p:xfrm>
            <a:graphic>
              <a:graphicData uri="http://schemas.openxmlformats.org/presentationml/2006/ole">
                <p:oleObj spid="_x0000_s1039" name="Image" r:id="rId9" imgW="1828571" imgH="1117460" progId="">
                  <p:embed/>
                </p:oleObj>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p14="http://schemas.microsoft.com/office/powerpoint/2010/main" xmlns="" val="4191269152"/>
                </p:ext>
              </p:extLst>
            </p:nvPr>
          </p:nvGraphicFramePr>
          <p:xfrm>
            <a:off x="46102925" y="4068480"/>
            <a:ext cx="6955629" cy="2569718"/>
          </p:xfrm>
          <a:graphic>
            <a:graphicData uri="http://schemas.openxmlformats.org/presentationml/2006/ole">
              <p:oleObj spid="_x0000_s1040" name="Image" r:id="rId10" imgW="4571429" imgH="1688889" progId="">
                <p:embed/>
              </p:oleObj>
            </a:graphicData>
          </a:graphic>
        </p:graphicFrame>
        <p:pic>
          <p:nvPicPr>
            <p:cNvPr id="57" name="Picture 56"/>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p14="http://schemas.microsoft.com/office/powerpoint/2010/main" xmlns="" val="3673021171"/>
                </p:ext>
              </p:extLst>
            </p:nvPr>
          </p:nvGraphicFramePr>
          <p:xfrm>
            <a:off x="44620659" y="15799252"/>
            <a:ext cx="1482266" cy="992162"/>
          </p:xfrm>
          <a:graphic>
            <a:graphicData uri="http://schemas.openxmlformats.org/presentationml/2006/ole">
              <p:oleObj spid="_x0000_s1041" name="Image" r:id="rId12" imgW="1574603" imgH="1053968" progId="">
                <p:embed/>
              </p:oleObj>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p14="http://schemas.microsoft.com/office/powerpoint/2010/main" xmlns="" val="3865782997"/>
                  </p:ext>
                </p:extLst>
              </p:nvPr>
            </p:nvGraphicFramePr>
            <p:xfrm>
              <a:off x="-4649322" y="15859915"/>
              <a:ext cx="1828800" cy="1117600"/>
            </p:xfrm>
            <a:graphic>
              <a:graphicData uri="http://schemas.openxmlformats.org/presentationml/2006/ole">
                <p:oleObj spid="_x0000_s2062" name="Image" r:id="rId8" imgW="1828571" imgH="1117460" progId="">
                  <p:embed/>
                </p:oleObj>
              </a:graphicData>
            </a:graphic>
          </p:graphicFrame>
          <p:graphicFrame>
            <p:nvGraphicFramePr>
              <p:cNvPr id="44" name="Object 43"/>
              <p:cNvGraphicFramePr>
                <a:graphicFrameLocks noChangeAspect="1"/>
              </p:cNvGraphicFramePr>
              <p:nvPr userDrawn="1">
                <p:extLst>
                  <p:ext uri="{D42A27DB-BD31-4B8C-83A1-F6EECF244321}">
                    <p14:modId xmlns:p14="http://schemas.microsoft.com/office/powerpoint/2010/main" xmlns="" val="1762727889"/>
                  </p:ext>
                </p:extLst>
              </p:nvPr>
            </p:nvGraphicFramePr>
            <p:xfrm>
              <a:off x="-2572617" y="15863608"/>
              <a:ext cx="1828800" cy="1117600"/>
            </p:xfrm>
            <a:graphic>
              <a:graphicData uri="http://schemas.openxmlformats.org/presentationml/2006/ole">
                <p:oleObj spid="_x0000_s2063" name="Image" r:id="rId9" imgW="1828571" imgH="1117460" progId="">
                  <p:embed/>
                </p:oleObj>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p14="http://schemas.microsoft.com/office/powerpoint/2010/main" xmlns="" val="3842880063"/>
                </p:ext>
              </p:extLst>
            </p:nvPr>
          </p:nvGraphicFramePr>
          <p:xfrm>
            <a:off x="46102925" y="4068480"/>
            <a:ext cx="6955629" cy="2569718"/>
          </p:xfrm>
          <a:graphic>
            <a:graphicData uri="http://schemas.openxmlformats.org/presentationml/2006/ole">
              <p:oleObj spid="_x0000_s2064" name="Image" r:id="rId10" imgW="4571429" imgH="1688889" progId="">
                <p:embed/>
              </p:oleObj>
            </a:graphicData>
          </a:graphic>
        </p:graphicFrame>
        <p:pic>
          <p:nvPicPr>
            <p:cNvPr id="85" name="Picture 84"/>
            <p:cNvPicPr>
              <a:picLocks noChangeAspect="1"/>
            </p:cNvPicPr>
            <p:nvPr userDrawn="1"/>
          </p:nvPicPr>
          <p:blipFill>
            <a:blip r:embed="rId11"/>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p14="http://schemas.microsoft.com/office/powerpoint/2010/main" xmlns="" val="2925422147"/>
                </p:ext>
              </p:extLst>
            </p:nvPr>
          </p:nvGraphicFramePr>
          <p:xfrm>
            <a:off x="44620659" y="15799252"/>
            <a:ext cx="1482266" cy="992162"/>
          </p:xfrm>
          <a:graphic>
            <a:graphicData uri="http://schemas.openxmlformats.org/presentationml/2006/ole">
              <p:oleObj spid="_x0000_s2065" name="Image" r:id="rId12" imgW="1574603" imgH="1053968" progId="">
                <p:embed/>
              </p:oleObj>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Organigramme : Préparation 89"/>
          <p:cNvSpPr/>
          <p:nvPr/>
        </p:nvSpPr>
        <p:spPr>
          <a:xfrm>
            <a:off x="19713388" y="6762761"/>
            <a:ext cx="4571999" cy="1365395"/>
          </a:xfrm>
          <a:prstGeom prst="flowChartPrepar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6" name="Organigramme : Alternative 75"/>
          <p:cNvSpPr/>
          <p:nvPr/>
        </p:nvSpPr>
        <p:spPr>
          <a:xfrm>
            <a:off x="1198179" y="22765588"/>
            <a:ext cx="13322395" cy="8134230"/>
          </a:xfrm>
          <a:prstGeom prst="flowChartAlternateProcess">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DZ" sz="8800" dirty="0" smtClean="0"/>
              <a:t>.</a:t>
            </a:r>
            <a:endParaRPr lang="fr-FR" sz="8800" dirty="0" smtClean="0"/>
          </a:p>
          <a:p>
            <a:pPr algn="r" rtl="1"/>
            <a:r>
              <a:rPr lang="en-US" sz="7200" dirty="0" smtClean="0"/>
              <a:t> </a:t>
            </a:r>
            <a:endParaRPr lang="fr-FR" dirty="0"/>
          </a:p>
        </p:txBody>
      </p:sp>
      <p:sp>
        <p:nvSpPr>
          <p:cNvPr id="334" name="Text Placeholder 333"/>
          <p:cNvSpPr>
            <a:spLocks noGrp="1"/>
          </p:cNvSpPr>
          <p:nvPr>
            <p:ph type="body" sz="quarter" idx="10"/>
          </p:nvPr>
        </p:nvSpPr>
        <p:spPr>
          <a:xfrm>
            <a:off x="1198179" y="22765587"/>
            <a:ext cx="13128639" cy="6755391"/>
          </a:xfrm>
        </p:spPr>
        <p:txBody>
          <a:bodyPr/>
          <a:lstStyle/>
          <a:p>
            <a:pPr algn="r" rtl="1"/>
            <a:endParaRPr lang="ar-DZ" sz="4000" dirty="0" smtClean="0"/>
          </a:p>
          <a:p>
            <a:pPr algn="r" rtl="1"/>
            <a:r>
              <a:rPr lang="ar-DZ" sz="4400" dirty="0" smtClean="0">
                <a:solidFill>
                  <a:schemeClr val="tx1"/>
                </a:solidFill>
              </a:rPr>
              <a:t>بغية الوصول إلى الأهداف المرجوة وللإجابة على إشكالية  البحث المطروحة سنعتمد على أحد المناهج المعتمدة في الدراسات المالية والاقتصادية. فسنستخدم المنهج الوصفي وهذا باستخلاص الجانب النظري لأهم الدارسات والأطروحات  التي تناولت موضوع  السلامة والصحة المهنية .</a:t>
            </a:r>
            <a:endParaRPr lang="fr-FR" sz="4400" dirty="0" smtClean="0">
              <a:solidFill>
                <a:schemeClr val="tx1"/>
              </a:solidFill>
            </a:endParaRPr>
          </a:p>
          <a:p>
            <a:pPr lvl="0" algn="r" rtl="1"/>
            <a:r>
              <a:rPr lang="ar-DZ" sz="4400" dirty="0" smtClean="0">
                <a:solidFill>
                  <a:schemeClr val="tx1"/>
                </a:solidFill>
              </a:rPr>
              <a:t> وكما سنعتمد على أسلوب دراسة حالة في الجانب التطبيقي في دراسة حالة  مؤسسة تحويل البلاستك للجنوب </a:t>
            </a:r>
            <a:r>
              <a:rPr lang="ar-DZ" sz="4400" dirty="0" err="1" smtClean="0">
                <a:solidFill>
                  <a:schemeClr val="tx1"/>
                </a:solidFill>
              </a:rPr>
              <a:t>مستعنين</a:t>
            </a:r>
            <a:r>
              <a:rPr lang="ar-DZ" sz="4400" dirty="0" smtClean="0">
                <a:solidFill>
                  <a:schemeClr val="tx1"/>
                </a:solidFill>
              </a:rPr>
              <a:t> بنموذج  </a:t>
            </a:r>
            <a:r>
              <a:rPr lang="fr-FR" sz="4400" dirty="0" err="1" smtClean="0">
                <a:solidFill>
                  <a:schemeClr val="tx1"/>
                </a:solidFill>
              </a:rPr>
              <a:t>spss</a:t>
            </a:r>
            <a:r>
              <a:rPr lang="ar-DZ" sz="4400" dirty="0" smtClean="0">
                <a:solidFill>
                  <a:schemeClr val="tx1"/>
                </a:solidFill>
              </a:rPr>
              <a:t> للقيام بالتحليل</a:t>
            </a:r>
            <a:endParaRPr lang="en-US" sz="4400" dirty="0">
              <a:solidFill>
                <a:schemeClr val="tx1"/>
              </a:solidFill>
              <a:latin typeface="+mn-lt"/>
            </a:endParaRPr>
          </a:p>
        </p:txBody>
      </p:sp>
      <p:sp>
        <p:nvSpPr>
          <p:cNvPr id="335" name="Text Placeholder 334"/>
          <p:cNvSpPr>
            <a:spLocks noGrp="1"/>
          </p:cNvSpPr>
          <p:nvPr>
            <p:ph type="body" sz="quarter" idx="11"/>
          </p:nvPr>
        </p:nvSpPr>
        <p:spPr>
          <a:xfrm>
            <a:off x="655950" y="20475389"/>
            <a:ext cx="14287866" cy="2932374"/>
          </a:xfrm>
        </p:spPr>
        <p:txBody>
          <a:bodyPr/>
          <a:lstStyle/>
          <a:p>
            <a:endParaRPr lang="ar-DZ" sz="6000" dirty="0" smtClean="0"/>
          </a:p>
          <a:p>
            <a:r>
              <a:rPr lang="ar-DZ" sz="6000" dirty="0" smtClean="0"/>
              <a:t>منهجية الدراسة والأدوات المستخدمة:</a:t>
            </a:r>
            <a:endParaRPr lang="fr-FR" sz="6000" dirty="0" smtClean="0"/>
          </a:p>
          <a:p>
            <a:endParaRPr lang="en-US" dirty="0"/>
          </a:p>
        </p:txBody>
      </p:sp>
      <p:sp>
        <p:nvSpPr>
          <p:cNvPr id="339" name="Text Placeholder 338"/>
          <p:cNvSpPr>
            <a:spLocks noGrp="1"/>
          </p:cNvSpPr>
          <p:nvPr>
            <p:ph type="body" sz="quarter" idx="25"/>
          </p:nvPr>
        </p:nvSpPr>
        <p:spPr>
          <a:xfrm>
            <a:off x="15368331" y="6922517"/>
            <a:ext cx="14287682" cy="1011848"/>
          </a:xfrm>
        </p:spPr>
        <p:txBody>
          <a:bodyPr/>
          <a:lstStyle/>
          <a:p>
            <a:pPr algn="l"/>
            <a:r>
              <a:rPr lang="fr-FR" sz="5400" dirty="0" smtClean="0">
                <a:latin typeface="Arial" pitchFamily="34" charset="0"/>
                <a:cs typeface="Arial" pitchFamily="34" charset="0"/>
              </a:rPr>
              <a:t> </a:t>
            </a:r>
            <a:endParaRPr lang="fr-FR" sz="6000" dirty="0" smtClean="0">
              <a:latin typeface="Arial" pitchFamily="34" charset="0"/>
              <a:cs typeface="Arial" pitchFamily="34" charset="0"/>
            </a:endParaRPr>
          </a:p>
        </p:txBody>
      </p:sp>
      <p:sp>
        <p:nvSpPr>
          <p:cNvPr id="340" name="Text Placeholder 339"/>
          <p:cNvSpPr>
            <a:spLocks noGrp="1"/>
          </p:cNvSpPr>
          <p:nvPr>
            <p:ph type="body" sz="quarter" idx="26"/>
          </p:nvPr>
        </p:nvSpPr>
        <p:spPr>
          <a:xfrm>
            <a:off x="15368331" y="7820264"/>
            <a:ext cx="14287682" cy="1067680"/>
          </a:xfrm>
        </p:spPr>
        <p:txBody>
          <a:bodyPr/>
          <a:lstStyle/>
          <a:p>
            <a:r>
              <a:rPr lang="fr-FR" sz="4000" dirty="0" smtClean="0">
                <a:latin typeface="+mn-lt"/>
              </a:rPr>
              <a:t> </a:t>
            </a:r>
            <a:endParaRPr lang="en-US" sz="4000" dirty="0" smtClean="0">
              <a:latin typeface="+mn-lt"/>
            </a:endParaRPr>
          </a:p>
        </p:txBody>
      </p:sp>
      <p:sp>
        <p:nvSpPr>
          <p:cNvPr id="341" name="Text Placeholder 340"/>
          <p:cNvSpPr>
            <a:spLocks noGrp="1"/>
          </p:cNvSpPr>
          <p:nvPr>
            <p:ph type="body" sz="quarter" idx="27"/>
          </p:nvPr>
        </p:nvSpPr>
        <p:spPr>
          <a:xfrm>
            <a:off x="349788" y="6716083"/>
            <a:ext cx="14283756" cy="1104181"/>
          </a:xfrm>
        </p:spPr>
        <p:txBody>
          <a:bodyPr/>
          <a:lstStyle/>
          <a:p>
            <a:r>
              <a:rPr lang="ar-DZ" sz="6000" dirty="0" smtClean="0"/>
              <a:t>فرضيات الدراسة </a:t>
            </a:r>
            <a:endParaRPr lang="en-US" sz="6000" dirty="0"/>
          </a:p>
        </p:txBody>
      </p:sp>
      <p:sp>
        <p:nvSpPr>
          <p:cNvPr id="346" name="Text Placeholder 345"/>
          <p:cNvSpPr>
            <a:spLocks noGrp="1"/>
          </p:cNvSpPr>
          <p:nvPr>
            <p:ph type="body" sz="quarter" idx="96"/>
          </p:nvPr>
        </p:nvSpPr>
        <p:spPr>
          <a:xfrm>
            <a:off x="556488" y="14410944"/>
            <a:ext cx="14300387" cy="1646300"/>
          </a:xfrm>
        </p:spPr>
        <p:txBody>
          <a:bodyPr/>
          <a:lstStyle/>
          <a:p>
            <a:pPr rtl="1"/>
            <a:r>
              <a:rPr lang="en-US" sz="4400" dirty="0" smtClean="0">
                <a:latin typeface="+mn-lt"/>
              </a:rPr>
              <a:t> </a:t>
            </a:r>
            <a:endParaRPr lang="fr-FR" sz="4400" dirty="0" smtClean="0">
              <a:latin typeface="+mn-lt"/>
            </a:endParaRPr>
          </a:p>
          <a:p>
            <a:endParaRPr lang="en-US" dirty="0">
              <a:latin typeface="+mn-lt"/>
            </a:endParaRPr>
          </a:p>
        </p:txBody>
      </p:sp>
      <p:sp>
        <p:nvSpPr>
          <p:cNvPr id="383" name="Text Placeholder 382"/>
          <p:cNvSpPr>
            <a:spLocks noGrp="1"/>
          </p:cNvSpPr>
          <p:nvPr>
            <p:ph type="body" sz="quarter" idx="150"/>
          </p:nvPr>
        </p:nvSpPr>
        <p:spPr>
          <a:xfrm>
            <a:off x="4090900" y="4598894"/>
            <a:ext cx="22093415" cy="773668"/>
          </a:xfrm>
        </p:spPr>
        <p:txBody>
          <a:bodyPr>
            <a:normAutofit fontScale="92500" lnSpcReduction="10000"/>
          </a:bodyPr>
          <a:lstStyle/>
          <a:p>
            <a:pPr rtl="1"/>
            <a:r>
              <a:rPr lang="ar-DZ" b="1" dirty="0" smtClean="0">
                <a:latin typeface="+mn-lt"/>
              </a:rPr>
              <a:t>  </a:t>
            </a:r>
            <a:r>
              <a:rPr lang="ar-SA" sz="4800" b="1" dirty="0" smtClean="0">
                <a:latin typeface="+mn-lt"/>
              </a:rPr>
              <a:t>كلية العلوم الاقتصادية و العلوم التجارية وعلوم</a:t>
            </a:r>
            <a:r>
              <a:rPr lang="ar-DZ" sz="4800" b="1" dirty="0" smtClean="0">
                <a:latin typeface="+mn-lt"/>
              </a:rPr>
              <a:t>  التسيير   </a:t>
            </a:r>
            <a:r>
              <a:rPr lang="ar-SA" sz="4800" b="1" dirty="0" smtClean="0">
                <a:latin typeface="+mn-lt"/>
              </a:rPr>
              <a:t>  جامعة قاصدي مرباح- ورقلة</a:t>
            </a:r>
            <a:r>
              <a:rPr lang="ar-DZ" sz="4800" b="1" dirty="0" smtClean="0">
                <a:latin typeface="+mn-lt"/>
              </a:rPr>
              <a:t> -</a:t>
            </a:r>
            <a:endParaRPr lang="en-US" b="1" dirty="0" smtClean="0">
              <a:latin typeface="+mn-lt"/>
            </a:endParaRPr>
          </a:p>
          <a:p>
            <a:endParaRPr lang="ar-DZ" b="1" dirty="0" smtClean="0">
              <a:latin typeface="+mn-lt"/>
            </a:endParaRPr>
          </a:p>
        </p:txBody>
      </p:sp>
      <p:sp>
        <p:nvSpPr>
          <p:cNvPr id="384" name="Text Placeholder 383"/>
          <p:cNvSpPr>
            <a:spLocks noGrp="1"/>
          </p:cNvSpPr>
          <p:nvPr>
            <p:ph type="body" sz="quarter" idx="151"/>
          </p:nvPr>
        </p:nvSpPr>
        <p:spPr>
          <a:xfrm>
            <a:off x="2175955" y="3044413"/>
            <a:ext cx="24301726" cy="1552412"/>
          </a:xfrm>
        </p:spPr>
        <p:txBody>
          <a:bodyPr>
            <a:normAutofit fontScale="25000" lnSpcReduction="20000"/>
          </a:bodyPr>
          <a:lstStyle/>
          <a:p>
            <a:r>
              <a:rPr lang="ar-DZ" sz="21600" b="1" dirty="0" smtClean="0">
                <a:latin typeface="+mn-lt"/>
              </a:rPr>
              <a:t>من</a:t>
            </a:r>
            <a:r>
              <a:rPr lang="ar-DZ" sz="19200" b="1" dirty="0" smtClean="0">
                <a:latin typeface="+mn-lt"/>
              </a:rPr>
              <a:t> إعداد الطالبة : بوسعيد سهيلة </a:t>
            </a:r>
          </a:p>
          <a:p>
            <a:r>
              <a:rPr lang="ar-DZ" sz="19200" b="1" dirty="0" smtClean="0">
                <a:latin typeface="+mn-lt"/>
              </a:rPr>
              <a:t>تحت إشراف  :  بوخلخال عبد الرحيم </a:t>
            </a:r>
            <a:endParaRPr lang="fr-FR" sz="19200" b="1" dirty="0" smtClean="0">
              <a:latin typeface="+mn-lt"/>
            </a:endParaRPr>
          </a:p>
          <a:p>
            <a:r>
              <a:rPr lang="ar-DZ" b="1" dirty="0" smtClean="0">
                <a:latin typeface="+mn-lt"/>
              </a:rPr>
              <a:t> </a:t>
            </a:r>
            <a:endParaRPr lang="en-US" b="1" dirty="0" smtClean="0">
              <a:latin typeface="+mn-lt"/>
            </a:endParaRPr>
          </a:p>
          <a:p>
            <a:endParaRPr lang="en-US" dirty="0">
              <a:latin typeface="+mn-lt"/>
            </a:endParaRPr>
          </a:p>
        </p:txBody>
      </p:sp>
      <p:sp>
        <p:nvSpPr>
          <p:cNvPr id="385" name="Text Placeholder 384"/>
          <p:cNvSpPr>
            <a:spLocks noGrp="1"/>
          </p:cNvSpPr>
          <p:nvPr>
            <p:ph type="body" sz="quarter" idx="153"/>
          </p:nvPr>
        </p:nvSpPr>
        <p:spPr>
          <a:xfrm>
            <a:off x="1488777" y="0"/>
            <a:ext cx="24695537" cy="3044413"/>
          </a:xfrm>
        </p:spPr>
        <p:txBody>
          <a:bodyPr>
            <a:normAutofit/>
          </a:bodyPr>
          <a:lstStyle/>
          <a:p>
            <a:pPr rtl="1"/>
            <a:r>
              <a:rPr lang="ar-DZ" sz="6000" b="1" dirty="0" smtClean="0">
                <a:solidFill>
                  <a:srgbClr val="FFFF00"/>
                </a:solidFill>
                <a:latin typeface="+mn-lt"/>
              </a:rPr>
              <a:t>دور إدارة السلامة والصحة المهنية في تحسين أداء العاملين بالمؤسسات الصغيرة والمتوسطة الصناعية </a:t>
            </a:r>
          </a:p>
          <a:p>
            <a:pPr algn="r" rtl="1"/>
            <a:r>
              <a:rPr lang="ar-DZ" sz="6000" b="1" dirty="0" smtClean="0">
                <a:solidFill>
                  <a:srgbClr val="FFFF00"/>
                </a:solidFill>
                <a:latin typeface="+mn-lt"/>
              </a:rPr>
              <a:t>          دراسة حالة – مؤسسة تحويل البلاستك -وحدة ورقلة- </a:t>
            </a:r>
          </a:p>
          <a:p>
            <a:pPr rtl="1"/>
            <a:endParaRPr lang="ar-DZ" sz="15000" b="1" dirty="0" smtClean="0">
              <a:solidFill>
                <a:srgbClr val="FFFF00"/>
              </a:solidFill>
              <a:latin typeface="+mn-lt"/>
            </a:endParaRPr>
          </a:p>
          <a:p>
            <a:pPr rtl="1"/>
            <a:endParaRPr lang="fr-FR" sz="16600" dirty="0" smtClean="0">
              <a:solidFill>
                <a:srgbClr val="FFFF00"/>
              </a:solidFill>
              <a:latin typeface="+mn-lt"/>
            </a:endParaRPr>
          </a:p>
          <a:p>
            <a:endParaRPr lang="en-US" dirty="0">
              <a:latin typeface="+mn-lt"/>
            </a:endParaRPr>
          </a:p>
        </p:txBody>
      </p:sp>
      <p:sp>
        <p:nvSpPr>
          <p:cNvPr id="6148" name="Rectangle 4"/>
          <p:cNvSpPr>
            <a:spLocks noChangeArrowheads="1"/>
          </p:cNvSpPr>
          <p:nvPr/>
        </p:nvSpPr>
        <p:spPr bwMode="auto">
          <a:xfrm>
            <a:off x="0" y="0"/>
            <a:ext cx="655950"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355850" algn="l"/>
              </a:tabLst>
            </a:pPr>
            <a:r>
              <a:rPr kumimoji="0" lang="ar-SA" sz="1600" b="0" i="0" u="none" strike="noStrike" cap="none" normalizeH="0" baseline="0" dirty="0" smtClean="0">
                <a:ln>
                  <a:noFill/>
                </a:ln>
                <a:solidFill>
                  <a:schemeClr val="tx1"/>
                </a:solidFill>
                <a:effectLst/>
                <a:ea typeface="Times New Roman" pitchFamily="18" charset="0"/>
              </a:rPr>
              <a:t>للبنك. </a:t>
            </a:r>
            <a:endParaRPr kumimoji="0" lang="fr-FR" sz="47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355850" algn="l"/>
              </a:tabLst>
            </a:pPr>
            <a:r>
              <a:rPr kumimoji="0" lang="fr-FR" sz="1800" b="0" i="0" u="none" strike="noStrike" cap="none" normalizeH="0" baseline="0" dirty="0" smtClean="0">
                <a:ln>
                  <a:noFill/>
                </a:ln>
                <a:solidFill>
                  <a:schemeClr val="tx1"/>
                </a:solidFill>
                <a:effectLst/>
              </a:rPr>
              <a:t/>
            </a:r>
            <a:br>
              <a:rPr kumimoji="0" lang="fr-FR" sz="1800" b="0" i="0" u="none" strike="noStrike" cap="none" normalizeH="0" baseline="0" dirty="0" smtClean="0">
                <a:ln>
                  <a:noFill/>
                </a:ln>
                <a:solidFill>
                  <a:schemeClr val="tx1"/>
                </a:solidFill>
                <a:effectLst/>
              </a:rPr>
            </a:br>
            <a:endParaRPr kumimoji="0" lang="fr-FR" sz="1800" b="0" i="0" u="none" strike="noStrike" cap="none" normalizeH="0" baseline="0" dirty="0" smtClean="0">
              <a:ln>
                <a:noFill/>
              </a:ln>
              <a:solidFill>
                <a:schemeClr val="tx1"/>
              </a:solidFill>
              <a:effectLst/>
            </a:endParaRPr>
          </a:p>
        </p:txBody>
      </p:sp>
      <p:sp>
        <p:nvSpPr>
          <p:cNvPr id="27" name="Espace réservé du texte 26"/>
          <p:cNvSpPr>
            <a:spLocks noGrp="1"/>
          </p:cNvSpPr>
          <p:nvPr>
            <p:ph type="body" sz="quarter" idx="20"/>
          </p:nvPr>
        </p:nvSpPr>
        <p:spPr>
          <a:xfrm>
            <a:off x="5818126" y="14595762"/>
            <a:ext cx="3146612" cy="1011848"/>
          </a:xfrm>
        </p:spPr>
        <p:txBody>
          <a:bodyPr/>
          <a:lstStyle/>
          <a:p>
            <a:r>
              <a:rPr lang="ar-DZ" sz="5400" dirty="0" smtClean="0"/>
              <a:t>أهداف البحث</a:t>
            </a:r>
            <a:endParaRPr lang="fr-FR" sz="5400" dirty="0"/>
          </a:p>
        </p:txBody>
      </p:sp>
      <p:sp>
        <p:nvSpPr>
          <p:cNvPr id="23" name="Espace réservé du texte 22"/>
          <p:cNvSpPr>
            <a:spLocks noGrp="1"/>
          </p:cNvSpPr>
          <p:nvPr>
            <p:ph type="body" sz="quarter" idx="29"/>
          </p:nvPr>
        </p:nvSpPr>
        <p:spPr>
          <a:xfrm>
            <a:off x="15353329" y="6762761"/>
            <a:ext cx="14276605" cy="2125183"/>
          </a:xfrm>
        </p:spPr>
        <p:txBody>
          <a:bodyPr/>
          <a:lstStyle/>
          <a:p>
            <a:r>
              <a:rPr lang="ar-DZ" sz="6000" dirty="0" smtClean="0"/>
              <a:t>مقدمة</a:t>
            </a:r>
            <a:endParaRPr lang="fr-FR" sz="6000" dirty="0" smtClean="0"/>
          </a:p>
          <a:p>
            <a:endParaRPr lang="fr-FR" dirty="0"/>
          </a:p>
        </p:txBody>
      </p:sp>
      <p:cxnSp>
        <p:nvCxnSpPr>
          <p:cNvPr id="26" name="Connecteur droit avec flèche 25"/>
          <p:cNvCxnSpPr/>
          <p:nvPr/>
        </p:nvCxnSpPr>
        <p:spPr>
          <a:xfrm>
            <a:off x="7391432" y="15415784"/>
            <a:ext cx="4584807" cy="136539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30" name="Ellipse 29"/>
          <p:cNvSpPr/>
          <p:nvPr/>
        </p:nvSpPr>
        <p:spPr>
          <a:xfrm>
            <a:off x="636213" y="16781179"/>
            <a:ext cx="4530436" cy="4546650"/>
          </a:xfrm>
          <a:prstGeom prst="ellips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DZ" sz="3200" dirty="0" smtClean="0">
                <a:solidFill>
                  <a:schemeClr val="tx1"/>
                </a:solidFill>
              </a:rPr>
              <a:t>- </a:t>
            </a:r>
            <a:r>
              <a:rPr lang="ar-DZ" sz="3200" b="1" dirty="0" smtClean="0">
                <a:solidFill>
                  <a:schemeClr val="tx1"/>
                </a:solidFill>
              </a:rPr>
              <a:t>محاولة إلمام بعض المفاهيم المتعلقة بالأداء ،وحوادث العمل ،الإدارة السلامة والصحة المهنية </a:t>
            </a:r>
            <a:endParaRPr lang="fr-FR" sz="3200" b="1" dirty="0" smtClean="0">
              <a:solidFill>
                <a:schemeClr val="tx1"/>
              </a:solidFill>
            </a:endParaRPr>
          </a:p>
        </p:txBody>
      </p:sp>
      <p:sp>
        <p:nvSpPr>
          <p:cNvPr id="31" name="Ellipse 30"/>
          <p:cNvSpPr/>
          <p:nvPr/>
        </p:nvSpPr>
        <p:spPr>
          <a:xfrm>
            <a:off x="10043309" y="16870314"/>
            <a:ext cx="4590235" cy="4545856"/>
          </a:xfrm>
          <a:prstGeom prst="ellips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r>
              <a:rPr lang="ar-DZ" sz="3200" b="1" dirty="0" smtClean="0">
                <a:solidFill>
                  <a:schemeClr val="tx1"/>
                </a:solidFill>
              </a:rPr>
              <a:t>معرفة مدى مساهمة إدارة السلامة والصحة المهنية في تحسين داء العمال بالمؤسسات الصغيرة والمتوسطة</a:t>
            </a:r>
          </a:p>
        </p:txBody>
      </p:sp>
      <p:cxnSp>
        <p:nvCxnSpPr>
          <p:cNvPr id="35" name="Connecteur droit avec flèche 34"/>
          <p:cNvCxnSpPr/>
          <p:nvPr/>
        </p:nvCxnSpPr>
        <p:spPr>
          <a:xfrm rot="16200000" flipH="1">
            <a:off x="6740368" y="16130114"/>
            <a:ext cx="1302130" cy="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8" name="Connecteur droit avec flèche 37"/>
          <p:cNvCxnSpPr/>
          <p:nvPr/>
        </p:nvCxnSpPr>
        <p:spPr>
          <a:xfrm rot="10800000" flipV="1">
            <a:off x="2782422" y="15415784"/>
            <a:ext cx="4609010" cy="136539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39" name="Ellipse 38"/>
          <p:cNvSpPr/>
          <p:nvPr/>
        </p:nvSpPr>
        <p:spPr>
          <a:xfrm>
            <a:off x="8964738" y="12170084"/>
            <a:ext cx="5362080" cy="4039559"/>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lvl="0" algn="r" rtl="1"/>
            <a:r>
              <a:rPr lang="ar-DZ" sz="3600" b="1" dirty="0" smtClean="0">
                <a:solidFill>
                  <a:schemeClr val="tx1"/>
                </a:solidFill>
                <a:ea typeface="Calibri"/>
              </a:rPr>
              <a:t>تعتبر إدارة السلامة والصحة المهنية، الإدارة التي تسعى للمحافظة على سلامة العاملين وتوفير بيئة مناسبة للعمل.</a:t>
            </a:r>
            <a:endParaRPr lang="fr-FR" sz="3600" b="1" dirty="0" smtClean="0">
              <a:solidFill>
                <a:schemeClr val="tx1"/>
              </a:solidFill>
            </a:endParaRPr>
          </a:p>
        </p:txBody>
      </p:sp>
      <p:sp>
        <p:nvSpPr>
          <p:cNvPr id="40" name="Ellipse 39"/>
          <p:cNvSpPr/>
          <p:nvPr/>
        </p:nvSpPr>
        <p:spPr>
          <a:xfrm>
            <a:off x="5411243" y="16870314"/>
            <a:ext cx="4530436" cy="4457515"/>
          </a:xfrm>
          <a:prstGeom prst="ellips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buFontTx/>
              <a:buChar char="-"/>
            </a:pPr>
            <a:r>
              <a:rPr lang="ar-DZ" sz="3200" b="1" dirty="0" smtClean="0">
                <a:solidFill>
                  <a:schemeClr val="tx1"/>
                </a:solidFill>
              </a:rPr>
              <a:t> إبراز مدى أهمية تطبيق إدارة السلامة والصحة ودورها في الوقاية من الحوادث من العمل في المؤسسات الصغيرة والمتوسطة </a:t>
            </a:r>
          </a:p>
        </p:txBody>
      </p:sp>
      <p:sp>
        <p:nvSpPr>
          <p:cNvPr id="47" name="Text Placeholder 345"/>
          <p:cNvSpPr txBox="1">
            <a:spLocks/>
          </p:cNvSpPr>
          <p:nvPr/>
        </p:nvSpPr>
        <p:spPr>
          <a:xfrm>
            <a:off x="708888" y="14563344"/>
            <a:ext cx="14300387" cy="1646300"/>
          </a:xfrm>
          <a:prstGeom prst="rect">
            <a:avLst/>
          </a:prstGeom>
        </p:spPr>
        <p:txBody>
          <a:bodyPr wrap="square" lIns="223877" tIns="223877" rIns="223877" bIns="223877">
            <a:spAutoFit/>
          </a:bodyPr>
          <a:lstStyle/>
          <a:p>
            <a:pPr marL="0" marR="0" lvl="0" indent="0" algn="l" defTabSz="4298410" rtl="1"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smtClean="0">
                <a:ln>
                  <a:noFill/>
                </a:ln>
                <a:solidFill>
                  <a:schemeClr val="accent5">
                    <a:lumMod val="50000"/>
                  </a:schemeClr>
                </a:solidFill>
                <a:effectLst/>
                <a:uLnTx/>
                <a:uFillTx/>
                <a:ea typeface="+mn-ea"/>
              </a:rPr>
              <a:t> </a:t>
            </a:r>
            <a:endParaRPr kumimoji="0" lang="fr-FR" sz="4400" b="0" i="0" u="none" strike="noStrike" kern="1200" cap="none" spc="0" normalizeH="0" baseline="0" noProof="0" smtClean="0">
              <a:ln>
                <a:noFill/>
              </a:ln>
              <a:solidFill>
                <a:schemeClr val="accent5">
                  <a:lumMod val="50000"/>
                </a:schemeClr>
              </a:solidFill>
              <a:effectLst/>
              <a:uLnTx/>
              <a:uFillTx/>
              <a:ea typeface="+mn-ea"/>
            </a:endParaRPr>
          </a:p>
          <a:p>
            <a:pPr marL="0" marR="0" lvl="0" indent="0" algn="l" defTabSz="4298410" rtl="0" eaLnBrk="1" fontAlgn="auto" latinLnBrk="0" hangingPunct="1">
              <a:lnSpc>
                <a:spcPct val="100000"/>
              </a:lnSpc>
              <a:spcBef>
                <a:spcPct val="20000"/>
              </a:spcBef>
              <a:spcAft>
                <a:spcPts val="0"/>
              </a:spcAft>
              <a:buClrTx/>
              <a:buSzTx/>
              <a:buFont typeface="Arial" pitchFamily="34" charset="0"/>
              <a:buNone/>
              <a:tabLst/>
              <a:defRPr/>
            </a:pPr>
            <a:endParaRPr kumimoji="0" lang="en-US" sz="2800" b="0" i="0" u="none" strike="noStrike" kern="1200" cap="none" spc="0" normalizeH="0" baseline="0" noProof="0" dirty="0">
              <a:ln>
                <a:noFill/>
              </a:ln>
              <a:solidFill>
                <a:schemeClr val="accent5">
                  <a:lumMod val="50000"/>
                </a:schemeClr>
              </a:solidFill>
              <a:effectLst/>
              <a:uLnTx/>
              <a:uFillTx/>
              <a:ea typeface="+mn-ea"/>
            </a:endParaRPr>
          </a:p>
        </p:txBody>
      </p:sp>
      <p:pic>
        <p:nvPicPr>
          <p:cNvPr id="34" name="Image 33"/>
          <p:cNvPicPr/>
          <p:nvPr/>
        </p:nvPicPr>
        <p:blipFill>
          <a:blip r:embed="rId3"/>
          <a:srcRect t="26418" r="84167"/>
          <a:stretch>
            <a:fillRect/>
          </a:stretch>
        </p:blipFill>
        <p:spPr bwMode="auto">
          <a:xfrm>
            <a:off x="25746553" y="492940"/>
            <a:ext cx="3898383" cy="3760129"/>
          </a:xfrm>
          <a:prstGeom prst="rect">
            <a:avLst/>
          </a:prstGeom>
          <a:noFill/>
        </p:spPr>
      </p:pic>
      <p:sp>
        <p:nvSpPr>
          <p:cNvPr id="83" name="Rectangle à coins arrondis 82"/>
          <p:cNvSpPr/>
          <p:nvPr/>
        </p:nvSpPr>
        <p:spPr>
          <a:xfrm>
            <a:off x="1051016" y="32735786"/>
            <a:ext cx="13582528" cy="6744779"/>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DZ" sz="4000" dirty="0" smtClean="0">
                <a:solidFill>
                  <a:schemeClr val="bg2">
                    <a:lumMod val="25000"/>
                  </a:schemeClr>
                </a:solidFill>
              </a:rPr>
              <a:t>أهم دراسات التي يتم العمل بها: مشعلي بلال (دور البرامج السلامة المهنية في تحسين أداء العاملين بالمؤسسات الصغيرة والمتوسطة الجزائرية) هدار </a:t>
            </a:r>
            <a:r>
              <a:rPr lang="ar-DZ" sz="4000" dirty="0" err="1" smtClean="0">
                <a:solidFill>
                  <a:schemeClr val="bg2">
                    <a:lumMod val="25000"/>
                  </a:schemeClr>
                </a:solidFill>
              </a:rPr>
              <a:t>بختة</a:t>
            </a:r>
            <a:r>
              <a:rPr lang="ar-DZ" sz="4000" dirty="0" smtClean="0">
                <a:solidFill>
                  <a:schemeClr val="bg2">
                    <a:lumMod val="25000"/>
                  </a:schemeClr>
                </a:solidFill>
              </a:rPr>
              <a:t> (دور المعايير السلامة والصحة المهنية في تحسين أداء العاملين بالمؤسسات الصغيرة والمتوسطة ) </a:t>
            </a:r>
            <a:r>
              <a:rPr lang="fr-FR" sz="4000" smtClean="0">
                <a:solidFill>
                  <a:schemeClr val="bg2">
                    <a:lumMod val="25000"/>
                  </a:schemeClr>
                </a:solidFill>
              </a:rPr>
              <a:t>)Walker&amp;tait  </a:t>
            </a:r>
            <a:r>
              <a:rPr lang="ar-DZ" sz="4000" dirty="0" smtClean="0">
                <a:solidFill>
                  <a:schemeClr val="bg2">
                    <a:lumMod val="25000"/>
                  </a:schemeClr>
                </a:solidFill>
              </a:rPr>
              <a:t>إنتاجية العمال والصحة والسلامة </a:t>
            </a:r>
            <a:r>
              <a:rPr lang="ar-DZ" sz="4000" dirty="0" err="1" smtClean="0">
                <a:solidFill>
                  <a:schemeClr val="bg2">
                    <a:lumMod val="25000"/>
                  </a:schemeClr>
                </a:solidFill>
              </a:rPr>
              <a:t>المهنيةفي</a:t>
            </a:r>
            <a:r>
              <a:rPr lang="ar-DZ" sz="4000" dirty="0" smtClean="0">
                <a:solidFill>
                  <a:schemeClr val="bg2">
                    <a:lumMod val="25000"/>
                  </a:schemeClr>
                </a:solidFill>
              </a:rPr>
              <a:t> الصناعة في بريطانيا) </a:t>
            </a:r>
          </a:p>
        </p:txBody>
      </p:sp>
      <p:sp>
        <p:nvSpPr>
          <p:cNvPr id="89" name="Parchemin vertical 88"/>
          <p:cNvSpPr/>
          <p:nvPr/>
        </p:nvSpPr>
        <p:spPr>
          <a:xfrm>
            <a:off x="15353329" y="8598234"/>
            <a:ext cx="14302684" cy="16897390"/>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DZ" sz="3600" b="1" dirty="0" smtClean="0">
                <a:solidFill>
                  <a:schemeClr val="tx1"/>
                </a:solidFill>
              </a:rPr>
              <a:t>                </a:t>
            </a:r>
            <a:r>
              <a:rPr lang="ar-SA" sz="3600" b="1" dirty="0" smtClean="0">
                <a:solidFill>
                  <a:schemeClr val="tx1"/>
                </a:solidFill>
              </a:rPr>
              <a:t>تلعب المؤسسات الصغيرة والمتوسطة دوراً هاماً في الاقتصاديات الحديثة</a:t>
            </a:r>
            <a:r>
              <a:rPr lang="ar-DZ" sz="3600" b="1" dirty="0" smtClean="0">
                <a:solidFill>
                  <a:schemeClr val="tx1"/>
                </a:solidFill>
              </a:rPr>
              <a:t> حيث تبرز أهميتها من خلال إستعاب المزيد من الأيدي العاملة والتخفيف من حدة البطالة وما يترتب عليها من فقر وانحرافات وتطوير الارتباط التكاملي الداخلي على المستوى الوطني بصورة تقلل من حدة التبعية ،كما تساهم في تنامي نسيج المؤسساتي الاقتصادي .   </a:t>
            </a:r>
          </a:p>
          <a:p>
            <a:pPr algn="r" rtl="1"/>
            <a:r>
              <a:rPr lang="ar-DZ" sz="3600" b="1" dirty="0" smtClean="0">
                <a:solidFill>
                  <a:schemeClr val="tx1"/>
                </a:solidFill>
              </a:rPr>
              <a:t>             ورغم أن المورد البشري يعتبر أهم الموارد في المؤسسات وسعيا للحفاظ عليها ،تلجأ المؤسسات الصغيرة والمتوسطة إلى وضع إدارة لبرامج السلامة والصحة المهنية لتقليل حوادث العمل ،ووقاية العاملين من المخاطر الناتجة عن أعمال التي يزاولونها في الأماكن العمل غير الآمنة التي تؤدي إلى إصابتهم بالحوادث .</a:t>
            </a:r>
          </a:p>
          <a:p>
            <a:pPr algn="r" rtl="1"/>
            <a:r>
              <a:rPr lang="ar-DZ" sz="3600" b="1" dirty="0" smtClean="0">
                <a:solidFill>
                  <a:schemeClr val="tx1"/>
                </a:solidFill>
              </a:rPr>
              <a:t>ومن خلال ما سبق تظهر معالم الإشكالية الرئيسية:</a:t>
            </a:r>
          </a:p>
          <a:p>
            <a:pPr algn="r" rtl="1"/>
            <a:r>
              <a:rPr lang="ar-DZ" sz="3600" b="1" dirty="0" smtClean="0">
                <a:solidFill>
                  <a:schemeClr val="tx1"/>
                </a:solidFill>
              </a:rPr>
              <a:t>مامدى مساهمة إدارة السلامة المهنية في تحسين أداء العاملين بالمؤسسات الصناعية الصغيرة والمتوسطة ؟.</a:t>
            </a:r>
          </a:p>
          <a:p>
            <a:pPr algn="r" rtl="1"/>
            <a:r>
              <a:rPr lang="ar-DZ" sz="3600" b="1" dirty="0" smtClean="0">
                <a:solidFill>
                  <a:schemeClr val="tx1"/>
                </a:solidFill>
              </a:rPr>
              <a:t>ولتوضيح هذا التساؤل نقوم بطرح عدد من الأسئلة الفرعية التالية:</a:t>
            </a:r>
          </a:p>
          <a:p>
            <a:pPr algn="r" rtl="1"/>
            <a:r>
              <a:rPr lang="ar-DZ" sz="3600" b="1" dirty="0" smtClean="0">
                <a:solidFill>
                  <a:schemeClr val="tx1"/>
                </a:solidFill>
              </a:rPr>
              <a:t>*ماهي إدارة السلامة والصحة المهنية ؟</a:t>
            </a:r>
          </a:p>
          <a:p>
            <a:pPr algn="r" rtl="1"/>
            <a:r>
              <a:rPr lang="ar-DZ" sz="3600" b="1" dirty="0" smtClean="0">
                <a:solidFill>
                  <a:schemeClr val="tx1"/>
                </a:solidFill>
              </a:rPr>
              <a:t>*كيف تساهم إدارة السلامة والصحة المهنية في تقليل الحوادث العمل بالمؤسسة ؟</a:t>
            </a:r>
          </a:p>
          <a:p>
            <a:pPr algn="r" rtl="1"/>
            <a:r>
              <a:rPr lang="ar-DZ" sz="3600" b="1" dirty="0" smtClean="0">
                <a:solidFill>
                  <a:schemeClr val="tx1"/>
                </a:solidFill>
              </a:rPr>
              <a:t>*هل يمكن لإدارة السلامة والصحة المهنية أن تؤدي دورها في تحسين أداء العاملين في المؤسسة ؟.</a:t>
            </a:r>
          </a:p>
          <a:p>
            <a:pPr algn="r" rtl="1"/>
            <a:endParaRPr lang="ar-DZ" sz="3600" dirty="0" smtClean="0">
              <a:solidFill>
                <a:schemeClr val="tx1"/>
              </a:solidFill>
            </a:endParaRPr>
          </a:p>
          <a:p>
            <a:pPr algn="r" rtl="1"/>
            <a:r>
              <a:rPr lang="ar-DZ" sz="3600" dirty="0" smtClean="0">
                <a:solidFill>
                  <a:schemeClr val="tx1"/>
                </a:solidFill>
              </a:rPr>
              <a:t>  </a:t>
            </a:r>
          </a:p>
          <a:p>
            <a:pPr algn="r" rtl="1"/>
            <a:endParaRPr lang="ar-DZ" sz="3600" dirty="0" smtClean="0">
              <a:solidFill>
                <a:schemeClr val="tx1"/>
              </a:solidFill>
            </a:endParaRPr>
          </a:p>
          <a:p>
            <a:pPr algn="r" rtl="1"/>
            <a:endParaRPr lang="ar-DZ" sz="3600" dirty="0" smtClean="0">
              <a:solidFill>
                <a:schemeClr val="tx1"/>
              </a:solidFill>
            </a:endParaRPr>
          </a:p>
        </p:txBody>
      </p:sp>
      <p:sp>
        <p:nvSpPr>
          <p:cNvPr id="99" name="Arrondir un rectangle avec un coin diagonal 98"/>
          <p:cNvSpPr/>
          <p:nvPr/>
        </p:nvSpPr>
        <p:spPr>
          <a:xfrm>
            <a:off x="16055788" y="26732752"/>
            <a:ext cx="13205012" cy="3603812"/>
          </a:xfrm>
          <a:prstGeom prst="round2DiagRect">
            <a:avLst>
              <a:gd name="adj1" fmla="val 31592"/>
              <a:gd name="adj2" fmla="val 27612"/>
            </a:avLst>
          </a:prstGeom>
          <a:solidFill>
            <a:srgbClr val="00B0F0"/>
          </a:solidFill>
        </p:spPr>
        <p:style>
          <a:lnRef idx="0">
            <a:schemeClr val="accent5"/>
          </a:lnRef>
          <a:fillRef idx="3">
            <a:schemeClr val="accent5"/>
          </a:fillRef>
          <a:effectRef idx="3">
            <a:schemeClr val="accent5"/>
          </a:effectRef>
          <a:fontRef idx="minor">
            <a:schemeClr val="lt1"/>
          </a:fontRef>
        </p:style>
        <p:txBody>
          <a:bodyPr rtlCol="0" anchor="ctr"/>
          <a:lstStyle/>
          <a:p>
            <a:pPr algn="r" rtl="1"/>
            <a:endParaRPr lang="ar-DZ" sz="5400" dirty="0" smtClean="0">
              <a:solidFill>
                <a:schemeClr val="tx1"/>
              </a:solidFill>
              <a:latin typeface="Arial" pitchFamily="34" charset="0"/>
            </a:endParaRPr>
          </a:p>
          <a:p>
            <a:pPr algn="r" rtl="1"/>
            <a:endParaRPr lang="ar-DZ" sz="5400" dirty="0" smtClean="0">
              <a:solidFill>
                <a:schemeClr val="tx1"/>
              </a:solidFill>
              <a:latin typeface="Arial" pitchFamily="34" charset="0"/>
            </a:endParaRPr>
          </a:p>
          <a:p>
            <a:pPr algn="r" rtl="1"/>
            <a:endParaRPr lang="ar-DZ" sz="5400" dirty="0" smtClean="0">
              <a:solidFill>
                <a:schemeClr val="tx1"/>
              </a:solidFill>
              <a:latin typeface="Arial" pitchFamily="34" charset="0"/>
            </a:endParaRPr>
          </a:p>
          <a:p>
            <a:pPr algn="r" rtl="1"/>
            <a:r>
              <a:rPr lang="ar-DZ" sz="5400" dirty="0" smtClean="0">
                <a:solidFill>
                  <a:schemeClr val="tx1"/>
                </a:solidFill>
                <a:latin typeface="Arial" pitchFamily="34" charset="0"/>
              </a:rPr>
              <a:t>الخاتمة</a:t>
            </a:r>
          </a:p>
          <a:p>
            <a:pPr algn="r" rtl="1"/>
            <a:r>
              <a:rPr lang="ar-DZ" sz="3600" b="1" dirty="0" smtClean="0">
                <a:solidFill>
                  <a:schemeClr val="tx1"/>
                </a:solidFill>
                <a:latin typeface="Arial" pitchFamily="34" charset="0"/>
              </a:rPr>
              <a:t>وفي الأخير نستخلص أن إدارة السلامة والصحة المهنية  لها أهمية بالغة في تنمية المؤسسات الصغيرة والمتوسطة وإبراز مكانتها في مواجهة الصعوبات والتحديات التي تعترض هذه المؤسسات ، وإظهار الأساليب والطرق التي تعتمدها المؤسسات لتطبيق  إدارة السلامة والصحة للحفاظ على سلامة العاملين بها .</a:t>
            </a:r>
          </a:p>
          <a:p>
            <a:pPr algn="r" rtl="1"/>
            <a:endParaRPr lang="ar-DZ" sz="5400" dirty="0" smtClean="0">
              <a:solidFill>
                <a:schemeClr val="tx1"/>
              </a:solidFill>
              <a:latin typeface="Arial" pitchFamily="34" charset="0"/>
              <a:cs typeface="Arial" pitchFamily="34" charset="0"/>
            </a:endParaRPr>
          </a:p>
          <a:p>
            <a:pPr algn="r" rtl="1"/>
            <a:endParaRPr lang="ar-DZ" sz="5400" dirty="0" smtClean="0">
              <a:solidFill>
                <a:schemeClr val="tx1"/>
              </a:solidFill>
              <a:latin typeface="Arial" pitchFamily="34" charset="0"/>
              <a:cs typeface="Arial" pitchFamily="34" charset="0"/>
            </a:endParaRPr>
          </a:p>
          <a:p>
            <a:pPr algn="r" rtl="1"/>
            <a:endParaRPr lang="fr-FR" sz="5400" dirty="0">
              <a:solidFill>
                <a:schemeClr val="tx1"/>
              </a:solidFill>
              <a:latin typeface="Arial" pitchFamily="34" charset="0"/>
              <a:cs typeface="Arial" pitchFamily="34" charset="0"/>
            </a:endParaRPr>
          </a:p>
        </p:txBody>
      </p:sp>
      <p:sp>
        <p:nvSpPr>
          <p:cNvPr id="113" name="Parchemin horizontal 112"/>
          <p:cNvSpPr/>
          <p:nvPr/>
        </p:nvSpPr>
        <p:spPr>
          <a:xfrm>
            <a:off x="16055789" y="30899817"/>
            <a:ext cx="13205012" cy="10194395"/>
          </a:xfrm>
          <a:prstGeom prst="horizontalScroll">
            <a:avLst>
              <a:gd name="adj" fmla="val 15138"/>
            </a:avLst>
          </a:prstGeom>
        </p:spPr>
        <p:style>
          <a:lnRef idx="3">
            <a:schemeClr val="lt1"/>
          </a:lnRef>
          <a:fillRef idx="1">
            <a:schemeClr val="accent4"/>
          </a:fillRef>
          <a:effectRef idx="1">
            <a:schemeClr val="accent4"/>
          </a:effectRef>
          <a:fontRef idx="minor">
            <a:schemeClr val="lt1"/>
          </a:fontRef>
        </p:style>
        <p:txBody>
          <a:bodyPr rtlCol="0" anchor="ctr"/>
          <a:lstStyle/>
          <a:p>
            <a:pPr algn="r" rtl="1"/>
            <a:r>
              <a:rPr lang="ar-DZ" sz="4400" b="1" dirty="0" smtClean="0">
                <a:solidFill>
                  <a:schemeClr val="tx1"/>
                </a:solidFill>
              </a:rPr>
              <a:t>المراجع:</a:t>
            </a:r>
            <a:r>
              <a:rPr lang="fr-FR" sz="3600" dirty="0" err="1" smtClean="0">
                <a:solidFill>
                  <a:schemeClr val="tx1"/>
                </a:solidFill>
              </a:rPr>
              <a:t>Batal</a:t>
            </a:r>
            <a:r>
              <a:rPr lang="fr-FR" sz="3600" dirty="0" smtClean="0">
                <a:solidFill>
                  <a:schemeClr val="tx1"/>
                </a:solidFill>
              </a:rPr>
              <a:t> Christian, </a:t>
            </a:r>
            <a:r>
              <a:rPr lang="fr-FR" sz="3600" b="1" dirty="0" smtClean="0">
                <a:solidFill>
                  <a:schemeClr val="tx1"/>
                </a:solidFill>
              </a:rPr>
              <a:t>La gestion des ressources     </a:t>
            </a:r>
          </a:p>
          <a:p>
            <a:pPr algn="r" rtl="1"/>
            <a:r>
              <a:rPr lang="fr-FR" sz="3600" b="1" dirty="0" smtClean="0">
                <a:solidFill>
                  <a:schemeClr val="tx1"/>
                </a:solidFill>
              </a:rPr>
              <a:t> humaines</a:t>
            </a:r>
            <a:r>
              <a:rPr lang="fr-FR" sz="4000" b="1" dirty="0" smtClean="0">
                <a:solidFill>
                  <a:schemeClr val="tx1"/>
                </a:solidFill>
              </a:rPr>
              <a:t> dans le secteur public, 2ème</a:t>
            </a:r>
            <a:r>
              <a:rPr lang="fr-FR" sz="4000" dirty="0" smtClean="0">
                <a:solidFill>
                  <a:schemeClr val="tx1"/>
                </a:solidFill>
              </a:rPr>
              <a:t> édition, Edition d'organisation, Paris, 2000.</a:t>
            </a:r>
          </a:p>
          <a:p>
            <a:pPr algn="r" rtl="1"/>
            <a:r>
              <a:rPr lang="ar-DZ" sz="4000" dirty="0" smtClean="0">
                <a:solidFill>
                  <a:schemeClr val="tx1"/>
                </a:solidFill>
              </a:rPr>
              <a:t>الصيرفي محمد- إدارة الموارد البشرية –الطبعة الأولى –دار الفكر الجامعي –الإسكندرية -2006.</a:t>
            </a:r>
          </a:p>
          <a:p>
            <a:pPr algn="r" rtl="1"/>
            <a:r>
              <a:rPr lang="ar-DZ" sz="4000" dirty="0" smtClean="0">
                <a:solidFill>
                  <a:schemeClr val="tx1"/>
                </a:solidFill>
              </a:rPr>
              <a:t>-ناصر منصور –الأمن الصناعي والسلامة المهنية –الطبعة الثانية – مكتبة المجتمع العربي- الأردن -2009.</a:t>
            </a:r>
            <a:endParaRPr lang="fr-FR" sz="4000" dirty="0">
              <a:solidFill>
                <a:schemeClr val="tx1"/>
              </a:solidFill>
            </a:endParaRPr>
          </a:p>
        </p:txBody>
      </p:sp>
      <p:sp>
        <p:nvSpPr>
          <p:cNvPr id="54" name="Ellipse 53"/>
          <p:cNvSpPr/>
          <p:nvPr/>
        </p:nvSpPr>
        <p:spPr>
          <a:xfrm>
            <a:off x="1051016" y="11504478"/>
            <a:ext cx="4767109" cy="4271861"/>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lvl="0" algn="r" rtl="1"/>
            <a:r>
              <a:rPr lang="ar-DZ" sz="3600" b="1" dirty="0" smtClean="0">
                <a:solidFill>
                  <a:schemeClr val="tx1"/>
                </a:solidFill>
              </a:rPr>
              <a:t>تلعب إدارة السلامة والصحة المهنية في المؤسسات الصناعية الصغيرة والمتوسطة دور كبير في تحسين أداء العاملين </a:t>
            </a:r>
            <a:endParaRPr lang="fr-FR" sz="3600" b="1" dirty="0" smtClean="0">
              <a:solidFill>
                <a:schemeClr val="tx1"/>
              </a:solidFill>
            </a:endParaRPr>
          </a:p>
        </p:txBody>
      </p:sp>
      <p:sp>
        <p:nvSpPr>
          <p:cNvPr id="56" name="Ellipse 55"/>
          <p:cNvSpPr/>
          <p:nvPr/>
        </p:nvSpPr>
        <p:spPr>
          <a:xfrm>
            <a:off x="5411243" y="8026699"/>
            <a:ext cx="5615345" cy="360625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lvl="0" algn="r" rtl="1"/>
            <a:r>
              <a:rPr lang="ar-DZ" sz="3600" b="1" dirty="0" smtClean="0">
                <a:solidFill>
                  <a:schemeClr val="tx1"/>
                </a:solidFill>
              </a:rPr>
              <a:t>تسعى المؤسسات الصغيرة والمتوسطة للتقليل من حوادث العمل وذلك لوضع برامج السلامة والصحة المهنية </a:t>
            </a:r>
            <a:endParaRPr lang="fr-FR" sz="3600" b="1" dirty="0" smtClean="0">
              <a:solidFill>
                <a:schemeClr val="tx1"/>
              </a:solidFill>
            </a:endParaRPr>
          </a:p>
        </p:txBody>
      </p:sp>
      <p:cxnSp>
        <p:nvCxnSpPr>
          <p:cNvPr id="61" name="Connecteur droit avec flèche 60"/>
          <p:cNvCxnSpPr/>
          <p:nvPr/>
        </p:nvCxnSpPr>
        <p:spPr>
          <a:xfrm rot="5400000">
            <a:off x="4932759" y="11143675"/>
            <a:ext cx="1039538" cy="73119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3" name="Connecteur droit avec flèche 62"/>
          <p:cNvCxnSpPr/>
          <p:nvPr/>
        </p:nvCxnSpPr>
        <p:spPr>
          <a:xfrm rot="16200000" flipH="1">
            <a:off x="9994211" y="11302680"/>
            <a:ext cx="1216029" cy="66054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152" name="Rectangle 8"/>
          <p:cNvSpPr>
            <a:spLocks noChangeArrowheads="1"/>
          </p:cNvSpPr>
          <p:nvPr/>
        </p:nvSpPr>
        <p:spPr bwMode="auto">
          <a:xfrm>
            <a:off x="0" y="0"/>
            <a:ext cx="333745"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1600" b="0" i="0" u="none" strike="noStrike" cap="none" normalizeH="0" baseline="0" dirty="0" smtClean="0">
                <a:ln>
                  <a:noFill/>
                </a:ln>
                <a:solidFill>
                  <a:schemeClr val="tx1"/>
                </a:solidFill>
                <a:effectLst/>
                <a:latin typeface="Traditional Arabic" pitchFamily="18" charset="-78"/>
                <a:ea typeface="Calibri" pitchFamily="34" charset="0"/>
                <a:cs typeface="Traditional Arabic" pitchFamily="18" charset="-78"/>
              </a:rPr>
              <a:t>   </a:t>
            </a:r>
            <a:endParaRPr kumimoji="0" lang="ar-DZ"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3874869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1380</TotalTime>
  <Words>549</Words>
  <Application>Microsoft Office PowerPoint</Application>
  <PresentationFormat>Personnalisé</PresentationFormat>
  <Paragraphs>52</Paragraphs>
  <Slides>1</Slides>
  <Notes>1</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1</vt:i4>
      </vt:variant>
    </vt:vector>
  </HeadingPairs>
  <TitlesOfParts>
    <vt:vector size="4" baseType="lpstr">
      <vt:lpstr>PosterPresentations.com-100CMx140CM</vt:lpstr>
      <vt:lpstr>Classic - Wide Center</vt:lpstr>
      <vt:lpstr>Image</vt:lpstr>
      <vt:lpstr>Diapositive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toshiba</cp:lastModifiedBy>
  <cp:revision>123</cp:revision>
  <dcterms:created xsi:type="dcterms:W3CDTF">2012-02-10T00:21:22Z</dcterms:created>
  <dcterms:modified xsi:type="dcterms:W3CDTF">2015-03-02T16:59:41Z</dcterms:modified>
</cp:coreProperties>
</file>