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0705" autoAdjust="0"/>
    <p:restoredTop sz="98747" autoAdjust="0"/>
  </p:normalViewPr>
  <p:slideViewPr>
    <p:cSldViewPr snapToGrid="0" snapToObjects="1" showGuides="1">
      <p:cViewPr>
        <p:scale>
          <a:sx n="25" d="100"/>
          <a:sy n="25" d="100"/>
        </p:scale>
        <p:origin x="-774" y="72"/>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3/2/2015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print"/>
          <a:tile tx="0" ty="0" sx="100000" sy="100000" flip="none" algn="tl"/>
        </a:blipFill>
        <a:effectLst/>
      </p:bgPr>
    </p:bg>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23878" y="24673370"/>
            <a:ext cx="14299153" cy="6509169"/>
          </a:xfrm>
        </p:spPr>
        <p:txBody>
          <a:bodyPr/>
          <a:lstStyle/>
          <a:p>
            <a:pPr algn="r" rtl="1"/>
            <a:r>
              <a:rPr lang="ar-DZ" sz="4800" dirty="0" smtClean="0">
                <a:solidFill>
                  <a:schemeClr val="tx1"/>
                </a:solidFill>
                <a:cs typeface="Traditional Arabic" pitchFamily="2" charset="-78"/>
              </a:rPr>
              <a:t>      بغية الوصول إلى الأهداف المرجوة وللإجابة على إشكالية البحث المطروحة سنعتمد على أحد المناهج المعتمدة في الدراسات المالية والاقتصادية. فسنستخدم المنهج الوصفي وهذا باستخلاص الجانب النظري لأهم الدارسات والأطروحات والمقالات العلمية التي تناولت </a:t>
            </a:r>
            <a:r>
              <a:rPr lang="ar-DZ" sz="4800" dirty="0" err="1" smtClean="0">
                <a:solidFill>
                  <a:schemeClr val="tx1"/>
                </a:solidFill>
                <a:cs typeface="Traditional Arabic" pitchFamily="2" charset="-78"/>
              </a:rPr>
              <a:t>الموضوع .</a:t>
            </a:r>
            <a:endParaRPr lang="fr-FR" sz="4800" dirty="0" smtClean="0">
              <a:solidFill>
                <a:schemeClr val="tx1"/>
              </a:solidFill>
              <a:cs typeface="Traditional Arabic" pitchFamily="2" charset="-78"/>
            </a:endParaRPr>
          </a:p>
          <a:p>
            <a:pPr lvl="0" algn="r" rtl="1"/>
            <a:r>
              <a:rPr lang="ar-DZ" sz="4800" dirty="0" smtClean="0">
                <a:solidFill>
                  <a:schemeClr val="tx1"/>
                </a:solidFill>
                <a:cs typeface="Traditional Arabic" pitchFamily="2" charset="-78"/>
              </a:rPr>
              <a:t>    وكما سنعتمد على أسلوب دراسة حالة في الجانب التطبيقي في دراسة حالة على المنهج التحليلي مستعين بنموذج </a:t>
            </a:r>
            <a:r>
              <a:rPr lang="fr-FR" b="1" dirty="0" smtClean="0">
                <a:solidFill>
                  <a:schemeClr val="tx1"/>
                </a:solidFill>
                <a:latin typeface="Times New Roman" pitchFamily="18" charset="0"/>
                <a:cs typeface="Times New Roman" pitchFamily="18" charset="0"/>
              </a:rPr>
              <a:t>SPSS</a:t>
            </a:r>
            <a:r>
              <a:rPr lang="ar-DZ" sz="4800" dirty="0" smtClean="0">
                <a:solidFill>
                  <a:schemeClr val="tx1"/>
                </a:solidFill>
                <a:cs typeface="Traditional Arabic" pitchFamily="2" charset="-78"/>
              </a:rPr>
              <a:t>للقيام بالتحليل ، والبيانات مأخوذة من تقارير السنوية للبنك الوطني الجزائري خلال فترة </a:t>
            </a:r>
            <a:r>
              <a:rPr lang="ar-DZ" sz="4800" b="1" dirty="0" smtClean="0">
                <a:solidFill>
                  <a:schemeClr val="tx1"/>
                </a:solidFill>
                <a:cs typeface="Traditional Arabic" pitchFamily="2" charset="-78"/>
              </a:rPr>
              <a:t>2007</a:t>
            </a:r>
            <a:r>
              <a:rPr lang="ar-DZ" sz="4800" dirty="0" smtClean="0">
                <a:solidFill>
                  <a:schemeClr val="tx1"/>
                </a:solidFill>
                <a:cs typeface="Traditional Arabic" pitchFamily="2" charset="-78"/>
              </a:rPr>
              <a:t>– </a:t>
            </a:r>
            <a:r>
              <a:rPr lang="ar-DZ" sz="4800" b="1" dirty="0" smtClean="0">
                <a:solidFill>
                  <a:schemeClr val="tx1"/>
                </a:solidFill>
                <a:cs typeface="Traditional Arabic" pitchFamily="2" charset="-78"/>
              </a:rPr>
              <a:t>2014</a:t>
            </a:r>
            <a:r>
              <a:rPr lang="ar-DZ" sz="4800" dirty="0" smtClean="0">
                <a:solidFill>
                  <a:schemeClr val="tx1"/>
                </a:solidFill>
                <a:cs typeface="Traditional Arabic" pitchFamily="2" charset="-78"/>
              </a:rPr>
              <a:t>.</a:t>
            </a:r>
            <a:endParaRPr lang="fr-FR" sz="4800" dirty="0" smtClean="0">
              <a:solidFill>
                <a:schemeClr val="tx1"/>
              </a:solidFill>
              <a:cs typeface="Traditional Arabic" pitchFamily="2" charset="-78"/>
            </a:endParaRPr>
          </a:p>
          <a:p>
            <a:pPr algn="r" rtl="1"/>
            <a:r>
              <a:rPr lang="en-US" sz="4000" dirty="0" smtClean="0">
                <a:solidFill>
                  <a:schemeClr val="tx1"/>
                </a:solidFill>
                <a:cs typeface="Traditional Arabic" pitchFamily="2" charset="-78"/>
              </a:rPr>
              <a:t> </a:t>
            </a:r>
            <a:endParaRPr lang="en-US" sz="4000" dirty="0">
              <a:solidFill>
                <a:schemeClr val="tx1"/>
              </a:solidFill>
              <a:cs typeface="Traditional Arabic" pitchFamily="2" charset="-78"/>
            </a:endParaRPr>
          </a:p>
        </p:txBody>
      </p:sp>
      <p:sp>
        <p:nvSpPr>
          <p:cNvPr id="335" name="Text Placeholder 334"/>
          <p:cNvSpPr>
            <a:spLocks noGrp="1"/>
          </p:cNvSpPr>
          <p:nvPr>
            <p:ph type="body" sz="quarter" idx="11"/>
          </p:nvPr>
        </p:nvSpPr>
        <p:spPr>
          <a:xfrm>
            <a:off x="232708" y="23387015"/>
            <a:ext cx="14287866" cy="1286355"/>
          </a:xfrm>
          <a:noFill/>
        </p:spPr>
        <p:txBody>
          <a:bodyPr/>
          <a:lstStyle/>
          <a:p>
            <a:r>
              <a:rPr lang="ar-DZ" sz="6000" dirty="0" smtClean="0">
                <a:solidFill>
                  <a:schemeClr val="tx1"/>
                </a:solidFill>
                <a:cs typeface="Traditional Arabic" pitchFamily="2" charset="-78"/>
              </a:rPr>
              <a:t>منهجية الدراسة والأدوات المستخدمة:</a:t>
            </a:r>
            <a:endParaRPr lang="fr-FR" sz="6000" dirty="0" smtClean="0">
              <a:solidFill>
                <a:schemeClr val="tx1"/>
              </a:solidFill>
              <a:cs typeface="Traditional Arabic" pitchFamily="2" charset="-78"/>
            </a:endParaRPr>
          </a:p>
          <a:p>
            <a:endParaRPr lang="en-US" dirty="0"/>
          </a:p>
        </p:txBody>
      </p:sp>
      <p:sp>
        <p:nvSpPr>
          <p:cNvPr id="339" name="Text Placeholder 338"/>
          <p:cNvSpPr>
            <a:spLocks noGrp="1"/>
          </p:cNvSpPr>
          <p:nvPr>
            <p:ph type="body" sz="quarter" idx="25"/>
          </p:nvPr>
        </p:nvSpPr>
        <p:spPr>
          <a:xfrm>
            <a:off x="15756699" y="6876351"/>
            <a:ext cx="3229133" cy="1104181"/>
          </a:xfrm>
          <a:solidFill>
            <a:schemeClr val="accent4">
              <a:lumMod val="20000"/>
              <a:lumOff val="80000"/>
            </a:schemeClr>
          </a:solidFill>
        </p:spPr>
        <p:txBody>
          <a:bodyPr/>
          <a:lstStyle/>
          <a:p>
            <a:pPr algn="l"/>
            <a:r>
              <a:rPr lang="fr-FR" sz="5400" dirty="0" smtClean="0">
                <a:solidFill>
                  <a:srgbClr val="FF0000"/>
                </a:solidFill>
                <a:latin typeface="Times New Roman" pitchFamily="18" charset="0"/>
                <a:cs typeface="Times New Roman" pitchFamily="18" charset="0"/>
              </a:rPr>
              <a:t>Abstract</a:t>
            </a:r>
            <a:r>
              <a:rPr lang="fr-FR" sz="6000" dirty="0" smtClean="0">
                <a:solidFill>
                  <a:srgbClr val="FF0000"/>
                </a:solidFill>
                <a:latin typeface="Times New Roman" pitchFamily="18" charset="0"/>
                <a:cs typeface="Times New Roman" pitchFamily="18" charset="0"/>
              </a:rPr>
              <a:t> </a:t>
            </a:r>
            <a:r>
              <a:rPr lang="fr-FR" sz="6000" dirty="0" smtClean="0">
                <a:solidFill>
                  <a:srgbClr val="FF0000"/>
                </a:solidFill>
                <a:cs typeface="Traditional Arabic" pitchFamily="2" charset="-78"/>
              </a:rPr>
              <a:t>:</a:t>
            </a:r>
          </a:p>
        </p:txBody>
      </p:sp>
      <p:sp>
        <p:nvSpPr>
          <p:cNvPr id="340" name="Text Placeholder 339"/>
          <p:cNvSpPr>
            <a:spLocks noGrp="1"/>
          </p:cNvSpPr>
          <p:nvPr>
            <p:ph type="body" sz="quarter" idx="26"/>
          </p:nvPr>
        </p:nvSpPr>
        <p:spPr>
          <a:xfrm>
            <a:off x="15361180" y="7980532"/>
            <a:ext cx="14287682" cy="7420188"/>
          </a:xfrm>
        </p:spPr>
        <p:style>
          <a:lnRef idx="1">
            <a:schemeClr val="accent1"/>
          </a:lnRef>
          <a:fillRef idx="2">
            <a:schemeClr val="accent1"/>
          </a:fillRef>
          <a:effectRef idx="1">
            <a:schemeClr val="accent1"/>
          </a:effectRef>
          <a:fontRef idx="minor">
            <a:schemeClr val="dk1"/>
          </a:fontRef>
        </p:style>
        <p:txBody>
          <a:bodyPr/>
          <a:lstStyle/>
          <a:p>
            <a:pPr algn="just"/>
            <a:r>
              <a:rPr lang="fr-FR" sz="4000" dirty="0" smtClean="0">
                <a:cs typeface="+mj-cs"/>
              </a:rPr>
              <a:t> </a:t>
            </a:r>
            <a:r>
              <a:rPr lang="ar-DZ" sz="4000" dirty="0" smtClean="0">
                <a:cs typeface="+mj-cs"/>
              </a:rPr>
              <a:t>      </a:t>
            </a:r>
            <a:r>
              <a:rPr lang="en-US" sz="4000" dirty="0" smtClean="0"/>
              <a:t>The main objective of this study is to evaluate the experience of each of the agencies (</a:t>
            </a:r>
            <a:r>
              <a:rPr lang="en-US" sz="3600" b="1" dirty="0" smtClean="0">
                <a:latin typeface="Times New Roman" pitchFamily="18" charset="0"/>
                <a:cs typeface="Times New Roman" pitchFamily="18" charset="0"/>
              </a:rPr>
              <a:t>CNAC –ANJEM- ANSEJ</a:t>
            </a:r>
            <a:r>
              <a:rPr lang="en-US" sz="4000" dirty="0" smtClean="0"/>
              <a:t>) in the field of finance, and the extent of their support and the creation of small and mini </a:t>
            </a:r>
            <a:r>
              <a:rPr lang="en-US" sz="4000" dirty="0" smtClean="0"/>
              <a:t>enterprises , increase </a:t>
            </a:r>
            <a:r>
              <a:rPr lang="en-US" sz="4000" dirty="0" smtClean="0"/>
              <a:t>in entrepreneurship among young people in order to improve their standard of living, and to provide the level of services to all sectors, leading to reduced the unemployment rate is due so beneficial to national development.</a:t>
            </a:r>
            <a:endParaRPr lang="fr-FR" sz="4000" dirty="0" smtClean="0"/>
          </a:p>
          <a:p>
            <a:pPr algn="just"/>
            <a:r>
              <a:rPr lang="en-US" sz="4400" b="1" u="sng" dirty="0" smtClean="0">
                <a:solidFill>
                  <a:srgbClr val="FF0000"/>
                </a:solidFill>
                <a:latin typeface="Times New Roman" pitchFamily="18" charset="0"/>
                <a:cs typeface="Times New Roman" pitchFamily="18" charset="0"/>
              </a:rPr>
              <a:t>Key words</a:t>
            </a:r>
            <a:r>
              <a:rPr lang="en-US" sz="4000" dirty="0" smtClean="0"/>
              <a:t>: small and micro enterprises, micro-finance, construction support, support for the process of funding bodies.</a:t>
            </a:r>
            <a:endParaRPr lang="fr-FR" sz="4000" dirty="0" smtClean="0">
              <a:cs typeface="+mj-cs"/>
            </a:endParaRPr>
          </a:p>
        </p:txBody>
      </p:sp>
      <p:sp>
        <p:nvSpPr>
          <p:cNvPr id="341" name="Text Placeholder 340"/>
          <p:cNvSpPr>
            <a:spLocks noGrp="1"/>
          </p:cNvSpPr>
          <p:nvPr>
            <p:ph type="body" sz="quarter" idx="27"/>
          </p:nvPr>
        </p:nvSpPr>
        <p:spPr>
          <a:xfrm>
            <a:off x="5099445" y="7211005"/>
            <a:ext cx="4943862" cy="1104181"/>
          </a:xfrm>
          <a:solidFill>
            <a:srgbClr val="FFFF00"/>
          </a:solidFill>
        </p:spPr>
        <p:txBody>
          <a:bodyPr/>
          <a:lstStyle/>
          <a:p>
            <a:r>
              <a:rPr lang="ar-DZ" sz="6000" dirty="0" smtClean="0">
                <a:solidFill>
                  <a:schemeClr val="tx1"/>
                </a:solidFill>
                <a:cs typeface="Traditional Arabic" pitchFamily="2" charset="-78"/>
              </a:rPr>
              <a:t>فرضيات الدراسة </a:t>
            </a:r>
            <a:endParaRPr lang="en-US" sz="6000" dirty="0">
              <a:solidFill>
                <a:schemeClr val="tx1"/>
              </a:solidFill>
              <a:cs typeface="Traditional Arabic" pitchFamily="2" charset="-78"/>
            </a:endParaRPr>
          </a:p>
        </p:txBody>
      </p:sp>
      <p:sp>
        <p:nvSpPr>
          <p:cNvPr id="346" name="Text Placeholder 345"/>
          <p:cNvSpPr>
            <a:spLocks noGrp="1"/>
          </p:cNvSpPr>
          <p:nvPr>
            <p:ph type="body" sz="quarter" idx="96"/>
          </p:nvPr>
        </p:nvSpPr>
        <p:spPr>
          <a:xfrm>
            <a:off x="220187" y="16506082"/>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a:t>
            </a:r>
            <a:r>
              <a:rPr lang="ar-SA" b="1" dirty="0" err="1" smtClean="0"/>
              <a:t>مرباح</a:t>
            </a:r>
            <a:r>
              <a:rPr lang="ar-SA" b="1" dirty="0" smtClean="0"/>
              <a:t>- </a:t>
            </a:r>
            <a:r>
              <a:rPr lang="ar-SA" b="1" dirty="0" smtClean="0"/>
              <a:t>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rtl="1"/>
            <a:r>
              <a:rPr lang="ar-DZ" sz="21600" b="1" dirty="0" smtClean="0"/>
              <a:t> من إعداد الطالبة : </a:t>
            </a:r>
            <a:r>
              <a:rPr lang="ar-DZ" sz="21600" b="1" dirty="0" err="1" smtClean="0"/>
              <a:t>بوراس</a:t>
            </a:r>
            <a:r>
              <a:rPr lang="ar-DZ" sz="21600" b="1" dirty="0" smtClean="0"/>
              <a:t> </a:t>
            </a:r>
            <a:r>
              <a:rPr lang="ar-DZ" sz="21600" b="1" dirty="0" err="1" smtClean="0"/>
              <a:t>تومية</a:t>
            </a:r>
            <a:endParaRPr lang="fr-FR" sz="21600" b="1" dirty="0" smtClean="0"/>
          </a:p>
          <a:p>
            <a:pPr rtl="1"/>
            <a:r>
              <a:rPr lang="ar-DZ" sz="21600" b="1" dirty="0" smtClean="0"/>
              <a:t>  تحت </a:t>
            </a:r>
            <a:r>
              <a:rPr lang="ar-DZ" sz="21600" b="1" dirty="0" err="1" smtClean="0"/>
              <a:t>إشراف </a:t>
            </a:r>
            <a:r>
              <a:rPr lang="ar-DZ" sz="21600" b="1" dirty="0" smtClean="0"/>
              <a:t>: </a:t>
            </a:r>
            <a:r>
              <a:rPr lang="ar-DZ" sz="21600" b="1" dirty="0" err="1" smtClean="0"/>
              <a:t>كيحلي</a:t>
            </a:r>
            <a:r>
              <a:rPr lang="ar-DZ" sz="21600" b="1" dirty="0" smtClean="0"/>
              <a:t> سلمى عائشة</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DZ" b="1" dirty="0" smtClean="0"/>
              <a:t>أثر مساهمة التمويل المصغر في دعم وإنشاء المؤسسات الصغيرة والمصغرة</a:t>
            </a:r>
            <a:endParaRPr lang="fr-FR" dirty="0" smtClean="0"/>
          </a:p>
          <a:p>
            <a:pPr rtl="1"/>
            <a:r>
              <a:rPr lang="ar-DZ" b="1" dirty="0" smtClean="0"/>
              <a:t> ( دراسـة تطبيقيـة لعينة من المؤسسات الاقتصادية</a:t>
            </a:r>
            <a:r>
              <a:rPr lang="ar-DZ" b="1" dirty="0" err="1" smtClean="0"/>
              <a:t>)</a:t>
            </a:r>
            <a:endParaRPr lang="fr-FR" dirty="0" smtClean="0"/>
          </a:p>
          <a:p>
            <a:endParaRPr lang="en-US" dirty="0"/>
          </a:p>
        </p:txBody>
      </p:sp>
      <p:sp>
        <p:nvSpPr>
          <p:cNvPr id="15" name="Text Placeholder 340"/>
          <p:cNvSpPr txBox="1">
            <a:spLocks/>
          </p:cNvSpPr>
          <p:nvPr/>
        </p:nvSpPr>
        <p:spPr>
          <a:xfrm>
            <a:off x="573119" y="30078358"/>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4196479" y="17277606"/>
            <a:ext cx="6953952" cy="1104181"/>
          </a:xfrm>
          <a:solidFill>
            <a:schemeClr val="accent2">
              <a:lumMod val="20000"/>
              <a:lumOff val="80000"/>
            </a:schemeClr>
          </a:solidFill>
        </p:spPr>
        <p:txBody>
          <a:bodyPr/>
          <a:lstStyle/>
          <a:p>
            <a:r>
              <a:rPr lang="ar-DZ" sz="6000" dirty="0" smtClean="0">
                <a:solidFill>
                  <a:schemeClr val="tx1"/>
                </a:solidFill>
                <a:cs typeface="Traditional Arabic" pitchFamily="2" charset="-78"/>
              </a:rPr>
              <a:t>أهداف البحث</a:t>
            </a:r>
            <a:endParaRPr lang="fr-FR" sz="6000" dirty="0">
              <a:solidFill>
                <a:schemeClr val="tx1"/>
              </a:solidFill>
              <a:cs typeface="Traditional Arabic" pitchFamily="2" charset="-78"/>
            </a:endParaRPr>
          </a:p>
        </p:txBody>
      </p:sp>
      <p:sp>
        <p:nvSpPr>
          <p:cNvPr id="24" name="Espace réservé du texte 23"/>
          <p:cNvSpPr>
            <a:spLocks noGrp="1"/>
          </p:cNvSpPr>
          <p:nvPr>
            <p:ph type="body" sz="quarter" idx="30"/>
          </p:nvPr>
        </p:nvSpPr>
        <p:spPr>
          <a:xfrm>
            <a:off x="15361180" y="18746933"/>
            <a:ext cx="14283756" cy="15543067"/>
          </a:xfrm>
        </p:spPr>
        <p:txBody>
          <a:bodyPr/>
          <a:lstStyle/>
          <a:p>
            <a:pPr algn="just" rtl="1"/>
            <a:r>
              <a:rPr lang="ar-DZ" sz="4800" dirty="0" smtClean="0">
                <a:cs typeface="Traditional Arabic" pitchFamily="2" charset="-78"/>
              </a:rPr>
              <a:t>  ت</a:t>
            </a:r>
            <a:r>
              <a:rPr lang="ar-DZ" sz="4800" dirty="0" smtClean="0">
                <a:solidFill>
                  <a:schemeClr val="tx1"/>
                </a:solidFill>
                <a:cs typeface="Traditional Arabic" pitchFamily="2" charset="-78"/>
              </a:rPr>
              <a:t>عتبر عملية التمويل النشاط الرئيسي لمعظم البنوك، وهذا من خلال إعادة إقراض الودائع لتحقيق أرباح، وأن لجوء الدولة الى مثل هذه الهيئات يساعد في دعم و إنشاء عدد كبير من المؤسسات،مما</a:t>
            </a:r>
            <a:r>
              <a:rPr lang="ar-SA" sz="4800" dirty="0" smtClean="0">
                <a:solidFill>
                  <a:schemeClr val="tx1"/>
                </a:solidFill>
                <a:cs typeface="Traditional Arabic" pitchFamily="2" charset="-78"/>
              </a:rPr>
              <a:t> برزت أهميتها بالنسبة لتحقيق تنمية </a:t>
            </a:r>
            <a:r>
              <a:rPr lang="ar-DZ" sz="4800" dirty="0" smtClean="0">
                <a:solidFill>
                  <a:schemeClr val="tx1"/>
                </a:solidFill>
                <a:cs typeface="Traditional Arabic" pitchFamily="2" charset="-78"/>
              </a:rPr>
              <a:t>الدولة في جميع القطاعات</a:t>
            </a:r>
            <a:r>
              <a:rPr lang="ar-SA" sz="4800" dirty="0" smtClean="0">
                <a:solidFill>
                  <a:schemeClr val="tx1"/>
                </a:solidFill>
                <a:cs typeface="Traditional Arabic" pitchFamily="2" charset="-78"/>
              </a:rPr>
              <a:t>، أي أن هذا التمويل المصغر هو بمثابة أداة لمحاربة الهشاشة</a:t>
            </a:r>
            <a:r>
              <a:rPr lang="fr-FR" sz="4800" dirty="0" smtClean="0">
                <a:solidFill>
                  <a:schemeClr val="tx1"/>
                </a:solidFill>
                <a:cs typeface="Traditional Arabic" pitchFamily="2" charset="-78"/>
              </a:rPr>
              <a:t> </a:t>
            </a:r>
            <a:r>
              <a:rPr lang="ar-DZ" sz="4800" dirty="0" smtClean="0">
                <a:solidFill>
                  <a:schemeClr val="tx1"/>
                </a:solidFill>
                <a:cs typeface="Traditional Arabic" pitchFamily="2" charset="-78"/>
              </a:rPr>
              <a:t> والبطالة وتقديم المساعدة لأصحاب الفئة المهمشة وذوي الدخل المنخفض و</a:t>
            </a:r>
            <a:r>
              <a:rPr lang="ar-SA" sz="4800" dirty="0" smtClean="0">
                <a:solidFill>
                  <a:schemeClr val="tx1"/>
                </a:solidFill>
                <a:cs typeface="Traditional Arabic" pitchFamily="2" charset="-78"/>
              </a:rPr>
              <a:t>يسمح لفئة</a:t>
            </a:r>
            <a:r>
              <a:rPr lang="ar-DZ" sz="4800" dirty="0" smtClean="0">
                <a:solidFill>
                  <a:schemeClr val="tx1"/>
                </a:solidFill>
                <a:cs typeface="Traditional Arabic" pitchFamily="2" charset="-78"/>
              </a:rPr>
              <a:t> من</a:t>
            </a:r>
            <a:r>
              <a:rPr lang="ar-SA" sz="4800" dirty="0" smtClean="0">
                <a:solidFill>
                  <a:schemeClr val="tx1"/>
                </a:solidFill>
                <a:cs typeface="Traditional Arabic" pitchFamily="2" charset="-78"/>
              </a:rPr>
              <a:t> الأشخاص المحرومين من تحسين ظروف معيشتهم، وهذا من خلال استحداث أنشطتهم الخاصة التي تمكنهم من الحصول على </a:t>
            </a:r>
            <a:r>
              <a:rPr lang="ar-SA" sz="4800" dirty="0" err="1" smtClean="0">
                <a:solidFill>
                  <a:schemeClr val="tx1"/>
                </a:solidFill>
                <a:cs typeface="Traditional Arabic" pitchFamily="2" charset="-78"/>
              </a:rPr>
              <a:t>مداخي</a:t>
            </a:r>
            <a:r>
              <a:rPr lang="ar-DZ" sz="4800" dirty="0" smtClean="0">
                <a:solidFill>
                  <a:schemeClr val="tx1"/>
                </a:solidFill>
                <a:cs typeface="Traditional Arabic" pitchFamily="2" charset="-78"/>
              </a:rPr>
              <a:t>ل،</a:t>
            </a:r>
            <a:r>
              <a:rPr lang="ar-SA" sz="4800" dirty="0" smtClean="0">
                <a:solidFill>
                  <a:schemeClr val="tx1"/>
                </a:solidFill>
                <a:cs typeface="Traditional Arabic" pitchFamily="2" charset="-78"/>
              </a:rPr>
              <a:t> والتي تشمل كل المناطق المختلفة في البلاد لترقية وتطوير اقتصادياتها المحلية، ودعم وزيادة إنشاء المؤسسات </a:t>
            </a:r>
            <a:r>
              <a:rPr lang="ar-DZ" sz="4800" dirty="0" smtClean="0">
                <a:solidFill>
                  <a:schemeClr val="tx1"/>
                </a:solidFill>
                <a:cs typeface="Traditional Arabic" pitchFamily="2" charset="-78"/>
              </a:rPr>
              <a:t>الصغيرة و</a:t>
            </a:r>
            <a:r>
              <a:rPr lang="ar-SA" sz="4800" dirty="0" smtClean="0">
                <a:solidFill>
                  <a:schemeClr val="tx1"/>
                </a:solidFill>
                <a:cs typeface="Traditional Arabic" pitchFamily="2" charset="-78"/>
              </a:rPr>
              <a:t>المصغرة، وبهذا تعزز إلى إنشاء هيئات بغرض تشجيع هذا النوع من الاستثمارات </a:t>
            </a:r>
            <a:r>
              <a:rPr lang="ar-DZ" sz="4800" dirty="0" err="1" smtClean="0">
                <a:solidFill>
                  <a:schemeClr val="tx1"/>
                </a:solidFill>
                <a:cs typeface="Traditional Arabic" pitchFamily="2" charset="-78"/>
              </a:rPr>
              <a:t>.</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      ولأن الدولة تسعى إلى تحقيق النمو م تحسين معيشة افرادها مما تلجأ الى العديد من السياسات، وإنشاء عدد من الهيئات من أجل تحقيق أهدافها، وحل العديد من المشاكل الذي يواجهها أفرادها تفادي لبعض المخاطر التي يمكن أن تحصل.</a:t>
            </a:r>
            <a:endParaRPr lang="fr-FR" sz="4800" dirty="0" smtClean="0">
              <a:solidFill>
                <a:schemeClr val="tx1"/>
              </a:solidFill>
              <a:cs typeface="Traditional Arabic" pitchFamily="2" charset="-78"/>
            </a:endParaRPr>
          </a:p>
          <a:p>
            <a:pPr algn="just" rtl="1"/>
            <a:r>
              <a:rPr lang="ar-DZ" sz="4800" dirty="0" smtClean="0">
                <a:solidFill>
                  <a:schemeClr val="tx1"/>
                </a:solidFill>
                <a:cs typeface="Traditional Arabic" pitchFamily="2" charset="-78"/>
              </a:rPr>
              <a:t>       وهنا فإن الدولة تسعى الى تحقيق التنمية من خلال زرع روح المقاولة في الأفراد من خلال سعي كل فرد لإنشاء مؤسسة خاصة </a:t>
            </a:r>
            <a:r>
              <a:rPr lang="ar-DZ" sz="4800" dirty="0" err="1" smtClean="0">
                <a:solidFill>
                  <a:schemeClr val="tx1"/>
                </a:solidFill>
                <a:cs typeface="Traditional Arabic" pitchFamily="2" charset="-78"/>
              </a:rPr>
              <a:t>به</a:t>
            </a:r>
            <a:r>
              <a:rPr lang="ar-DZ" sz="4800" dirty="0" smtClean="0">
                <a:solidFill>
                  <a:schemeClr val="tx1"/>
                </a:solidFill>
                <a:cs typeface="Traditional Arabic" pitchFamily="2" charset="-78"/>
              </a:rPr>
              <a:t>، مما ينجر عن ذلك تحقيق هدفه المتمثل في تحسين معيشتهم، وتحقيق هدف الدولة والمتمثل في تقليل نسبة البطالة في كل المناطق، من خلال هده الاليات الداعمة في إنشاء مثل هذه المؤسسات.</a:t>
            </a:r>
          </a:p>
          <a:p>
            <a:pPr algn="r" rtl="1"/>
            <a:r>
              <a:rPr lang="ar-DZ" sz="4800" dirty="0" smtClean="0">
                <a:solidFill>
                  <a:schemeClr val="tx1"/>
                </a:solidFill>
                <a:cs typeface="Traditional Arabic" pitchFamily="2" charset="-78"/>
              </a:rPr>
              <a:t>    وفي ظل ما سبق ذكره تتجلى معالم الإشكالية الأساسية لهذا البحث، والتي يمكن صياغتها على النحو </a:t>
            </a:r>
            <a:r>
              <a:rPr lang="ar-DZ" sz="4800" dirty="0" err="1" smtClean="0">
                <a:solidFill>
                  <a:schemeClr val="tx1"/>
                </a:solidFill>
                <a:cs typeface="Traditional Arabic" pitchFamily="2" charset="-78"/>
              </a:rPr>
              <a:t>التالي:</a:t>
            </a:r>
            <a:endParaRPr lang="ar-DZ" sz="4800" dirty="0" smtClean="0">
              <a:solidFill>
                <a:schemeClr val="tx1"/>
              </a:solidFill>
              <a:cs typeface="Traditional Arabic" pitchFamily="2" charset="-78"/>
            </a:endParaRPr>
          </a:p>
          <a:p>
            <a:pPr algn="r" rtl="1"/>
            <a:endParaRPr lang="fr-FR" sz="2000" dirty="0" smtClean="0">
              <a:cs typeface="Traditional Arabic" pitchFamily="2" charset="-78"/>
            </a:endParaRPr>
          </a:p>
          <a:p>
            <a:pPr algn="ctr" rtl="1"/>
            <a:r>
              <a:rPr lang="ar-DZ" sz="4800" b="1" dirty="0" smtClean="0">
                <a:solidFill>
                  <a:srgbClr val="FF0000"/>
                </a:solidFill>
                <a:cs typeface="Traditional Arabic" pitchFamily="2" charset="-78"/>
              </a:rPr>
              <a:t>كيف يساهم التمويل المصغر في دعم وإنشاء هذه المؤسسات؟</a:t>
            </a:r>
            <a:endParaRPr lang="fr-FR" sz="4800" b="1" dirty="0" smtClean="0">
              <a:solidFill>
                <a:srgbClr val="FF0000"/>
              </a:solidFill>
              <a:cs typeface="Traditional Arabic" pitchFamily="2" charset="-78"/>
            </a:endParaRPr>
          </a:p>
        </p:txBody>
      </p:sp>
      <p:cxnSp>
        <p:nvCxnSpPr>
          <p:cNvPr id="26" name="Connecteur droit avec flèche 25"/>
          <p:cNvCxnSpPr/>
          <p:nvPr/>
        </p:nvCxnSpPr>
        <p:spPr>
          <a:xfrm>
            <a:off x="7805319" y="18381787"/>
            <a:ext cx="4428038" cy="14766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Ellipse 28"/>
          <p:cNvSpPr/>
          <p:nvPr/>
        </p:nvSpPr>
        <p:spPr>
          <a:xfrm>
            <a:off x="708888" y="10352108"/>
            <a:ext cx="6862487" cy="2954655"/>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rtl="1"/>
            <a:r>
              <a:rPr lang="ar-DZ" sz="4000" b="1" dirty="0" smtClean="0">
                <a:solidFill>
                  <a:schemeClr val="tx1"/>
                </a:solidFill>
                <a:cs typeface="Traditional Arabic" pitchFamily="2" charset="-78"/>
              </a:rPr>
              <a:t>- السياسات والإجراءات المقدمة من طرف الهيئات المختصة في التمويل تتمتع بمرونة كافية تؤدي في فعاليتها في منح التمويل.</a:t>
            </a:r>
            <a:endParaRPr lang="fr-FR" sz="4000" b="1" dirty="0">
              <a:solidFill>
                <a:schemeClr val="tx1"/>
              </a:solidFill>
              <a:cs typeface="Traditional Arabic" pitchFamily="2" charset="-78"/>
            </a:endParaRPr>
          </a:p>
        </p:txBody>
      </p:sp>
      <p:sp>
        <p:nvSpPr>
          <p:cNvPr id="30" name="Ellipse 29"/>
          <p:cNvSpPr/>
          <p:nvPr/>
        </p:nvSpPr>
        <p:spPr>
          <a:xfrm>
            <a:off x="824137" y="19858436"/>
            <a:ext cx="453043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rtl="1"/>
            <a:r>
              <a:rPr lang="ar-DZ" sz="4000" b="1" dirty="0" smtClean="0">
                <a:solidFill>
                  <a:schemeClr val="tx1"/>
                </a:solidFill>
                <a:cs typeface="Traditional Arabic" pitchFamily="2" charset="-78"/>
              </a:rPr>
              <a:t>- تقييم مساهمة التمويل المصغر غي إنشاء هذه المؤسسات على المنطقة.</a:t>
            </a:r>
            <a:endParaRPr lang="fr-FR" sz="4000" b="1" dirty="0" smtClean="0">
              <a:solidFill>
                <a:schemeClr val="tx1"/>
              </a:solidFill>
              <a:cs typeface="Traditional Arabic" pitchFamily="2" charset="-78"/>
            </a:endParaRPr>
          </a:p>
        </p:txBody>
      </p:sp>
      <p:sp>
        <p:nvSpPr>
          <p:cNvPr id="31" name="Ellipse 30"/>
          <p:cNvSpPr/>
          <p:nvPr/>
        </p:nvSpPr>
        <p:spPr>
          <a:xfrm>
            <a:off x="10326439" y="19858436"/>
            <a:ext cx="453043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rtl="1">
              <a:buFontTx/>
              <a:buChar char="-"/>
            </a:pPr>
            <a:r>
              <a:rPr lang="ar-DZ" sz="3200" dirty="0" smtClean="0">
                <a:cs typeface="Traditional Arabic" pitchFamily="2" charset="-78"/>
              </a:rPr>
              <a:t> </a:t>
            </a:r>
            <a:r>
              <a:rPr lang="ar-DZ" sz="4400" b="1" dirty="0" smtClean="0">
                <a:solidFill>
                  <a:schemeClr val="tx1"/>
                </a:solidFill>
                <a:cs typeface="Traditional Arabic" pitchFamily="2" charset="-78"/>
              </a:rPr>
              <a:t>التعرف على واقع مثل هذا التمويل في المنطقة من خلال هذه الهيئات </a:t>
            </a:r>
            <a:r>
              <a:rPr lang="ar-DZ" sz="4400" b="1" dirty="0" err="1" smtClean="0">
                <a:solidFill>
                  <a:schemeClr val="tx1"/>
                </a:solidFill>
                <a:cs typeface="Traditional Arabic" pitchFamily="2" charset="-78"/>
              </a:rPr>
              <a:t>المتاحة</a:t>
            </a:r>
            <a:r>
              <a:rPr lang="ar-DZ" sz="4000" b="1" dirty="0" err="1" smtClean="0">
                <a:solidFill>
                  <a:schemeClr val="tx1"/>
                </a:solidFill>
                <a:cs typeface="Traditional Arabic" pitchFamily="2" charset="-78"/>
              </a:rPr>
              <a:t>.</a:t>
            </a:r>
            <a:endParaRPr lang="ar-DZ" sz="4000" b="1" dirty="0" smtClean="0">
              <a:solidFill>
                <a:schemeClr val="tx1"/>
              </a:solidFill>
              <a:cs typeface="Traditional Arabic" pitchFamily="2" charset="-78"/>
            </a:endParaRPr>
          </a:p>
        </p:txBody>
      </p:sp>
      <p:cxnSp>
        <p:nvCxnSpPr>
          <p:cNvPr id="35" name="Connecteur droit avec flèche 34"/>
          <p:cNvCxnSpPr/>
          <p:nvPr/>
        </p:nvCxnSpPr>
        <p:spPr>
          <a:xfrm rot="5400000">
            <a:off x="7100978" y="18896475"/>
            <a:ext cx="121299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flipH="1">
            <a:off x="3220425" y="18381787"/>
            <a:ext cx="4584894" cy="14766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Ellipse 38"/>
          <p:cNvSpPr/>
          <p:nvPr/>
        </p:nvSpPr>
        <p:spPr>
          <a:xfrm>
            <a:off x="7805319" y="9745578"/>
            <a:ext cx="7102510" cy="3279539"/>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rtl="1"/>
            <a:r>
              <a:rPr lang="ar-DZ" sz="3600" dirty="0" smtClean="0">
                <a:cs typeface="Traditional Arabic" pitchFamily="2" charset="-78"/>
              </a:rPr>
              <a:t>- </a:t>
            </a:r>
            <a:r>
              <a:rPr lang="ar-DZ" sz="4000" b="1" dirty="0" smtClean="0">
                <a:cs typeface="Traditional Arabic" pitchFamily="2" charset="-78"/>
              </a:rPr>
              <a:t>يهدف التمويل المصغر الى دعم و انشاء المؤسسات و </a:t>
            </a:r>
            <a:r>
              <a:rPr lang="ar-DZ" sz="4000" b="1" dirty="0" err="1" smtClean="0">
                <a:cs typeface="Traditional Arabic" pitchFamily="2" charset="-78"/>
              </a:rPr>
              <a:t>تشجيعم</a:t>
            </a:r>
            <a:r>
              <a:rPr lang="ar-DZ" sz="4000" b="1" dirty="0" smtClean="0">
                <a:cs typeface="Traditional Arabic" pitchFamily="2" charset="-78"/>
              </a:rPr>
              <a:t> على الاستمرار في أداء نشاطهم والتقليل من البطالة</a:t>
            </a:r>
            <a:endParaRPr lang="fr-FR" sz="3600" b="1" dirty="0" smtClean="0">
              <a:cs typeface="Traditional Arabic" pitchFamily="2" charset="-78"/>
            </a:endParaRPr>
          </a:p>
        </p:txBody>
      </p:sp>
      <p:sp>
        <p:nvSpPr>
          <p:cNvPr id="40" name="Ellipse 39"/>
          <p:cNvSpPr/>
          <p:nvPr/>
        </p:nvSpPr>
        <p:spPr>
          <a:xfrm>
            <a:off x="5512871" y="19503766"/>
            <a:ext cx="4813567"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ctr" rtl="1">
              <a:buFontTx/>
              <a:buChar char="-"/>
            </a:pPr>
            <a:r>
              <a:rPr lang="ar-DZ" sz="4000" b="1" dirty="0" smtClean="0">
                <a:solidFill>
                  <a:schemeClr val="tx1"/>
                </a:solidFill>
                <a:cs typeface="Traditional Arabic" pitchFamily="2" charset="-78"/>
              </a:rPr>
              <a:t>التقرب من هذه الهيئات المخصصة في منح التمويل المصغر ومعرفة الأنشطة الأكثر ممولة من طرفهم.</a:t>
            </a:r>
          </a:p>
        </p:txBody>
      </p:sp>
      <p:cxnSp>
        <p:nvCxnSpPr>
          <p:cNvPr id="42" name="Connecteur droit avec flèche 41"/>
          <p:cNvCxnSpPr>
            <a:stCxn id="341" idx="2"/>
          </p:cNvCxnSpPr>
          <p:nvPr/>
        </p:nvCxnSpPr>
        <p:spPr>
          <a:xfrm>
            <a:off x="7571376" y="8315186"/>
            <a:ext cx="3567679" cy="14303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44" name="Connecteur droit avec flèche 43"/>
          <p:cNvCxnSpPr>
            <a:stCxn id="341" idx="2"/>
          </p:cNvCxnSpPr>
          <p:nvPr/>
        </p:nvCxnSpPr>
        <p:spPr>
          <a:xfrm flipH="1">
            <a:off x="5086926" y="8315186"/>
            <a:ext cx="2484450" cy="2036923"/>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47" name="Text Placeholder 345"/>
          <p:cNvSpPr txBox="1">
            <a:spLocks/>
          </p:cNvSpPr>
          <p:nvPr/>
        </p:nvSpPr>
        <p:spPr>
          <a:xfrm>
            <a:off x="708888" y="14563344"/>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292595" y="33691527"/>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cs typeface="Traditional Arabic" pitchFamily="2" charset="-78"/>
              </a:rPr>
              <a:t>- </a:t>
            </a:r>
            <a:r>
              <a:rPr lang="ar-SA" sz="4000" b="1" dirty="0" smtClean="0">
                <a:solidFill>
                  <a:schemeClr val="tx1"/>
                </a:solidFill>
                <a:cs typeface="Traditional Arabic" pitchFamily="2" charset="-78"/>
              </a:rPr>
              <a:t>أن  تكون </a:t>
            </a:r>
            <a:r>
              <a:rPr lang="ar-DZ" sz="4000" b="1" dirty="0" smtClean="0">
                <a:solidFill>
                  <a:schemeClr val="tx1"/>
                </a:solidFill>
                <a:cs typeface="Traditional Arabic" pitchFamily="2" charset="-78"/>
              </a:rPr>
              <a:t>الهيئات الداعمة من طرف الدولة قد نجحت في تمويل و خلق و انشاء </a:t>
            </a:r>
            <a:r>
              <a:rPr lang="ar-DZ" sz="4000" b="1" dirty="0" err="1" smtClean="0">
                <a:solidFill>
                  <a:schemeClr val="tx1"/>
                </a:solidFill>
                <a:cs typeface="Traditional Arabic" pitchFamily="2" charset="-78"/>
              </a:rPr>
              <a:t>المؤسسات .</a:t>
            </a:r>
            <a:r>
              <a:rPr lang="ar-DZ" sz="4000" b="1" dirty="0" smtClean="0">
                <a:solidFill>
                  <a:schemeClr val="tx1"/>
                </a:solidFill>
                <a:cs typeface="Traditional Arabic" pitchFamily="2" charset="-78"/>
              </a:rPr>
              <a:t> </a:t>
            </a:r>
            <a:endParaRPr lang="fr-FR" sz="4000" b="1" dirty="0" smtClean="0">
              <a:solidFill>
                <a:schemeClr val="tx1"/>
              </a:solidFill>
              <a:cs typeface="Traditional Arabic" pitchFamily="2" charset="-78"/>
            </a:endParaRPr>
          </a:p>
        </p:txBody>
      </p:sp>
      <p:sp>
        <p:nvSpPr>
          <p:cNvPr id="52" name="Ellipse 51"/>
          <p:cNvSpPr/>
          <p:nvPr/>
        </p:nvSpPr>
        <p:spPr>
          <a:xfrm>
            <a:off x="5540101" y="33691527"/>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smtClean="0">
                <a:solidFill>
                  <a:schemeClr val="tx1"/>
                </a:solidFill>
                <a:cs typeface="Traditional Arabic" pitchFamily="2" charset="-78"/>
              </a:rPr>
              <a:t>- </a:t>
            </a:r>
            <a:r>
              <a:rPr lang="ar-SA" sz="4000" b="1" dirty="0" smtClean="0">
                <a:solidFill>
                  <a:schemeClr val="tx1"/>
                </a:solidFill>
                <a:cs typeface="Traditional Arabic" pitchFamily="2" charset="-78"/>
              </a:rPr>
              <a:t>أن مستوى تأثير </a:t>
            </a:r>
            <a:r>
              <a:rPr lang="ar-DZ" sz="4000" b="1" dirty="0" smtClean="0">
                <a:solidFill>
                  <a:schemeClr val="tx1"/>
                </a:solidFill>
                <a:cs typeface="Traditional Arabic" pitchFamily="2" charset="-78"/>
              </a:rPr>
              <a:t>التمويل المصغر قد أدى الى القضاء على جزء معتبر من البطالة.</a:t>
            </a:r>
            <a:endParaRPr lang="fr-FR" sz="4000" b="1" dirty="0" smtClean="0">
              <a:solidFill>
                <a:schemeClr val="tx1"/>
              </a:solidFill>
              <a:cs typeface="Traditional Arabic" pitchFamily="2" charset="-78"/>
            </a:endParaRPr>
          </a:p>
        </p:txBody>
      </p:sp>
      <p:sp>
        <p:nvSpPr>
          <p:cNvPr id="53" name="Ellipse 52"/>
          <p:cNvSpPr/>
          <p:nvPr/>
        </p:nvSpPr>
        <p:spPr>
          <a:xfrm>
            <a:off x="824137" y="33661507"/>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4000" b="1" dirty="0" err="1" smtClean="0">
                <a:solidFill>
                  <a:schemeClr val="tx1"/>
                </a:solidFill>
                <a:cs typeface="Traditional Arabic" pitchFamily="2" charset="-78"/>
              </a:rPr>
              <a:t>-</a:t>
            </a:r>
            <a:r>
              <a:rPr lang="ar-DZ" sz="4000" b="1" dirty="0" smtClean="0">
                <a:solidFill>
                  <a:schemeClr val="tx1"/>
                </a:solidFill>
                <a:cs typeface="Traditional Arabic" pitchFamily="2" charset="-78"/>
              </a:rPr>
              <a:t> </a:t>
            </a:r>
            <a:r>
              <a:rPr lang="ar-SA" sz="4000" b="1" dirty="0" smtClean="0">
                <a:solidFill>
                  <a:schemeClr val="tx1"/>
                </a:solidFill>
                <a:cs typeface="Traditional Arabic" pitchFamily="2" charset="-78"/>
              </a:rPr>
              <a:t>أن</a:t>
            </a:r>
            <a:r>
              <a:rPr lang="ar-DZ" sz="4000" b="1" dirty="0" smtClean="0">
                <a:solidFill>
                  <a:schemeClr val="tx1"/>
                </a:solidFill>
                <a:cs typeface="Traditional Arabic" pitchFamily="2" charset="-78"/>
              </a:rPr>
              <a:t> مجمل النشاطات الممولة من طرف هذه الآليات في اغلبها موجهة للقطاع الخدماتي.</a:t>
            </a:r>
            <a:endParaRPr lang="fr-FR" sz="4000" b="1" dirty="0" smtClean="0">
              <a:solidFill>
                <a:schemeClr val="tx1"/>
              </a:solidFill>
              <a:cs typeface="Traditional Arabic" pitchFamily="2" charset="-78"/>
            </a:endParaRPr>
          </a:p>
        </p:txBody>
      </p:sp>
      <p:cxnSp>
        <p:nvCxnSpPr>
          <p:cNvPr id="55" name="Connecteur droit avec flèche 54"/>
          <p:cNvCxnSpPr>
            <a:stCxn id="15" idx="2"/>
          </p:cNvCxnSpPr>
          <p:nvPr/>
        </p:nvCxnSpPr>
        <p:spPr>
          <a:xfrm rot="16200000" flipH="1">
            <a:off x="8761849" y="30135686"/>
            <a:ext cx="2441284" cy="453498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7" name="Connecteur droit avec flèche 56"/>
          <p:cNvCxnSpPr>
            <a:stCxn id="15" idx="2"/>
          </p:cNvCxnSpPr>
          <p:nvPr/>
        </p:nvCxnSpPr>
        <p:spPr>
          <a:xfrm rot="5400000">
            <a:off x="6481900" y="32390726"/>
            <a:ext cx="2441284" cy="2491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59" name="Connecteur droit avec flèche 58"/>
          <p:cNvCxnSpPr>
            <a:stCxn id="15" idx="2"/>
          </p:cNvCxnSpPr>
          <p:nvPr/>
        </p:nvCxnSpPr>
        <p:spPr>
          <a:xfrm rot="5400000">
            <a:off x="4189850" y="30098676"/>
            <a:ext cx="2441284" cy="4609011"/>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36" name="ZoneTexte 35"/>
          <p:cNvSpPr txBox="1"/>
          <p:nvPr/>
        </p:nvSpPr>
        <p:spPr>
          <a:xfrm>
            <a:off x="1818427" y="37702586"/>
            <a:ext cx="12702147" cy="2554545"/>
          </a:xfrm>
          <a:prstGeom prst="rect">
            <a:avLst/>
          </a:prstGeom>
          <a:noFill/>
        </p:spPr>
        <p:txBody>
          <a:bodyPr wrap="square" rtlCol="0">
            <a:spAutoFit/>
          </a:bodyPr>
          <a:lstStyle/>
          <a:p>
            <a:pPr algn="r" rtl="1"/>
            <a:r>
              <a:rPr lang="ar-DZ" sz="4400" b="1" u="sng" dirty="0" smtClean="0">
                <a:solidFill>
                  <a:schemeClr val="bg2">
                    <a:lumMod val="25000"/>
                  </a:schemeClr>
                </a:solidFill>
                <a:cs typeface="Traditional Arabic" pitchFamily="2" charset="-78"/>
              </a:rPr>
              <a:t>أهم الدراسات التي تم العمل </a:t>
            </a:r>
            <a:r>
              <a:rPr lang="ar-DZ" sz="4400" b="1" u="sng" dirty="0" err="1" smtClean="0">
                <a:solidFill>
                  <a:schemeClr val="bg2">
                    <a:lumMod val="25000"/>
                  </a:schemeClr>
                </a:solidFill>
                <a:cs typeface="Traditional Arabic" pitchFamily="2" charset="-78"/>
              </a:rPr>
              <a:t>بها:</a:t>
            </a:r>
            <a:endParaRPr lang="ar-DZ" sz="4400" b="1" u="sng" dirty="0" smtClean="0">
              <a:solidFill>
                <a:schemeClr val="bg2">
                  <a:lumMod val="25000"/>
                </a:schemeClr>
              </a:solidFill>
              <a:cs typeface="Traditional Arabic" pitchFamily="2" charset="-78"/>
            </a:endParaRPr>
          </a:p>
          <a:p>
            <a:pPr algn="r" rtl="1">
              <a:buFontTx/>
              <a:buChar char="-"/>
            </a:pPr>
            <a:r>
              <a:rPr lang="ar-DZ" sz="4000" b="1" dirty="0" smtClean="0">
                <a:cs typeface="Traditional Arabic" pitchFamily="2" charset="-78"/>
              </a:rPr>
              <a:t>برامج التمويل الأصغر ودورها في القضاء على الفقر والبطالة.</a:t>
            </a:r>
          </a:p>
          <a:p>
            <a:pPr algn="r" rtl="1">
              <a:buFontTx/>
              <a:buChar char="-"/>
            </a:pPr>
            <a:r>
              <a:rPr lang="ar-DZ" sz="4000" b="1" dirty="0" smtClean="0">
                <a:cs typeface="Traditional Arabic" pitchFamily="2" charset="-78"/>
              </a:rPr>
              <a:t>تجربة الجزائر في تمويل المشاريع المصغرة بصيغة القرض الحسن</a:t>
            </a:r>
            <a:r>
              <a:rPr lang="ar-DZ" sz="3600" b="1" dirty="0" smtClean="0">
                <a:cs typeface="Traditional Arabic" pitchFamily="2" charset="-78"/>
              </a:rPr>
              <a:t>.</a:t>
            </a:r>
          </a:p>
          <a:p>
            <a:pPr algn="r" rtl="1"/>
            <a:r>
              <a:rPr lang="fr-FR" sz="3600" b="1" dirty="0" smtClean="0">
                <a:solidFill>
                  <a:srgbClr val="C00000"/>
                </a:solidFill>
              </a:rPr>
              <a:t>Bouras.Toumia89@gmail.com</a:t>
            </a:r>
            <a:endParaRPr lang="fr-FR" sz="1600" b="1" dirty="0">
              <a:solidFill>
                <a:srgbClr val="C00000"/>
              </a:solidFill>
            </a:endParaRPr>
          </a:p>
        </p:txBody>
      </p:sp>
      <p:pic>
        <p:nvPicPr>
          <p:cNvPr id="34" name="Picture 5" descr="Univ-Sigle"/>
          <p:cNvPicPr>
            <a:picLocks noChangeAspect="1" noChangeArrowheads="1"/>
          </p:cNvPicPr>
          <p:nvPr/>
        </p:nvPicPr>
        <p:blipFill>
          <a:blip r:embed="rId4" cstate="print">
            <a:clrChange>
              <a:clrFrom>
                <a:srgbClr val="FEFEFF"/>
              </a:clrFrom>
              <a:clrTo>
                <a:srgbClr val="FEFEFF">
                  <a:alpha val="0"/>
                </a:srgbClr>
              </a:clrTo>
            </a:clrChange>
          </a:blip>
          <a:srcRect/>
          <a:stretch>
            <a:fillRect/>
          </a:stretch>
        </p:blipFill>
        <p:spPr bwMode="auto">
          <a:xfrm>
            <a:off x="26395324" y="492940"/>
            <a:ext cx="3249612" cy="4110875"/>
          </a:xfrm>
          <a:prstGeom prst="rect">
            <a:avLst/>
          </a:prstGeom>
          <a:noFill/>
          <a:ln w="9525">
            <a:noFill/>
            <a:miter lim="800000"/>
            <a:headEnd/>
            <a:tailEnd/>
          </a:ln>
        </p:spPr>
      </p:pic>
      <p:pic>
        <p:nvPicPr>
          <p:cNvPr id="37" name="Picture 5" descr="Univ-Sigle"/>
          <p:cNvPicPr>
            <a:picLocks noChangeAspect="1" noChangeArrowheads="1"/>
          </p:cNvPicPr>
          <p:nvPr/>
        </p:nvPicPr>
        <p:blipFill>
          <a:blip r:embed="rId4" cstate="print">
            <a:clrChange>
              <a:clrFrom>
                <a:srgbClr val="FEFEFF"/>
              </a:clrFrom>
              <a:clrTo>
                <a:srgbClr val="FEFEFF">
                  <a:alpha val="0"/>
                </a:srgbClr>
              </a:clrTo>
            </a:clrChange>
          </a:blip>
          <a:srcRect/>
          <a:stretch>
            <a:fillRect/>
          </a:stretch>
        </p:blipFill>
        <p:spPr bwMode="auto">
          <a:xfrm>
            <a:off x="556488" y="492940"/>
            <a:ext cx="3249612" cy="4110875"/>
          </a:xfrm>
          <a:prstGeom prst="rect">
            <a:avLst/>
          </a:prstGeom>
          <a:noFill/>
          <a:ln w="9525">
            <a:noFill/>
            <a:miter lim="800000"/>
            <a:headEnd/>
            <a:tailEnd/>
          </a:ln>
        </p:spPr>
      </p:pic>
      <p:sp>
        <p:nvSpPr>
          <p:cNvPr id="41" name="Ellipse 40"/>
          <p:cNvSpPr/>
          <p:nvPr/>
        </p:nvSpPr>
        <p:spPr>
          <a:xfrm>
            <a:off x="18985832" y="16840325"/>
            <a:ext cx="7916779" cy="1541462"/>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r>
              <a:rPr lang="ar-SA" sz="8800" b="1" dirty="0" smtClean="0">
                <a:solidFill>
                  <a:schemeClr val="tx1"/>
                </a:solidFill>
                <a:cs typeface="Traditional Arabic" pitchFamily="2" charset="-78"/>
              </a:rPr>
              <a:t>إشكالية البحث:</a:t>
            </a:r>
            <a:endParaRPr lang="fr-FR" sz="8800" b="1" dirty="0" smtClean="0">
              <a:solidFill>
                <a:schemeClr val="tx1"/>
              </a:solidFill>
              <a:cs typeface="Traditional Arabic" pitchFamily="2" charset="-78"/>
            </a:endParaRPr>
          </a:p>
        </p:txBody>
      </p:sp>
      <p:sp>
        <p:nvSpPr>
          <p:cNvPr id="43" name="ZoneTexte 42"/>
          <p:cNvSpPr txBox="1"/>
          <p:nvPr/>
        </p:nvSpPr>
        <p:spPr>
          <a:xfrm>
            <a:off x="18985832" y="34290000"/>
            <a:ext cx="9817768" cy="830997"/>
          </a:xfrm>
          <a:prstGeom prst="rect">
            <a:avLst/>
          </a:prstGeom>
          <a:noFill/>
        </p:spPr>
        <p:txBody>
          <a:bodyPr wrap="square" rtlCol="0">
            <a:spAutoFit/>
          </a:bodyPr>
          <a:lstStyle/>
          <a:p>
            <a:pPr algn="r" rtl="1"/>
            <a:r>
              <a:rPr lang="ar-DZ" sz="4800" dirty="0" smtClean="0">
                <a:cs typeface="Traditional Arabic" pitchFamily="2" charset="-78"/>
              </a:rPr>
              <a:t>من هذه الإشكالية يتبادر لنا بعض </a:t>
            </a:r>
            <a:r>
              <a:rPr lang="ar-DZ" sz="4800" dirty="0" err="1" smtClean="0">
                <a:cs typeface="Traditional Arabic" pitchFamily="2" charset="-78"/>
              </a:rPr>
              <a:t>التساؤولات</a:t>
            </a:r>
            <a:r>
              <a:rPr lang="ar-DZ" sz="4800" dirty="0" smtClean="0">
                <a:cs typeface="Traditional Arabic" pitchFamily="2" charset="-78"/>
              </a:rPr>
              <a:t> وهي:</a:t>
            </a:r>
            <a:endParaRPr lang="fr-FR" sz="4800" dirty="0">
              <a:cs typeface="Traditional Arabic" pitchFamily="2" charset="-78"/>
            </a:endParaRPr>
          </a:p>
        </p:txBody>
      </p:sp>
      <p:sp>
        <p:nvSpPr>
          <p:cNvPr id="46" name="ZoneTexte 45"/>
          <p:cNvSpPr txBox="1"/>
          <p:nvPr/>
        </p:nvSpPr>
        <p:spPr>
          <a:xfrm>
            <a:off x="25083792" y="35425797"/>
            <a:ext cx="4186989" cy="3416320"/>
          </a:xfrm>
          <a:prstGeom prst="rect">
            <a:avLst/>
          </a:prstGeom>
          <a:blipFill dpi="0" rotWithShape="1">
            <a:blip r:embed="rId5" cstate="print">
              <a:alphaModFix amt="59000"/>
            </a:blip>
            <a:srcRect/>
            <a:stretch>
              <a:fillRect l="-6000" r="-2000"/>
            </a:stretch>
          </a:blipFill>
        </p:spPr>
        <p:txBody>
          <a:bodyPr wrap="square" rtlCol="0">
            <a:spAutoFit/>
          </a:bodyPr>
          <a:lstStyle/>
          <a:p>
            <a:pPr algn="ctr" rtl="1"/>
            <a:r>
              <a:rPr lang="ar-DZ" sz="5400" dirty="0" smtClean="0"/>
              <a:t>- </a:t>
            </a:r>
            <a:r>
              <a:rPr lang="ar-DZ" sz="5400" b="1" dirty="0" err="1" smtClean="0">
                <a:cs typeface="Traditional Arabic" pitchFamily="2" charset="-78"/>
              </a:rPr>
              <a:t>ماهي</a:t>
            </a:r>
            <a:r>
              <a:rPr lang="ar-DZ" sz="5400" b="1" dirty="0" smtClean="0">
                <a:cs typeface="Traditional Arabic" pitchFamily="2" charset="-78"/>
              </a:rPr>
              <a:t> أهم الانعكاسات الذي يؤثرها التمويل المصغر؟</a:t>
            </a:r>
            <a:endParaRPr lang="fr-FR" sz="5400" b="1" dirty="0">
              <a:cs typeface="Traditional Arabic" pitchFamily="2" charset="-78"/>
            </a:endParaRPr>
          </a:p>
        </p:txBody>
      </p:sp>
      <p:sp>
        <p:nvSpPr>
          <p:cNvPr id="48" name="ZoneTexte 47"/>
          <p:cNvSpPr txBox="1"/>
          <p:nvPr/>
        </p:nvSpPr>
        <p:spPr>
          <a:xfrm>
            <a:off x="15662085" y="35455817"/>
            <a:ext cx="4767537" cy="4247317"/>
          </a:xfrm>
          <a:prstGeom prst="rect">
            <a:avLst/>
          </a:prstGeom>
          <a:blipFill dpi="0" rotWithShape="1">
            <a:blip r:embed="rId5" cstate="print">
              <a:alphaModFix amt="59000"/>
            </a:blip>
            <a:srcRect/>
            <a:stretch>
              <a:fillRect l="-6000" r="-2000"/>
            </a:stretch>
          </a:blipFill>
        </p:spPr>
        <p:txBody>
          <a:bodyPr wrap="square" rtlCol="0">
            <a:spAutoFit/>
          </a:bodyPr>
          <a:lstStyle/>
          <a:p>
            <a:pPr algn="ctr" rtl="1"/>
            <a:r>
              <a:rPr lang="ar-DZ" sz="4800" dirty="0" smtClean="0"/>
              <a:t>-</a:t>
            </a:r>
            <a:r>
              <a:rPr lang="ar-DZ" sz="4800" dirty="0" smtClean="0">
                <a:cs typeface="Traditional Arabic" pitchFamily="2" charset="-78"/>
              </a:rPr>
              <a:t> </a:t>
            </a:r>
            <a:r>
              <a:rPr lang="ar-DZ" sz="5400" b="1" dirty="0" smtClean="0">
                <a:cs typeface="Traditional Arabic" pitchFamily="2" charset="-78"/>
              </a:rPr>
              <a:t>ما مدى مرونة السياسات والإجراءات في منح التمويل من طرف الهيئات المختصة لهذا النوع من </a:t>
            </a:r>
            <a:r>
              <a:rPr lang="ar-DZ" sz="5400" b="1" dirty="0" err="1" smtClean="0">
                <a:cs typeface="Traditional Arabic" pitchFamily="2" charset="-78"/>
              </a:rPr>
              <a:t>التمويل؟</a:t>
            </a:r>
            <a:r>
              <a:rPr lang="ar-DZ" sz="5400" b="1" dirty="0" smtClean="0">
                <a:cs typeface="Traditional Arabic" pitchFamily="2" charset="-78"/>
              </a:rPr>
              <a:t> </a:t>
            </a:r>
            <a:endParaRPr lang="fr-FR" sz="5400" dirty="0">
              <a:cs typeface="Traditional Arabic" pitchFamily="2" charset="-78"/>
            </a:endParaRPr>
          </a:p>
        </p:txBody>
      </p:sp>
      <p:sp>
        <p:nvSpPr>
          <p:cNvPr id="49" name="ZoneTexte 48"/>
          <p:cNvSpPr txBox="1"/>
          <p:nvPr/>
        </p:nvSpPr>
        <p:spPr>
          <a:xfrm>
            <a:off x="21157324" y="35425797"/>
            <a:ext cx="3459287" cy="5909310"/>
          </a:xfrm>
          <a:prstGeom prst="rect">
            <a:avLst/>
          </a:prstGeom>
          <a:blipFill dpi="0" rotWithShape="1">
            <a:blip r:embed="rId5" cstate="print">
              <a:alphaModFix amt="59000"/>
            </a:blip>
            <a:srcRect/>
            <a:stretch>
              <a:fillRect l="-6000" r="-2000"/>
            </a:stretch>
          </a:blipFill>
        </p:spPr>
        <p:txBody>
          <a:bodyPr wrap="square" rtlCol="0">
            <a:spAutoFit/>
          </a:bodyPr>
          <a:lstStyle/>
          <a:p>
            <a:pPr algn="ctr" rtl="1"/>
            <a:r>
              <a:rPr lang="ar-DZ" sz="5400" dirty="0" smtClean="0"/>
              <a:t>-</a:t>
            </a:r>
            <a:r>
              <a:rPr lang="ar-DZ" sz="5400" b="1" dirty="0" smtClean="0">
                <a:cs typeface="Traditional Arabic" pitchFamily="2" charset="-78"/>
              </a:rPr>
              <a:t> هل هناك نتائج </a:t>
            </a:r>
            <a:r>
              <a:rPr lang="ar-DZ" sz="5400" b="1" dirty="0" err="1" smtClean="0">
                <a:cs typeface="Traditional Arabic" pitchFamily="2" charset="-78"/>
              </a:rPr>
              <a:t>إجابية</a:t>
            </a:r>
            <a:r>
              <a:rPr lang="ar-DZ" sz="5400" b="1" dirty="0" smtClean="0">
                <a:cs typeface="Traditional Arabic" pitchFamily="2" charset="-78"/>
              </a:rPr>
              <a:t> توضح مدى نجاح الدولة في خلق اليات تمويل تؤدي الى انشاء مثل هذه المؤسسات؟</a:t>
            </a:r>
            <a:endParaRPr lang="fr-FR" sz="5400" b="1" dirty="0">
              <a:cs typeface="Traditional Arabic" pitchFamily="2" charset="-78"/>
            </a:endParaRPr>
          </a:p>
        </p:txBody>
      </p:sp>
      <p:sp>
        <p:nvSpPr>
          <p:cNvPr id="6145"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r-FR"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ما هي</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أهم</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الانعكاسات</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التي</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يؤثرها</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التمويل</a:t>
            </a:r>
            <a:r>
              <a:rPr kumimoji="0" lang="ar-SA" sz="1400" b="0" i="0" u="none" strike="noStrike" cap="none" normalizeH="0" baseline="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smtClean="0">
                <a:ln>
                  <a:noFill/>
                </a:ln>
                <a:solidFill>
                  <a:schemeClr val="tx1"/>
                </a:solidFill>
                <a:effectLst/>
                <a:latin typeface="Arial" pitchFamily="34" charset="0"/>
                <a:ea typeface="Arial" pitchFamily="34" charset="0"/>
                <a:cs typeface="Traditional Arabic" pitchFamily="2" charset="-78"/>
              </a:rPr>
              <a:t>المصغر؟</a:t>
            </a: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fr-FR"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ما هي</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أهم</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الانعكاسات</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التي</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يؤثرها</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smtClean="0">
                <a:ln>
                  <a:noFill/>
                </a:ln>
                <a:solidFill>
                  <a:schemeClr val="tx1"/>
                </a:solidFill>
                <a:effectLst/>
                <a:latin typeface="Arial" pitchFamily="34" charset="0"/>
                <a:ea typeface="Arial" pitchFamily="34" charset="0"/>
                <a:cs typeface="Traditional Arabic" pitchFamily="2" charset="-78"/>
              </a:rPr>
              <a:t>التمويل</a:t>
            </a:r>
            <a:r>
              <a:rPr kumimoji="0" lang="ar-SA" sz="1400" b="0" i="0" u="none" strike="noStrike" cap="none" normalizeH="0" baseline="0" dirty="0" smtClean="0">
                <a:ln>
                  <a:noFill/>
                </a:ln>
                <a:solidFill>
                  <a:schemeClr val="tx1"/>
                </a:solidFill>
                <a:effectLst/>
                <a:latin typeface="Calibri" pitchFamily="34" charset="0"/>
                <a:ea typeface="Arial" pitchFamily="34" charset="0"/>
                <a:cs typeface="Traditional Arabic" pitchFamily="2" charset="-78"/>
              </a:rPr>
              <a:t> </a:t>
            </a:r>
            <a:r>
              <a:rPr kumimoji="0" lang="ar-SA" sz="1400" b="0" i="0" u="none" strike="noStrike" cap="none" normalizeH="0" baseline="0" dirty="0" err="1" smtClean="0">
                <a:ln>
                  <a:noFill/>
                </a:ln>
                <a:solidFill>
                  <a:schemeClr val="tx1"/>
                </a:solidFill>
                <a:effectLst/>
                <a:latin typeface="Arial" pitchFamily="34" charset="0"/>
                <a:ea typeface="Arial" pitchFamily="34" charset="0"/>
                <a:cs typeface="Traditional Arabic" pitchFamily="2" charset="-78"/>
              </a:rPr>
              <a:t>المصغر؟</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0" name="Ellipse 69"/>
          <p:cNvSpPr/>
          <p:nvPr/>
        </p:nvSpPr>
        <p:spPr>
          <a:xfrm>
            <a:off x="4884655" y="13025117"/>
            <a:ext cx="7348700" cy="3480965"/>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lvl="0" algn="ctr" rtl="1"/>
            <a:r>
              <a:rPr lang="ar-DZ" sz="4400" b="1" dirty="0" smtClean="0">
                <a:solidFill>
                  <a:schemeClr val="tx1"/>
                </a:solidFill>
                <a:cs typeface="Traditional Arabic" pitchFamily="2" charset="-78"/>
              </a:rPr>
              <a:t>- بفضل الدولة وإنشاء مثل هذه الاليات تساعد في نشأ عدد معتبر من المؤسسات مما يؤدي الى خلق فرص عمل لتغطية البطالة.</a:t>
            </a:r>
            <a:endParaRPr lang="fr-FR" sz="4400" b="1" dirty="0">
              <a:solidFill>
                <a:schemeClr val="tx1"/>
              </a:solidFill>
              <a:cs typeface="Traditional Arabic" pitchFamily="2" charset="-78"/>
            </a:endParaRPr>
          </a:p>
        </p:txBody>
      </p:sp>
      <p:cxnSp>
        <p:nvCxnSpPr>
          <p:cNvPr id="71" name="Connecteur droit avec flèche 70"/>
          <p:cNvCxnSpPr/>
          <p:nvPr/>
        </p:nvCxnSpPr>
        <p:spPr>
          <a:xfrm>
            <a:off x="7571376" y="8315186"/>
            <a:ext cx="136893" cy="470993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770" decel="100000"/>
                                        <p:tgtEl>
                                          <p:spTgt spid="34"/>
                                        </p:tgtEl>
                                      </p:cBhvr>
                                    </p:animEffect>
                                    <p:animScale>
                                      <p:cBhvr>
                                        <p:cTn id="8" dur="770" decel="100000"/>
                                        <p:tgtEl>
                                          <p:spTgt spid="34"/>
                                        </p:tgtEl>
                                      </p:cBhvr>
                                      <p:from x="10000" y="10000"/>
                                      <p:to x="200000" y="450000"/>
                                    </p:animScale>
                                    <p:animScale>
                                      <p:cBhvr>
                                        <p:cTn id="9" dur="1230" accel="100000" fill="hold">
                                          <p:stCondLst>
                                            <p:cond delay="770"/>
                                          </p:stCondLst>
                                        </p:cTn>
                                        <p:tgtEl>
                                          <p:spTgt spid="34"/>
                                        </p:tgtEl>
                                      </p:cBhvr>
                                      <p:from x="200000" y="450000"/>
                                      <p:to x="100000" y="100000"/>
                                    </p:animScale>
                                    <p:set>
                                      <p:cBhvr>
                                        <p:cTn id="10" dur="770" fill="hold"/>
                                        <p:tgtEl>
                                          <p:spTgt spid="34"/>
                                        </p:tgtEl>
                                        <p:attrNameLst>
                                          <p:attrName>ppt_x</p:attrName>
                                        </p:attrNameLst>
                                      </p:cBhvr>
                                      <p:to>
                                        <p:strVal val="(0.5)"/>
                                      </p:to>
                                    </p:set>
                                    <p:anim from="(0.5)" to="(#ppt_x)" calcmode="lin" valueType="num">
                                      <p:cBhvr>
                                        <p:cTn id="11" dur="1230" accel="100000" fill="hold">
                                          <p:stCondLst>
                                            <p:cond delay="770"/>
                                          </p:stCondLst>
                                        </p:cTn>
                                        <p:tgtEl>
                                          <p:spTgt spid="34"/>
                                        </p:tgtEl>
                                        <p:attrNameLst>
                                          <p:attrName>ppt_x</p:attrName>
                                        </p:attrNameLst>
                                      </p:cBhvr>
                                    </p:anim>
                                    <p:set>
                                      <p:cBhvr>
                                        <p:cTn id="12" dur="770" fill="hold"/>
                                        <p:tgtEl>
                                          <p:spTgt spid="34"/>
                                        </p:tgtEl>
                                        <p:attrNameLst>
                                          <p:attrName>ppt_y</p:attrName>
                                        </p:attrNameLst>
                                      </p:cBhvr>
                                      <p:to>
                                        <p:strVal val="(#ppt_y+0.4)"/>
                                      </p:to>
                                    </p:set>
                                    <p:anim from="(#ppt_y+0.4)" to="(#ppt_y)" calcmode="lin" valueType="num">
                                      <p:cBhvr>
                                        <p:cTn id="13" dur="1230" accel="100000" fill="hold">
                                          <p:stCondLst>
                                            <p:cond delay="770"/>
                                          </p:stCondLst>
                                        </p:cTn>
                                        <p:tgtEl>
                                          <p:spTgt spid="34"/>
                                        </p:tgtEl>
                                        <p:attrNameLst>
                                          <p:attrName>ppt_y</p:attrName>
                                        </p:attrNameLst>
                                      </p:cBhvr>
                                    </p:anim>
                                  </p:childTnLst>
                                </p:cTn>
                              </p:par>
                              <p:par>
                                <p:cTn id="14" presetID="51" presetClass="entr" presetSubtype="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770" decel="100000"/>
                                        <p:tgtEl>
                                          <p:spTgt spid="37"/>
                                        </p:tgtEl>
                                      </p:cBhvr>
                                    </p:animEffect>
                                    <p:animScale>
                                      <p:cBhvr>
                                        <p:cTn id="17" dur="770" decel="100000"/>
                                        <p:tgtEl>
                                          <p:spTgt spid="37"/>
                                        </p:tgtEl>
                                      </p:cBhvr>
                                      <p:from x="10000" y="10000"/>
                                      <p:to x="200000" y="450000"/>
                                    </p:animScale>
                                    <p:animScale>
                                      <p:cBhvr>
                                        <p:cTn id="18" dur="1230" accel="100000" fill="hold">
                                          <p:stCondLst>
                                            <p:cond delay="770"/>
                                          </p:stCondLst>
                                        </p:cTn>
                                        <p:tgtEl>
                                          <p:spTgt spid="37"/>
                                        </p:tgtEl>
                                      </p:cBhvr>
                                      <p:from x="200000" y="450000"/>
                                      <p:to x="100000" y="100000"/>
                                    </p:animScale>
                                    <p:set>
                                      <p:cBhvr>
                                        <p:cTn id="19" dur="770" fill="hold"/>
                                        <p:tgtEl>
                                          <p:spTgt spid="37"/>
                                        </p:tgtEl>
                                        <p:attrNameLst>
                                          <p:attrName>ppt_x</p:attrName>
                                        </p:attrNameLst>
                                      </p:cBhvr>
                                      <p:to>
                                        <p:strVal val="(0.5)"/>
                                      </p:to>
                                    </p:set>
                                    <p:anim from="(0.5)" to="(#ppt_x)" calcmode="lin" valueType="num">
                                      <p:cBhvr>
                                        <p:cTn id="20" dur="1230" accel="100000" fill="hold">
                                          <p:stCondLst>
                                            <p:cond delay="770"/>
                                          </p:stCondLst>
                                        </p:cTn>
                                        <p:tgtEl>
                                          <p:spTgt spid="37"/>
                                        </p:tgtEl>
                                        <p:attrNameLst>
                                          <p:attrName>ppt_x</p:attrName>
                                        </p:attrNameLst>
                                      </p:cBhvr>
                                    </p:anim>
                                    <p:set>
                                      <p:cBhvr>
                                        <p:cTn id="21" dur="770" fill="hold"/>
                                        <p:tgtEl>
                                          <p:spTgt spid="37"/>
                                        </p:tgtEl>
                                        <p:attrNameLst>
                                          <p:attrName>ppt_y</p:attrName>
                                        </p:attrNameLst>
                                      </p:cBhvr>
                                      <p:to>
                                        <p:strVal val="(#ppt_y+0.4)"/>
                                      </p:to>
                                    </p:set>
                                    <p:anim from="(#ppt_y+0.4)" to="(#ppt_y)" calcmode="lin" valueType="num">
                                      <p:cBhvr>
                                        <p:cTn id="22" dur="1230" accel="100000" fill="hold">
                                          <p:stCondLst>
                                            <p:cond delay="770"/>
                                          </p:stCondLst>
                                        </p:cTn>
                                        <p:tgtEl>
                                          <p:spTgt spid="3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3170</TotalTime>
  <Words>555</Words>
  <Application>Microsoft Office PowerPoint</Application>
  <PresentationFormat>Personnalisé</PresentationFormat>
  <Paragraphs>47</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Utilisateur Windows</cp:lastModifiedBy>
  <cp:revision>158</cp:revision>
  <dcterms:created xsi:type="dcterms:W3CDTF">2012-02-10T00:21:22Z</dcterms:created>
  <dcterms:modified xsi:type="dcterms:W3CDTF">2015-03-03T12:41:28Z</dcterms:modified>
</cp:coreProperties>
</file>