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34578" autoAdjust="0"/>
    <p:restoredTop sz="99376" autoAdjust="0"/>
  </p:normalViewPr>
  <p:slideViewPr>
    <p:cSldViewPr snapToGrid="0" snapToObjects="1" showGuides="1">
      <p:cViewPr>
        <p:scale>
          <a:sx n="40" d="100"/>
          <a:sy n="40" d="100"/>
        </p:scale>
        <p:origin x="-498" y="-276"/>
      </p:cViewPr>
      <p:guideLst>
        <p:guide orient="horz" pos="4316"/>
        <p:guide orient="horz" pos="375"/>
        <p:guide orient="horz" pos="26214"/>
        <p:guide orient="horz"/>
        <p:guide pos="401"/>
        <p:guide pos="18672"/>
      </p:guideLst>
    </p:cSldViewPr>
  </p:slideViewPr>
  <p:outlineViewPr>
    <p:cViewPr>
      <p:scale>
        <a:sx n="33" d="100"/>
        <a:sy n="33" d="100"/>
      </p:scale>
      <p:origin x="21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3/4/2015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3/4/2015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56488" y="22253529"/>
            <a:ext cx="14299153" cy="14363627"/>
          </a:xfrm>
        </p:spPr>
        <p:txBody>
          <a:bodyPr/>
          <a:lstStyle/>
          <a:p>
            <a:pPr algn="ctr" rtl="1"/>
            <a:endParaRPr lang="ar-DZ" sz="4000" b="1" i="1" dirty="0" smtClean="0">
              <a:solidFill>
                <a:schemeClr val="tx1"/>
              </a:solidFill>
              <a:latin typeface="Traditional Arabic" pitchFamily="18" charset="-78"/>
              <a:cs typeface="Traditional Arabic" pitchFamily="18" charset="-78"/>
            </a:endParaRPr>
          </a:p>
          <a:p>
            <a:pPr algn="ctr" rtl="1"/>
            <a:endParaRPr lang="ar-DZ" sz="4000" b="1" i="1" dirty="0" smtClean="0">
              <a:solidFill>
                <a:schemeClr val="tx1"/>
              </a:solidFill>
              <a:latin typeface="Traditional Arabic" pitchFamily="18" charset="-78"/>
              <a:cs typeface="Traditional Arabic" pitchFamily="18" charset="-78"/>
            </a:endParaRPr>
          </a:p>
          <a:p>
            <a:pPr algn="ctr" rtl="1"/>
            <a:r>
              <a:rPr lang="ar-SA" sz="4000" b="1" i="1" dirty="0" err="1" smtClean="0">
                <a:solidFill>
                  <a:schemeClr val="tx1"/>
                </a:solidFill>
                <a:latin typeface="Traditional Arabic" pitchFamily="18" charset="-78"/>
                <a:cs typeface="Traditional Arabic" pitchFamily="18" charset="-78"/>
              </a:rPr>
              <a:t>للاجابة</a:t>
            </a:r>
            <a:r>
              <a:rPr lang="ar-SA" sz="4000" b="1" i="1" dirty="0" smtClean="0">
                <a:solidFill>
                  <a:schemeClr val="tx1"/>
                </a:solidFill>
                <a:latin typeface="Traditional Arabic" pitchFamily="18" charset="-78"/>
                <a:cs typeface="Traditional Arabic" pitchFamily="18" charset="-78"/>
              </a:rPr>
              <a:t> على الاشكالية المطروحة سابقا و الوصول الى فهم أدق </a:t>
            </a:r>
            <a:r>
              <a:rPr lang="ar-SA" sz="4000" b="1" i="1" dirty="0" err="1" smtClean="0">
                <a:solidFill>
                  <a:schemeClr val="tx1"/>
                </a:solidFill>
                <a:latin typeface="Traditional Arabic" pitchFamily="18" charset="-78"/>
                <a:cs typeface="Traditional Arabic" pitchFamily="18" charset="-78"/>
              </a:rPr>
              <a:t>وافضل</a:t>
            </a:r>
            <a:r>
              <a:rPr lang="ar-SA" sz="4000" b="1" i="1" dirty="0" smtClean="0">
                <a:solidFill>
                  <a:schemeClr val="tx1"/>
                </a:solidFill>
                <a:latin typeface="Traditional Arabic" pitchFamily="18" charset="-78"/>
                <a:cs typeface="Traditional Arabic" pitchFamily="18" charset="-78"/>
              </a:rPr>
              <a:t> استخدمنا المنهج الوصفي التحليلي الذي يعد اكثر المناهج موافقة مع موضوع الدراسة كما قسم متغيرات الدراسة </a:t>
            </a:r>
            <a:r>
              <a:rPr lang="ar-SA" sz="4000" b="1" i="1" dirty="0" err="1" smtClean="0">
                <a:solidFill>
                  <a:schemeClr val="tx1"/>
                </a:solidFill>
                <a:latin typeface="Traditional Arabic" pitchFamily="18" charset="-78"/>
                <a:cs typeface="Traditional Arabic" pitchFamily="18" charset="-78"/>
              </a:rPr>
              <a:t>الى :</a:t>
            </a:r>
            <a:endParaRPr lang="fr-FR" sz="4000" b="1" i="1" dirty="0" smtClean="0">
              <a:solidFill>
                <a:schemeClr val="tx1"/>
              </a:solidFill>
              <a:latin typeface="Traditional Arabic" pitchFamily="18" charset="-78"/>
              <a:cs typeface="Traditional Arabic" pitchFamily="18" charset="-78"/>
            </a:endParaRPr>
          </a:p>
          <a:p>
            <a:pPr algn="ctr" rtl="1"/>
            <a:r>
              <a:rPr lang="ar-SA" sz="4000" b="1" i="1" dirty="0" smtClean="0">
                <a:solidFill>
                  <a:schemeClr val="accent2"/>
                </a:solidFill>
                <a:latin typeface="Traditional Arabic" pitchFamily="18" charset="-78"/>
                <a:cs typeface="Traditional Arabic" pitchFamily="18" charset="-78"/>
              </a:rPr>
              <a:t>المتغير </a:t>
            </a:r>
            <a:r>
              <a:rPr lang="ar-SA" sz="4000" b="1" i="1" dirty="0" err="1" smtClean="0">
                <a:solidFill>
                  <a:schemeClr val="accent2"/>
                </a:solidFill>
                <a:latin typeface="Traditional Arabic" pitchFamily="18" charset="-78"/>
                <a:cs typeface="Traditional Arabic" pitchFamily="18" charset="-78"/>
              </a:rPr>
              <a:t>المستقل </a:t>
            </a:r>
            <a:r>
              <a:rPr lang="ar-SA" sz="4000" b="1" i="1" dirty="0" smtClean="0">
                <a:solidFill>
                  <a:schemeClr val="accent2"/>
                </a:solidFill>
                <a:latin typeface="Traditional Arabic" pitchFamily="18" charset="-78"/>
                <a:cs typeface="Traditional Arabic" pitchFamily="18" charset="-78"/>
              </a:rPr>
              <a:t>:هو عبارة عن نظام الحوافز </a:t>
            </a:r>
            <a:endParaRPr lang="fr-FR" sz="4000" b="1" i="1" dirty="0" smtClean="0">
              <a:solidFill>
                <a:schemeClr val="accent2"/>
              </a:solidFill>
              <a:latin typeface="Traditional Arabic" pitchFamily="18" charset="-78"/>
              <a:cs typeface="Traditional Arabic" pitchFamily="18" charset="-78"/>
            </a:endParaRPr>
          </a:p>
          <a:p>
            <a:pPr algn="ctr" rtl="1"/>
            <a:r>
              <a:rPr lang="ar-SA" sz="4000" b="1" i="1" dirty="0" smtClean="0">
                <a:solidFill>
                  <a:schemeClr val="accent2"/>
                </a:solidFill>
                <a:latin typeface="Traditional Arabic" pitchFamily="18" charset="-78"/>
                <a:cs typeface="Traditional Arabic" pitchFamily="18" charset="-78"/>
              </a:rPr>
              <a:t>المتغير </a:t>
            </a:r>
            <a:r>
              <a:rPr lang="ar-SA" sz="4000" b="1" i="1" dirty="0" err="1" smtClean="0">
                <a:solidFill>
                  <a:schemeClr val="accent2"/>
                </a:solidFill>
                <a:latin typeface="Traditional Arabic" pitchFamily="18" charset="-78"/>
                <a:cs typeface="Traditional Arabic" pitchFamily="18" charset="-78"/>
              </a:rPr>
              <a:t>التابع </a:t>
            </a:r>
            <a:r>
              <a:rPr lang="ar-SA" sz="4000" b="1" i="1" dirty="0" smtClean="0">
                <a:solidFill>
                  <a:schemeClr val="accent2"/>
                </a:solidFill>
                <a:latin typeface="Traditional Arabic" pitchFamily="18" charset="-78"/>
                <a:cs typeface="Traditional Arabic" pitchFamily="18" charset="-78"/>
              </a:rPr>
              <a:t>:اداء العاملين</a:t>
            </a:r>
            <a:endParaRPr lang="ar-DZ" sz="4000" b="1" i="1" dirty="0" smtClean="0">
              <a:solidFill>
                <a:schemeClr val="accent2"/>
              </a:solidFill>
              <a:latin typeface="Traditional Arabic" pitchFamily="18" charset="-78"/>
              <a:cs typeface="Traditional Arabic" pitchFamily="18" charset="-78"/>
            </a:endParaRPr>
          </a:p>
          <a:p>
            <a:pPr algn="ctr" rtl="1"/>
            <a:r>
              <a:rPr lang="ar-SA" sz="4000" b="1" i="1" u="sng" dirty="0" smtClean="0">
                <a:solidFill>
                  <a:schemeClr val="accent2"/>
                </a:solidFill>
                <a:latin typeface="Traditional Arabic" pitchFamily="18" charset="-78"/>
                <a:cs typeface="Traditional Arabic" pitchFamily="18" charset="-78"/>
              </a:rPr>
              <a:t>منهج دراسة </a:t>
            </a:r>
            <a:r>
              <a:rPr lang="ar-SA" sz="4000" b="1" i="1" u="sng" dirty="0" err="1" smtClean="0">
                <a:solidFill>
                  <a:schemeClr val="accent2"/>
                </a:solidFill>
                <a:latin typeface="Traditional Arabic" pitchFamily="18" charset="-78"/>
                <a:cs typeface="Traditional Arabic" pitchFamily="18" charset="-78"/>
              </a:rPr>
              <a:t>الحالة</a:t>
            </a:r>
            <a:r>
              <a:rPr lang="ar-SA" sz="4000" b="1" i="1" dirty="0" err="1" smtClean="0">
                <a:solidFill>
                  <a:schemeClr val="accent2"/>
                </a:solidFill>
                <a:latin typeface="Traditional Arabic" pitchFamily="18" charset="-78"/>
                <a:cs typeface="Traditional Arabic" pitchFamily="18" charset="-78"/>
              </a:rPr>
              <a:t> </a:t>
            </a:r>
            <a:r>
              <a:rPr lang="ar-SA" sz="4000" b="1" i="1" dirty="0" smtClean="0">
                <a:solidFill>
                  <a:schemeClr val="accent2"/>
                </a:solidFill>
                <a:latin typeface="Traditional Arabic" pitchFamily="18" charset="-78"/>
                <a:cs typeface="Traditional Arabic" pitchFamily="18" charset="-78"/>
              </a:rPr>
              <a:t>: </a:t>
            </a:r>
            <a:r>
              <a:rPr lang="ar-SA" sz="4000" b="1" i="1" dirty="0" smtClean="0">
                <a:solidFill>
                  <a:schemeClr val="tx1"/>
                </a:solidFill>
                <a:latin typeface="Traditional Arabic" pitchFamily="18" charset="-78"/>
                <a:cs typeface="Traditional Arabic" pitchFamily="18" charset="-78"/>
              </a:rPr>
              <a:t>وذلك في الجزء التطبيقي لتوضيح العلاقة ومقارنتها بالجانب النظري وذلك من خلال </a:t>
            </a:r>
            <a:r>
              <a:rPr lang="ar-DZ" sz="4000" b="1" i="1" dirty="0" smtClean="0">
                <a:solidFill>
                  <a:schemeClr val="tx1"/>
                </a:solidFill>
                <a:latin typeface="Traditional Arabic" pitchFamily="18" charset="-78"/>
                <a:cs typeface="Traditional Arabic" pitchFamily="18" charset="-78"/>
              </a:rPr>
              <a:t>الاستعانة بالاستبيان لج</a:t>
            </a:r>
            <a:r>
              <a:rPr lang="ar-SA" sz="4000" b="1" i="1" dirty="0" smtClean="0">
                <a:solidFill>
                  <a:schemeClr val="tx1"/>
                </a:solidFill>
                <a:latin typeface="Traditional Arabic" pitchFamily="18" charset="-78"/>
                <a:cs typeface="Traditional Arabic" pitchFamily="18" charset="-78"/>
              </a:rPr>
              <a:t>مع المعلومات المتعلقة بنظام الحوافز و اداء العاملين </a:t>
            </a:r>
            <a:r>
              <a:rPr lang="ar-SA" sz="4000" b="1" i="1" dirty="0" err="1" smtClean="0">
                <a:solidFill>
                  <a:schemeClr val="tx1"/>
                </a:solidFill>
                <a:latin typeface="Traditional Arabic" pitchFamily="18" charset="-78"/>
                <a:cs typeface="Traditional Arabic" pitchFamily="18" charset="-78"/>
              </a:rPr>
              <a:t>باظافة</a:t>
            </a:r>
            <a:r>
              <a:rPr lang="ar-SA" sz="4000" b="1" i="1" dirty="0" smtClean="0">
                <a:solidFill>
                  <a:schemeClr val="tx1"/>
                </a:solidFill>
                <a:latin typeface="Traditional Arabic" pitchFamily="18" charset="-78"/>
                <a:cs typeface="Traditional Arabic" pitchFamily="18" charset="-78"/>
              </a:rPr>
              <a:t> الى المقابلة الشخصية مع رئيس موارد </a:t>
            </a:r>
            <a:r>
              <a:rPr lang="ar-SA" sz="4000" b="1" i="1" dirty="0" err="1" smtClean="0">
                <a:solidFill>
                  <a:schemeClr val="tx1"/>
                </a:solidFill>
                <a:latin typeface="Traditional Arabic" pitchFamily="18" charset="-78"/>
                <a:cs typeface="Traditional Arabic" pitchFamily="18" charset="-78"/>
              </a:rPr>
              <a:t>البشرية .</a:t>
            </a:r>
            <a:endParaRPr lang="fr-FR" sz="4000" b="1" i="1" dirty="0" smtClean="0">
              <a:solidFill>
                <a:schemeClr val="tx1"/>
              </a:solidFill>
              <a:latin typeface="Traditional Arabic" pitchFamily="18" charset="-78"/>
              <a:cs typeface="Traditional Arabic" pitchFamily="18" charset="-78"/>
            </a:endParaRPr>
          </a:p>
          <a:p>
            <a:pPr algn="ctr" rtl="1"/>
            <a:r>
              <a:rPr lang="ar-SA" sz="4000" b="1" i="1" u="sng" dirty="0" smtClean="0">
                <a:solidFill>
                  <a:schemeClr val="accent2"/>
                </a:solidFill>
                <a:latin typeface="Traditional Arabic" pitchFamily="18" charset="-78"/>
                <a:cs typeface="Traditional Arabic" pitchFamily="18" charset="-78"/>
              </a:rPr>
              <a:t>مرجعية </a:t>
            </a:r>
            <a:r>
              <a:rPr lang="ar-SA" sz="4000" b="1" i="1" u="sng" dirty="0" err="1" smtClean="0">
                <a:solidFill>
                  <a:schemeClr val="accent2"/>
                </a:solidFill>
                <a:latin typeface="Traditional Arabic" pitchFamily="18" charset="-78"/>
                <a:cs typeface="Traditional Arabic" pitchFamily="18" charset="-78"/>
              </a:rPr>
              <a:t>الدراسة </a:t>
            </a:r>
            <a:r>
              <a:rPr lang="ar-SA" sz="4000" b="1" i="1" dirty="0" err="1" smtClean="0">
                <a:solidFill>
                  <a:schemeClr val="accent2"/>
                </a:solidFill>
                <a:latin typeface="Traditional Arabic" pitchFamily="18" charset="-78"/>
                <a:cs typeface="Traditional Arabic" pitchFamily="18" charset="-78"/>
              </a:rPr>
              <a:t>:</a:t>
            </a:r>
            <a:endParaRPr lang="fr-FR" sz="4000" b="1" i="1" dirty="0" smtClean="0">
              <a:solidFill>
                <a:schemeClr val="accent2"/>
              </a:solidFill>
              <a:latin typeface="Traditional Arabic" pitchFamily="18" charset="-78"/>
              <a:cs typeface="Traditional Arabic" pitchFamily="18" charset="-78"/>
            </a:endParaRPr>
          </a:p>
          <a:p>
            <a:pPr algn="ctr" rtl="1"/>
            <a:r>
              <a:rPr lang="ar-SA" sz="4000" b="1" i="1" dirty="0" smtClean="0">
                <a:solidFill>
                  <a:schemeClr val="tx1"/>
                </a:solidFill>
                <a:latin typeface="Traditional Arabic" pitchFamily="18" charset="-78"/>
                <a:cs typeface="Traditional Arabic" pitchFamily="18" charset="-78"/>
              </a:rPr>
              <a:t>المراجع المستخدمة في البحث متنوعة متمثلة </a:t>
            </a:r>
            <a:r>
              <a:rPr lang="ar-SA" sz="4000" b="1" i="1" dirty="0" err="1" smtClean="0">
                <a:solidFill>
                  <a:schemeClr val="tx1"/>
                </a:solidFill>
                <a:latin typeface="Traditional Arabic" pitchFamily="18" charset="-78"/>
                <a:cs typeface="Traditional Arabic" pitchFamily="18" charset="-78"/>
              </a:rPr>
              <a:t>في </a:t>
            </a:r>
            <a:r>
              <a:rPr lang="ar-SA" sz="4000" b="1" i="1" dirty="0" smtClean="0">
                <a:solidFill>
                  <a:schemeClr val="tx1"/>
                </a:solidFill>
                <a:latin typeface="Traditional Arabic" pitchFamily="18" charset="-78"/>
                <a:cs typeface="Traditional Arabic" pitchFamily="18" charset="-78"/>
              </a:rPr>
              <a:t>(الكتب العربية و</a:t>
            </a:r>
            <a:r>
              <a:rPr lang="ar-DZ" sz="4000" b="1" i="1" dirty="0" smtClean="0">
                <a:solidFill>
                  <a:schemeClr val="tx1"/>
                </a:solidFill>
                <a:latin typeface="Traditional Arabic" pitchFamily="18" charset="-78"/>
                <a:cs typeface="Traditional Arabic" pitchFamily="18" charset="-78"/>
              </a:rPr>
              <a:t>الاجنبية</a:t>
            </a:r>
            <a:r>
              <a:rPr lang="ar-SA" sz="4000" b="1" i="1" dirty="0" smtClean="0">
                <a:solidFill>
                  <a:schemeClr val="tx1"/>
                </a:solidFill>
                <a:latin typeface="Traditional Arabic" pitchFamily="18" charset="-78"/>
                <a:cs typeface="Traditional Arabic" pitchFamily="18" charset="-78"/>
              </a:rPr>
              <a:t>  و </a:t>
            </a:r>
            <a:endParaRPr lang="fr-FR" sz="4000" b="1" i="1" dirty="0" smtClean="0">
              <a:solidFill>
                <a:schemeClr val="tx1"/>
              </a:solidFill>
              <a:latin typeface="Traditional Arabic" pitchFamily="18" charset="-78"/>
              <a:cs typeface="Traditional Arabic" pitchFamily="18" charset="-78"/>
            </a:endParaRPr>
          </a:p>
          <a:p>
            <a:pPr algn="ctr" rtl="1"/>
            <a:r>
              <a:rPr lang="ar-SA" sz="4000" b="1" i="1" dirty="0" smtClean="0">
                <a:solidFill>
                  <a:schemeClr val="tx1"/>
                </a:solidFill>
                <a:latin typeface="Traditional Arabic" pitchFamily="18" charset="-78"/>
                <a:cs typeface="Traditional Arabic" pitchFamily="18" charset="-78"/>
              </a:rPr>
              <a:t>مذكرات ومواقع الكترونية ومجلات </a:t>
            </a:r>
            <a:r>
              <a:rPr lang="ar-SA" sz="4000" b="1" i="1" dirty="0" err="1" smtClean="0">
                <a:solidFill>
                  <a:schemeClr val="tx1"/>
                </a:solidFill>
                <a:latin typeface="Traditional Arabic" pitchFamily="18" charset="-78"/>
                <a:cs typeface="Traditional Arabic" pitchFamily="18" charset="-78"/>
              </a:rPr>
              <a:t>وملتقيات ....)</a:t>
            </a:r>
            <a:endParaRPr lang="fr-FR" sz="4000" b="1" i="1" dirty="0" smtClean="0">
              <a:solidFill>
                <a:schemeClr val="tx1"/>
              </a:solidFill>
              <a:latin typeface="Traditional Arabic" pitchFamily="18" charset="-78"/>
              <a:cs typeface="Traditional Arabic" pitchFamily="18" charset="-78"/>
            </a:endParaRPr>
          </a:p>
          <a:p>
            <a:pPr algn="ctr" rtl="1"/>
            <a:r>
              <a:rPr lang="ar-SA" sz="4000" b="1" i="1" u="sng" dirty="0" smtClean="0">
                <a:solidFill>
                  <a:schemeClr val="accent2"/>
                </a:solidFill>
                <a:latin typeface="Traditional Arabic" pitchFamily="18" charset="-78"/>
                <a:cs typeface="Traditional Arabic" pitchFamily="18" charset="-78"/>
              </a:rPr>
              <a:t>هيكل </a:t>
            </a:r>
            <a:r>
              <a:rPr lang="ar-SA" sz="4000" b="1" i="1" u="sng" dirty="0" err="1" smtClean="0">
                <a:solidFill>
                  <a:schemeClr val="accent2"/>
                </a:solidFill>
                <a:latin typeface="Traditional Arabic" pitchFamily="18" charset="-78"/>
                <a:cs typeface="Traditional Arabic" pitchFamily="18" charset="-78"/>
              </a:rPr>
              <a:t>البحث :</a:t>
            </a:r>
            <a:r>
              <a:rPr lang="ar-SA" sz="4000" b="1" i="1" u="sng" dirty="0" smtClean="0">
                <a:solidFill>
                  <a:schemeClr val="accent2"/>
                </a:solidFill>
                <a:latin typeface="Traditional Arabic" pitchFamily="18" charset="-78"/>
                <a:cs typeface="Traditional Arabic" pitchFamily="18" charset="-78"/>
              </a:rPr>
              <a:t> </a:t>
            </a:r>
            <a:endParaRPr lang="fr-FR" sz="4000" b="1" i="1" dirty="0" smtClean="0">
              <a:solidFill>
                <a:schemeClr val="accent2"/>
              </a:solidFill>
              <a:latin typeface="Traditional Arabic" pitchFamily="18" charset="-78"/>
              <a:cs typeface="Traditional Arabic" pitchFamily="18" charset="-78"/>
            </a:endParaRPr>
          </a:p>
          <a:p>
            <a:pPr algn="ctr" rtl="1"/>
            <a:r>
              <a:rPr lang="ar-SA" sz="4000" b="1" i="1" dirty="0" smtClean="0">
                <a:solidFill>
                  <a:schemeClr val="tx1"/>
                </a:solidFill>
                <a:latin typeface="Traditional Arabic" pitchFamily="18" charset="-78"/>
                <a:cs typeface="Traditional Arabic" pitchFamily="18" charset="-78"/>
              </a:rPr>
              <a:t>وقد قسم </a:t>
            </a:r>
            <a:r>
              <a:rPr lang="ar-SA" sz="4000" b="1" i="1" dirty="0" err="1" smtClean="0">
                <a:solidFill>
                  <a:schemeClr val="tx1"/>
                </a:solidFill>
                <a:latin typeface="Traditional Arabic" pitchFamily="18" charset="-78"/>
                <a:cs typeface="Traditional Arabic" pitchFamily="18" charset="-78"/>
              </a:rPr>
              <a:t>الى :</a:t>
            </a:r>
            <a:endParaRPr lang="fr-FR" sz="4000" b="1" i="1" dirty="0" smtClean="0">
              <a:solidFill>
                <a:schemeClr val="tx1"/>
              </a:solidFill>
              <a:latin typeface="Traditional Arabic" pitchFamily="18" charset="-78"/>
              <a:cs typeface="Traditional Arabic" pitchFamily="18" charset="-78"/>
            </a:endParaRPr>
          </a:p>
          <a:p>
            <a:pPr algn="ctr" rtl="1"/>
            <a:r>
              <a:rPr lang="ar-SA" sz="4000" b="1" i="1" dirty="0" smtClean="0">
                <a:solidFill>
                  <a:schemeClr val="tx1"/>
                </a:solidFill>
                <a:latin typeface="Traditional Arabic" pitchFamily="18" charset="-78"/>
                <a:cs typeface="Traditional Arabic" pitchFamily="18" charset="-78"/>
              </a:rPr>
              <a:t>الفصل </a:t>
            </a:r>
            <a:r>
              <a:rPr lang="ar-SA" sz="4000" b="1" i="1" dirty="0" err="1" smtClean="0">
                <a:solidFill>
                  <a:schemeClr val="tx1"/>
                </a:solidFill>
                <a:latin typeface="Traditional Arabic" pitchFamily="18" charset="-78"/>
                <a:cs typeface="Traditional Arabic" pitchFamily="18" charset="-78"/>
              </a:rPr>
              <a:t>الاول </a:t>
            </a:r>
            <a:r>
              <a:rPr lang="ar-SA" sz="4000" b="1" i="1" dirty="0" smtClean="0">
                <a:solidFill>
                  <a:schemeClr val="tx1"/>
                </a:solidFill>
                <a:latin typeface="Traditional Arabic" pitchFamily="18" charset="-78"/>
                <a:cs typeface="Traditional Arabic" pitchFamily="18" charset="-78"/>
              </a:rPr>
              <a:t>:سنتطرق فيه الى الادبيات النظرية حول موضوع الدراسة حيث قسم الى </a:t>
            </a:r>
            <a:r>
              <a:rPr lang="ar-SA" sz="4000" b="1" i="1" dirty="0" err="1" smtClean="0">
                <a:solidFill>
                  <a:schemeClr val="tx1"/>
                </a:solidFill>
                <a:latin typeface="Traditional Arabic" pitchFamily="18" charset="-78"/>
                <a:cs typeface="Traditional Arabic" pitchFamily="18" charset="-78"/>
              </a:rPr>
              <a:t>مبحثين </a:t>
            </a:r>
            <a:r>
              <a:rPr lang="ar-SA" sz="4000" b="1" i="1" dirty="0" smtClean="0">
                <a:solidFill>
                  <a:schemeClr val="tx1"/>
                </a:solidFill>
                <a:latin typeface="Traditional Arabic" pitchFamily="18" charset="-78"/>
                <a:cs typeface="Traditional Arabic" pitchFamily="18" charset="-78"/>
              </a:rPr>
              <a:t>(الاول حول نظام الحوافز </a:t>
            </a:r>
            <a:r>
              <a:rPr lang="ar-SA" sz="4000" b="1" i="1" dirty="0" err="1" smtClean="0">
                <a:solidFill>
                  <a:schemeClr val="tx1"/>
                </a:solidFill>
                <a:latin typeface="Traditional Arabic" pitchFamily="18" charset="-78"/>
                <a:cs typeface="Traditional Arabic" pitchFamily="18" charset="-78"/>
              </a:rPr>
              <a:t>واثره</a:t>
            </a:r>
            <a:r>
              <a:rPr lang="ar-SA" sz="4000" b="1" i="1" dirty="0" smtClean="0">
                <a:solidFill>
                  <a:schemeClr val="tx1"/>
                </a:solidFill>
                <a:latin typeface="Traditional Arabic" pitchFamily="18" charset="-78"/>
                <a:cs typeface="Traditional Arabic" pitchFamily="18" charset="-78"/>
              </a:rPr>
              <a:t> على تحسين اداء العاملين في مؤسسات ص و م والثاني حول الدراسات </a:t>
            </a:r>
            <a:r>
              <a:rPr lang="ar-SA" sz="4000" b="1" i="1" dirty="0" err="1" smtClean="0">
                <a:solidFill>
                  <a:schemeClr val="tx1"/>
                </a:solidFill>
                <a:latin typeface="Traditional Arabic" pitchFamily="18" charset="-78"/>
                <a:cs typeface="Traditional Arabic" pitchFamily="18" charset="-78"/>
              </a:rPr>
              <a:t>السابقة )</a:t>
            </a:r>
            <a:endParaRPr lang="fr-FR" sz="4000" b="1" i="1" dirty="0" smtClean="0">
              <a:solidFill>
                <a:schemeClr val="tx1"/>
              </a:solidFill>
              <a:latin typeface="Traditional Arabic" pitchFamily="18" charset="-78"/>
              <a:cs typeface="Traditional Arabic" pitchFamily="18" charset="-78"/>
            </a:endParaRPr>
          </a:p>
          <a:p>
            <a:pPr algn="ctr" rtl="1"/>
            <a:r>
              <a:rPr lang="ar-SA" sz="4000" b="1" i="1" dirty="0" smtClean="0">
                <a:solidFill>
                  <a:schemeClr val="tx1"/>
                </a:solidFill>
                <a:latin typeface="Traditional Arabic" pitchFamily="18" charset="-78"/>
                <a:cs typeface="Traditional Arabic" pitchFamily="18" charset="-78"/>
              </a:rPr>
              <a:t>الفصل </a:t>
            </a:r>
            <a:r>
              <a:rPr lang="ar-SA" sz="4000" b="1" i="1" dirty="0" err="1" smtClean="0">
                <a:solidFill>
                  <a:schemeClr val="tx1"/>
                </a:solidFill>
                <a:latin typeface="Traditional Arabic" pitchFamily="18" charset="-78"/>
                <a:cs typeface="Traditional Arabic" pitchFamily="18" charset="-78"/>
              </a:rPr>
              <a:t>الثاني </a:t>
            </a:r>
            <a:r>
              <a:rPr lang="ar-SA" sz="4000" b="1" i="1" dirty="0" smtClean="0">
                <a:solidFill>
                  <a:schemeClr val="tx1"/>
                </a:solidFill>
                <a:latin typeface="Traditional Arabic" pitchFamily="18" charset="-78"/>
                <a:cs typeface="Traditional Arabic" pitchFamily="18" charset="-78"/>
              </a:rPr>
              <a:t>:سنتناول من خلاله الدراسة الميدانية للموضوع حيث يتم عرض الطريقة و الادوات المستعملة في تحليل المعلومات للوصول للنتائج </a:t>
            </a:r>
            <a:r>
              <a:rPr lang="ar-SA" sz="4000" b="1" i="1" dirty="0" err="1" smtClean="0">
                <a:solidFill>
                  <a:schemeClr val="tx1"/>
                </a:solidFill>
                <a:latin typeface="Traditional Arabic" pitchFamily="18" charset="-78"/>
                <a:cs typeface="Traditional Arabic" pitchFamily="18" charset="-78"/>
              </a:rPr>
              <a:t>النهائية .</a:t>
            </a:r>
            <a:endParaRPr lang="fr-FR" sz="4000" b="1" i="1" dirty="0" smtClean="0">
              <a:solidFill>
                <a:schemeClr val="tx1"/>
              </a:solidFill>
              <a:latin typeface="Traditional Arabic" pitchFamily="18" charset="-78"/>
              <a:cs typeface="Traditional Arabic" pitchFamily="18" charset="-78"/>
            </a:endParaRPr>
          </a:p>
          <a:p>
            <a:pPr rtl="1"/>
            <a:r>
              <a:rPr lang="ar-SA" sz="4000" dirty="0" smtClean="0"/>
              <a:t> </a:t>
            </a:r>
            <a:endParaRPr lang="fr-FR" sz="4000" dirty="0"/>
          </a:p>
        </p:txBody>
      </p:sp>
      <p:sp>
        <p:nvSpPr>
          <p:cNvPr id="335" name="Text Placeholder 334"/>
          <p:cNvSpPr>
            <a:spLocks noGrp="1"/>
          </p:cNvSpPr>
          <p:nvPr>
            <p:ph type="body" sz="quarter" idx="11"/>
          </p:nvPr>
        </p:nvSpPr>
        <p:spPr>
          <a:xfrm>
            <a:off x="569009" y="18419657"/>
            <a:ext cx="14287866" cy="5536163"/>
          </a:xfrm>
        </p:spPr>
        <p:txBody>
          <a:bodyPr/>
          <a:lstStyle/>
          <a:p>
            <a:pPr rtl="1"/>
            <a:endParaRPr lang="ar-DZ" sz="6000" i="1" dirty="0" smtClean="0">
              <a:solidFill>
                <a:srgbClr val="C00000"/>
              </a:solidFill>
              <a:cs typeface="Traditional Arabic" pitchFamily="2" charset="-78"/>
            </a:endParaRPr>
          </a:p>
          <a:p>
            <a:pPr rtl="1"/>
            <a:endParaRPr lang="ar-DZ" sz="6000" i="1" dirty="0" smtClean="0">
              <a:solidFill>
                <a:srgbClr val="C00000"/>
              </a:solidFill>
              <a:cs typeface="Traditional Arabic" pitchFamily="2" charset="-78"/>
            </a:endParaRPr>
          </a:p>
          <a:p>
            <a:pPr rtl="1"/>
            <a:endParaRPr lang="ar-DZ" sz="6000" i="1" dirty="0" smtClean="0">
              <a:solidFill>
                <a:srgbClr val="C00000"/>
              </a:solidFill>
              <a:cs typeface="Traditional Arabic" pitchFamily="2" charset="-78"/>
            </a:endParaRPr>
          </a:p>
          <a:p>
            <a:pPr rtl="1"/>
            <a:endParaRPr lang="ar-DZ" sz="6000" i="1" dirty="0" smtClean="0">
              <a:solidFill>
                <a:srgbClr val="C00000"/>
              </a:solidFill>
              <a:cs typeface="Traditional Arabic" pitchFamily="2" charset="-78"/>
            </a:endParaRPr>
          </a:p>
          <a:p>
            <a:pPr rtl="1"/>
            <a:r>
              <a:rPr lang="ar-DZ" sz="6000" i="1" dirty="0" smtClean="0">
                <a:solidFill>
                  <a:srgbClr val="C00000"/>
                </a:solidFill>
                <a:cs typeface="Traditional Arabic" pitchFamily="2" charset="-78"/>
              </a:rPr>
              <a:t>منهجية الدراسة والأدوات المستخدمة:</a:t>
            </a:r>
            <a:endParaRPr lang="fr-FR" sz="6000" i="1" dirty="0" smtClean="0">
              <a:solidFill>
                <a:srgbClr val="C00000"/>
              </a:solidFill>
              <a:cs typeface="Traditional Arabic" pitchFamily="2" charset="-78"/>
            </a:endParaRPr>
          </a:p>
        </p:txBody>
      </p:sp>
      <p:sp>
        <p:nvSpPr>
          <p:cNvPr id="339" name="Text Placeholder 338"/>
          <p:cNvSpPr>
            <a:spLocks noGrp="1"/>
          </p:cNvSpPr>
          <p:nvPr>
            <p:ph type="body" sz="quarter" idx="25"/>
          </p:nvPr>
        </p:nvSpPr>
        <p:spPr>
          <a:xfrm>
            <a:off x="15336775" y="6876352"/>
            <a:ext cx="14287682" cy="1104181"/>
          </a:xfrm>
        </p:spPr>
        <p:txBody>
          <a:bodyPr/>
          <a:lstStyle/>
          <a:p>
            <a:pPr algn="r" rtl="1"/>
            <a:r>
              <a:rPr lang="ar-DZ" sz="6000" i="1" dirty="0" smtClean="0">
                <a:solidFill>
                  <a:srgbClr val="C00000"/>
                </a:solidFill>
                <a:cs typeface="Traditional Arabic" pitchFamily="2" charset="-78"/>
              </a:rPr>
              <a:t>ملخص</a:t>
            </a:r>
            <a:endParaRPr lang="fr-FR" sz="6000" i="1" dirty="0" smtClean="0">
              <a:solidFill>
                <a:srgbClr val="C00000"/>
              </a:solidFill>
              <a:cs typeface="Traditional Arabic" pitchFamily="2" charset="-78"/>
            </a:endParaRPr>
          </a:p>
        </p:txBody>
      </p:sp>
      <p:sp>
        <p:nvSpPr>
          <p:cNvPr id="340" name="Text Placeholder 339"/>
          <p:cNvSpPr>
            <a:spLocks noGrp="1"/>
          </p:cNvSpPr>
          <p:nvPr>
            <p:ph type="body" sz="quarter" idx="26"/>
          </p:nvPr>
        </p:nvSpPr>
        <p:spPr>
          <a:xfrm>
            <a:off x="15357254" y="8026699"/>
            <a:ext cx="14287682" cy="5499662"/>
          </a:xfrm>
        </p:spPr>
        <p:txBody>
          <a:bodyPr/>
          <a:lstStyle/>
          <a:p>
            <a:pPr algn="r" rtl="1"/>
            <a:r>
              <a:rPr lang="ar-DZ" sz="4000" b="1" dirty="0" smtClean="0"/>
              <a:t>  </a:t>
            </a:r>
            <a:r>
              <a:rPr lang="ar-DZ" sz="4000" b="1" i="1" dirty="0" smtClean="0">
                <a:solidFill>
                  <a:schemeClr val="tx1"/>
                </a:solidFill>
                <a:latin typeface="Traditional Arabic" pitchFamily="18" charset="-78"/>
                <a:cs typeface="Traditional Arabic" pitchFamily="18" charset="-78"/>
              </a:rPr>
              <a:t>تمارس المؤسسات العام و الخاص أعمالها بواسطة كوادرها البشرية و ذلك لتنفيذ أهدافها على المدى القريب و </a:t>
            </a:r>
            <a:r>
              <a:rPr lang="ar-DZ" sz="4000" b="1" i="1" dirty="0" err="1" smtClean="0">
                <a:solidFill>
                  <a:schemeClr val="tx1"/>
                </a:solidFill>
                <a:latin typeface="Traditional Arabic" pitchFamily="18" charset="-78"/>
                <a:cs typeface="Traditional Arabic" pitchFamily="18" charset="-78"/>
              </a:rPr>
              <a:t>البعيد .</a:t>
            </a:r>
            <a:r>
              <a:rPr lang="ar-DZ" sz="4000" b="1" i="1" dirty="0" smtClean="0">
                <a:solidFill>
                  <a:schemeClr val="tx1"/>
                </a:solidFill>
                <a:latin typeface="Traditional Arabic" pitchFamily="18" charset="-78"/>
                <a:cs typeface="Traditional Arabic" pitchFamily="18" charset="-78"/>
              </a:rPr>
              <a:t> ولكي تصل هذه  المؤسسات إلى الهدف المراد الوصول اليه كان لا بد لها من ايجاد الكادر الوظيفي القادر على ايصال المؤسسة إلى ذلك </a:t>
            </a:r>
            <a:r>
              <a:rPr lang="ar-DZ" sz="4000" b="1" i="1" dirty="0" err="1" smtClean="0">
                <a:solidFill>
                  <a:schemeClr val="tx1"/>
                </a:solidFill>
                <a:latin typeface="Traditional Arabic" pitchFamily="18" charset="-78"/>
                <a:cs typeface="Traditional Arabic" pitchFamily="18" charset="-78"/>
              </a:rPr>
              <a:t>الهدف </a:t>
            </a:r>
            <a:r>
              <a:rPr lang="ar-DZ" sz="4000" b="1" i="1" dirty="0" smtClean="0">
                <a:solidFill>
                  <a:schemeClr val="tx1"/>
                </a:solidFill>
                <a:latin typeface="Traditional Arabic" pitchFamily="18" charset="-78"/>
                <a:cs typeface="Traditional Arabic" pitchFamily="18" charset="-78"/>
              </a:rPr>
              <a:t>، وعلى هذه المؤسسات رد الجميل أولا بأول لتحفيز الموظف على الاستمرارية في الأداء الجيد و الفعال، ولقد حظي موضوع نظام الحوافز باهتمام العديد من علماء السلوك </a:t>
            </a:r>
            <a:r>
              <a:rPr lang="ar-DZ" sz="4000" b="1" i="1" dirty="0" err="1" smtClean="0">
                <a:solidFill>
                  <a:schemeClr val="tx1"/>
                </a:solidFill>
                <a:latin typeface="Traditional Arabic" pitchFamily="18" charset="-78"/>
                <a:cs typeface="Traditional Arabic" pitchFamily="18" charset="-78"/>
              </a:rPr>
              <a:t>الإداري  </a:t>
            </a:r>
            <a:r>
              <a:rPr lang="ar-DZ" sz="4000" b="1" i="1" dirty="0" smtClean="0">
                <a:solidFill>
                  <a:schemeClr val="tx1"/>
                </a:solidFill>
                <a:latin typeface="Traditional Arabic" pitchFamily="18" charset="-78"/>
                <a:cs typeface="Traditional Arabic" pitchFamily="18" charset="-78"/>
              </a:rPr>
              <a:t>، و لعل السبب في ذلك هو أن الحوافز بشتى أنواعها المادية و المعنوية واحدة من أهم المتغيرات المستقلة الإيجابية في الدافعية للعمل.</a:t>
            </a:r>
            <a:endParaRPr lang="en-US" sz="4000" b="1" i="1" dirty="0" smtClean="0">
              <a:solidFill>
                <a:schemeClr val="tx1"/>
              </a:solidFill>
              <a:latin typeface="Traditional Arabic" pitchFamily="18" charset="-78"/>
              <a:cs typeface="Traditional Arabic" pitchFamily="18" charset="-78"/>
            </a:endParaRPr>
          </a:p>
          <a:p>
            <a:pPr algn="r" rtl="1"/>
            <a:r>
              <a:rPr lang="ar-DZ" sz="4000" b="1" i="1" u="sng" dirty="0" smtClean="0">
                <a:solidFill>
                  <a:srgbClr val="FF0000"/>
                </a:solidFill>
              </a:rPr>
              <a:t>الكلمات </a:t>
            </a:r>
            <a:r>
              <a:rPr lang="ar-DZ" sz="4000" b="1" i="1" u="sng" dirty="0" err="1" smtClean="0">
                <a:solidFill>
                  <a:srgbClr val="FF0000"/>
                </a:solidFill>
              </a:rPr>
              <a:t>المفتاحية</a:t>
            </a:r>
            <a:r>
              <a:rPr lang="ar-DZ" sz="4000" b="1" i="1" u="sng" dirty="0" smtClean="0">
                <a:solidFill>
                  <a:srgbClr val="FF0000"/>
                </a:solidFill>
              </a:rPr>
              <a:t> :</a:t>
            </a:r>
            <a:r>
              <a:rPr lang="en-US" sz="4000" dirty="0" smtClean="0"/>
              <a:t/>
            </a:r>
            <a:br>
              <a:rPr lang="en-US" sz="4000" dirty="0" smtClean="0"/>
            </a:br>
            <a:r>
              <a:rPr lang="ar-DZ" sz="4000" b="1" i="1" dirty="0" smtClean="0">
                <a:solidFill>
                  <a:schemeClr val="tx1"/>
                </a:solidFill>
                <a:latin typeface="Traditional Arabic" pitchFamily="18" charset="-78"/>
                <a:cs typeface="Traditional Arabic" pitchFamily="18" charset="-78"/>
              </a:rPr>
              <a:t>الحوافز المادية و </a:t>
            </a:r>
            <a:r>
              <a:rPr lang="ar-DZ" sz="4000" b="1" i="1" dirty="0" err="1" smtClean="0">
                <a:solidFill>
                  <a:schemeClr val="tx1"/>
                </a:solidFill>
                <a:latin typeface="Traditional Arabic" pitchFamily="18" charset="-78"/>
                <a:cs typeface="Traditional Arabic" pitchFamily="18" charset="-78"/>
              </a:rPr>
              <a:t>المعنوية  </a:t>
            </a:r>
            <a:r>
              <a:rPr lang="ar-DZ" sz="4000" b="1" i="1" dirty="0" smtClean="0">
                <a:solidFill>
                  <a:schemeClr val="tx1"/>
                </a:solidFill>
                <a:latin typeface="Traditional Arabic" pitchFamily="18" charset="-78"/>
                <a:cs typeface="Traditional Arabic" pitchFamily="18" charset="-78"/>
              </a:rPr>
              <a:t>،تقييم </a:t>
            </a:r>
            <a:r>
              <a:rPr lang="ar-DZ" sz="4000" b="1" i="1" dirty="0" err="1" smtClean="0">
                <a:solidFill>
                  <a:schemeClr val="tx1"/>
                </a:solidFill>
                <a:latin typeface="Traditional Arabic" pitchFamily="18" charset="-78"/>
                <a:cs typeface="Traditional Arabic" pitchFamily="18" charset="-78"/>
              </a:rPr>
              <a:t>الاداء </a:t>
            </a:r>
            <a:r>
              <a:rPr lang="ar-DZ" sz="4000" b="1" i="1" dirty="0" smtClean="0">
                <a:solidFill>
                  <a:schemeClr val="tx1"/>
                </a:solidFill>
                <a:latin typeface="Traditional Arabic" pitchFamily="18" charset="-78"/>
                <a:cs typeface="Traditional Arabic" pitchFamily="18" charset="-78"/>
              </a:rPr>
              <a:t>،الرضا </a:t>
            </a:r>
            <a:r>
              <a:rPr lang="ar-DZ" sz="4000" b="1" i="1" dirty="0" err="1" smtClean="0">
                <a:solidFill>
                  <a:schemeClr val="tx1"/>
                </a:solidFill>
                <a:latin typeface="Traditional Arabic" pitchFamily="18" charset="-78"/>
                <a:cs typeface="Traditional Arabic" pitchFamily="18" charset="-78"/>
              </a:rPr>
              <a:t>الوظيفي </a:t>
            </a:r>
            <a:r>
              <a:rPr lang="ar-DZ" sz="4000" b="1" i="1" dirty="0" smtClean="0">
                <a:solidFill>
                  <a:schemeClr val="tx1"/>
                </a:solidFill>
                <a:latin typeface="Traditional Arabic" pitchFamily="18" charset="-78"/>
                <a:cs typeface="Traditional Arabic" pitchFamily="18" charset="-78"/>
              </a:rPr>
              <a:t>،الاثر</a:t>
            </a:r>
            <a:endParaRPr lang="en-US" sz="4000" b="1" i="1" dirty="0">
              <a:solidFill>
                <a:schemeClr val="tx1"/>
              </a:solidFill>
              <a:latin typeface="Traditional Arabic" pitchFamily="18" charset="-78"/>
              <a:cs typeface="Traditional Arabic" pitchFamily="18" charset="-78"/>
            </a:endParaRPr>
          </a:p>
        </p:txBody>
      </p:sp>
      <p:sp>
        <p:nvSpPr>
          <p:cNvPr id="341" name="Text Placeholder 340"/>
          <p:cNvSpPr>
            <a:spLocks noGrp="1"/>
          </p:cNvSpPr>
          <p:nvPr>
            <p:ph type="body" sz="quarter" idx="27"/>
          </p:nvPr>
        </p:nvSpPr>
        <p:spPr>
          <a:xfrm>
            <a:off x="1001486" y="19531466"/>
            <a:ext cx="14283756" cy="1104181"/>
          </a:xfrm>
        </p:spPr>
        <p:txBody>
          <a:bodyPr/>
          <a:lstStyle/>
          <a:p>
            <a:endParaRPr lang="en-US" sz="6000" dirty="0">
              <a:solidFill>
                <a:srgbClr val="C00000"/>
              </a:solidFill>
              <a:cs typeface="Traditional Arabic" pitchFamily="2" charset="-78"/>
            </a:endParaRPr>
          </a:p>
        </p:txBody>
      </p:sp>
      <p:sp>
        <p:nvSpPr>
          <p:cNvPr id="346" name="Text Placeholder 345"/>
          <p:cNvSpPr>
            <a:spLocks noGrp="1"/>
          </p:cNvSpPr>
          <p:nvPr>
            <p:ph type="body" sz="quarter" idx="96"/>
          </p:nvPr>
        </p:nvSpPr>
        <p:spPr>
          <a:xfrm>
            <a:off x="620816" y="14739256"/>
            <a:ext cx="14234825" cy="8318896"/>
          </a:xfrm>
        </p:spPr>
        <p:txBody>
          <a:bodyPr/>
          <a:lstStyle/>
          <a:p>
            <a:pPr algn="ctr" rtl="1"/>
            <a:r>
              <a:rPr lang="ar-SA" sz="6000" b="1" i="1" u="sng" dirty="0" smtClean="0">
                <a:solidFill>
                  <a:srgbClr val="FF0000"/>
                </a:solidFill>
                <a:latin typeface="Traditional Arabic" pitchFamily="18" charset="-78"/>
                <a:cs typeface="Traditional Arabic" pitchFamily="18" charset="-78"/>
              </a:rPr>
              <a:t>أهمية </a:t>
            </a:r>
            <a:r>
              <a:rPr lang="ar-SA" sz="6000" b="1" i="1" u="sng" dirty="0" err="1" smtClean="0">
                <a:solidFill>
                  <a:srgbClr val="FF0000"/>
                </a:solidFill>
                <a:latin typeface="Traditional Arabic" pitchFamily="18" charset="-78"/>
                <a:cs typeface="Traditional Arabic" pitchFamily="18" charset="-78"/>
              </a:rPr>
              <a:t>الدراسة</a:t>
            </a:r>
            <a:r>
              <a:rPr lang="ar-SA" sz="6000" b="1" i="1" dirty="0" err="1" smtClean="0">
                <a:solidFill>
                  <a:srgbClr val="FF0000"/>
                </a:solidFill>
                <a:latin typeface="Traditional Arabic" pitchFamily="18" charset="-78"/>
                <a:cs typeface="Traditional Arabic" pitchFamily="18" charset="-78"/>
              </a:rPr>
              <a:t> :</a:t>
            </a:r>
            <a:endParaRPr lang="fr-FR" sz="6000" b="1" i="1" dirty="0" smtClean="0">
              <a:solidFill>
                <a:srgbClr val="FF0000"/>
              </a:solidFill>
              <a:latin typeface="Traditional Arabic" pitchFamily="18" charset="-78"/>
              <a:cs typeface="Traditional Arabic" pitchFamily="18" charset="-78"/>
            </a:endParaRPr>
          </a:p>
          <a:p>
            <a:pPr algn="ctr" rtl="1"/>
            <a:r>
              <a:rPr lang="ar-SA" sz="4800" b="1" i="1" dirty="0" smtClean="0">
                <a:solidFill>
                  <a:schemeClr val="tx1"/>
                </a:solidFill>
                <a:latin typeface="Traditional Arabic" pitchFamily="18" charset="-78"/>
                <a:cs typeface="Traditional Arabic" pitchFamily="18" charset="-78"/>
              </a:rPr>
              <a:t>يعتبر موضوع نظام الحوافز من المواضيع المهمة وذلك بسبب زيادة المنافسة بين المؤسسات في ظل انفتاح </a:t>
            </a:r>
            <a:r>
              <a:rPr lang="ar-SA" sz="4800" b="1" i="1" dirty="0" err="1" smtClean="0">
                <a:solidFill>
                  <a:schemeClr val="tx1"/>
                </a:solidFill>
                <a:latin typeface="Traditional Arabic" pitchFamily="18" charset="-78"/>
                <a:cs typeface="Traditional Arabic" pitchFamily="18" charset="-78"/>
              </a:rPr>
              <a:t>السوق </a:t>
            </a:r>
            <a:r>
              <a:rPr lang="ar-SA" sz="4800" b="1" i="1" dirty="0" smtClean="0">
                <a:solidFill>
                  <a:schemeClr val="tx1"/>
                </a:solidFill>
                <a:latin typeface="Traditional Arabic" pitchFamily="18" charset="-78"/>
                <a:cs typeface="Traditional Arabic" pitchFamily="18" charset="-78"/>
              </a:rPr>
              <a:t>، لذلك انصبت أغلب جهود ادارة الموارد البشرية على المورد البشري وكيفية تحسين أدائه باعتباره الورقة الرابحة في المؤسسة وعنصر التمييز </a:t>
            </a:r>
            <a:r>
              <a:rPr lang="ar-SA" sz="4800" b="1" i="1" dirty="0" err="1" smtClean="0">
                <a:solidFill>
                  <a:schemeClr val="tx1"/>
                </a:solidFill>
                <a:latin typeface="Traditional Arabic" pitchFamily="18" charset="-78"/>
                <a:cs typeface="Traditional Arabic" pitchFamily="18" charset="-78"/>
              </a:rPr>
              <a:t>فيها </a:t>
            </a:r>
            <a:r>
              <a:rPr lang="ar-SA" sz="4800" b="1" i="1" dirty="0" smtClean="0">
                <a:solidFill>
                  <a:schemeClr val="tx1"/>
                </a:solidFill>
                <a:latin typeface="Traditional Arabic" pitchFamily="18" charset="-78"/>
                <a:cs typeface="Traditional Arabic" pitchFamily="18" charset="-78"/>
              </a:rPr>
              <a:t>،وهذا عن طريق نظام الحوافز بصفة خاصة ونظم التأهيل و التطوير بصفة </a:t>
            </a:r>
            <a:r>
              <a:rPr lang="ar-DZ" sz="4800" b="1" i="1" dirty="0" smtClean="0">
                <a:solidFill>
                  <a:schemeClr val="tx1"/>
                </a:solidFill>
                <a:latin typeface="Traditional Arabic" pitchFamily="18" charset="-78"/>
                <a:cs typeface="Traditional Arabic" pitchFamily="18" charset="-78"/>
              </a:rPr>
              <a:t>عامة</a:t>
            </a:r>
            <a:r>
              <a:rPr lang="ar-SA" sz="4800" b="1" i="1" dirty="0" smtClean="0">
                <a:solidFill>
                  <a:schemeClr val="tx1"/>
                </a:solidFill>
                <a:latin typeface="Traditional Arabic" pitchFamily="18" charset="-78"/>
                <a:cs typeface="Traditional Arabic" pitchFamily="18" charset="-78"/>
              </a:rPr>
              <a:t> </a:t>
            </a:r>
            <a:r>
              <a:rPr lang="ar-SA" sz="4800" b="1" i="1" dirty="0" err="1" smtClean="0">
                <a:solidFill>
                  <a:schemeClr val="tx1"/>
                </a:solidFill>
                <a:latin typeface="Traditional Arabic" pitchFamily="18" charset="-78"/>
                <a:cs typeface="Traditional Arabic" pitchFamily="18" charset="-78"/>
              </a:rPr>
              <a:t>.</a:t>
            </a:r>
            <a:endParaRPr lang="fr-FR" sz="4800" b="1" i="1" dirty="0" smtClean="0">
              <a:solidFill>
                <a:schemeClr val="tx1"/>
              </a:solidFill>
              <a:latin typeface="Traditional Arabic" pitchFamily="18" charset="-78"/>
              <a:cs typeface="Traditional Arabic" pitchFamily="18" charset="-78"/>
            </a:endParaRPr>
          </a:p>
          <a:p>
            <a:pPr algn="ctr" rtl="1"/>
            <a:r>
              <a:rPr lang="ar-SA" sz="4800" b="1" i="1" dirty="0" smtClean="0">
                <a:solidFill>
                  <a:schemeClr val="tx1"/>
                </a:solidFill>
                <a:latin typeface="Traditional Arabic" pitchFamily="18" charset="-78"/>
                <a:cs typeface="Traditional Arabic" pitchFamily="18" charset="-78"/>
              </a:rPr>
              <a:t>ومن هنا اتضح أنه من الضروري على أي مؤسسة أن تقوم باختيار العمال الاكفاء ودوي </a:t>
            </a:r>
            <a:r>
              <a:rPr lang="ar-SA" sz="4800" b="1" i="1" dirty="0" err="1" smtClean="0">
                <a:solidFill>
                  <a:schemeClr val="tx1"/>
                </a:solidFill>
                <a:latin typeface="Traditional Arabic" pitchFamily="18" charset="-78"/>
                <a:cs typeface="Traditional Arabic" pitchFamily="18" charset="-78"/>
              </a:rPr>
              <a:t>المهارات </a:t>
            </a:r>
            <a:r>
              <a:rPr lang="ar-SA" sz="4800" b="1" i="1" dirty="0" smtClean="0">
                <a:solidFill>
                  <a:schemeClr val="tx1"/>
                </a:solidFill>
                <a:latin typeface="Traditional Arabic" pitchFamily="18" charset="-78"/>
                <a:cs typeface="Traditional Arabic" pitchFamily="18" charset="-78"/>
              </a:rPr>
              <a:t>،ولا تكتفي بهذا فقط بل تقوم بتدريبهم وتحفيزهم للرفع من </a:t>
            </a:r>
            <a:r>
              <a:rPr lang="ar-SA" sz="4800" b="1" i="1" dirty="0" err="1" smtClean="0">
                <a:solidFill>
                  <a:schemeClr val="tx1"/>
                </a:solidFill>
                <a:latin typeface="Traditional Arabic" pitchFamily="18" charset="-78"/>
                <a:cs typeface="Traditional Arabic" pitchFamily="18" charset="-78"/>
              </a:rPr>
              <a:t>آدائهم</a:t>
            </a:r>
            <a:r>
              <a:rPr lang="ar-SA" sz="4800" b="1" i="1" dirty="0" smtClean="0">
                <a:solidFill>
                  <a:schemeClr val="tx1"/>
                </a:solidFill>
                <a:latin typeface="Traditional Arabic" pitchFamily="18" charset="-78"/>
                <a:cs typeface="Traditional Arabic" pitchFamily="18" charset="-78"/>
              </a:rPr>
              <a:t> وكسب ولائهم لتحقيق الرضا الوظيفي بالنسبة للعمال والرضا عن الأداء بالنسبة للمنظمة.</a:t>
            </a:r>
            <a:endParaRPr lang="fr-FR" sz="4800" b="1" i="1" dirty="0">
              <a:solidFill>
                <a:schemeClr val="tx1"/>
              </a:solidFill>
              <a:latin typeface="Traditional Arabic" pitchFamily="18" charset="-78"/>
              <a:cs typeface="Traditional Arabic" pitchFamily="18" charset="-78"/>
            </a:endParaRPr>
          </a:p>
        </p:txBody>
      </p:sp>
      <p:sp>
        <p:nvSpPr>
          <p:cNvPr id="383" name="Text Placeholder 382"/>
          <p:cNvSpPr>
            <a:spLocks noGrp="1"/>
          </p:cNvSpPr>
          <p:nvPr>
            <p:ph type="body" sz="quarter" idx="150"/>
          </p:nvPr>
        </p:nvSpPr>
        <p:spPr>
          <a:xfrm>
            <a:off x="4090899" y="4110875"/>
            <a:ext cx="22093415" cy="1119493"/>
          </a:xfrm>
        </p:spPr>
        <p:style>
          <a:lnRef idx="2">
            <a:schemeClr val="accent2">
              <a:shade val="50000"/>
            </a:schemeClr>
          </a:lnRef>
          <a:fillRef idx="1">
            <a:schemeClr val="accent2"/>
          </a:fillRef>
          <a:effectRef idx="0">
            <a:schemeClr val="accent2"/>
          </a:effectRef>
          <a:fontRef idx="minor">
            <a:schemeClr val="lt1"/>
          </a:fontRef>
        </p:style>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rtl="1"/>
            <a:r>
              <a:rPr lang="ar-DZ" sz="21600" b="1" dirty="0" smtClean="0"/>
              <a:t>من إعداد الطالبة : محبوب </a:t>
            </a:r>
            <a:r>
              <a:rPr lang="ar-DZ" sz="21600" b="1" dirty="0" err="1" smtClean="0"/>
              <a:t>نورة</a:t>
            </a:r>
            <a:endParaRPr lang="fr-FR" sz="21600" b="1" dirty="0" smtClean="0"/>
          </a:p>
          <a:p>
            <a:pPr rtl="1"/>
            <a:r>
              <a:rPr lang="ar-DZ" sz="21600" b="1" dirty="0" smtClean="0"/>
              <a:t>تحت إشراف  :</a:t>
            </a:r>
            <a:r>
              <a:rPr lang="ar-DZ" sz="21600" b="1" dirty="0" err="1" smtClean="0"/>
              <a:t>مسغوني</a:t>
            </a:r>
            <a:r>
              <a:rPr lang="ar-DZ" sz="21600" b="1" dirty="0" smtClean="0"/>
              <a:t> منى</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70000" lnSpcReduction="20000"/>
          </a:bodyPr>
          <a:lstStyle/>
          <a:p>
            <a:pPr rtl="1"/>
            <a:r>
              <a:rPr lang="ar-DZ" b="1" dirty="0" smtClean="0"/>
              <a:t>اثر نظام الحوافز على تحسين اداء العاملين في المؤسسات الصغيرة  و المتوسطة</a:t>
            </a:r>
            <a:endParaRPr lang="fr-FR" dirty="0" smtClean="0"/>
          </a:p>
          <a:p>
            <a:endParaRPr lang="en-US" dirty="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0816" y="6922518"/>
            <a:ext cx="14299153" cy="7816739"/>
          </a:xfrm>
        </p:spPr>
        <p:txBody>
          <a:bodyPr/>
          <a:lstStyle/>
          <a:p>
            <a:r>
              <a:rPr lang="ar-DZ" sz="6000" i="1" dirty="0" smtClean="0">
                <a:solidFill>
                  <a:srgbClr val="C00000"/>
                </a:solidFill>
                <a:cs typeface="Traditional Arabic" pitchFamily="2" charset="-78"/>
              </a:rPr>
              <a:t>اهداف الدراسة</a:t>
            </a:r>
          </a:p>
          <a:p>
            <a:pPr rtl="1"/>
            <a:r>
              <a:rPr lang="ar-SA" sz="5400" i="1" u="none" dirty="0" smtClean="0">
                <a:solidFill>
                  <a:schemeClr val="tx1"/>
                </a:solidFill>
                <a:latin typeface="Traditional Arabic" pitchFamily="18" charset="-78"/>
                <a:cs typeface="Traditional Arabic" pitchFamily="18" charset="-78"/>
              </a:rPr>
              <a:t>عند تناولنا لهذا الموضوع فإننا نسعى من ورائه إلى تحقيق الاهداف </a:t>
            </a:r>
            <a:r>
              <a:rPr lang="ar-SA" sz="5400" i="1" u="none" dirty="0" err="1" smtClean="0">
                <a:solidFill>
                  <a:schemeClr val="tx1"/>
                </a:solidFill>
                <a:latin typeface="Traditional Arabic" pitchFamily="18" charset="-78"/>
                <a:cs typeface="Traditional Arabic" pitchFamily="18" charset="-78"/>
              </a:rPr>
              <a:t>التالية :</a:t>
            </a:r>
            <a:endParaRPr lang="fr-FR" sz="5400" i="1" u="none" dirty="0" smtClean="0">
              <a:solidFill>
                <a:schemeClr val="tx1"/>
              </a:solidFill>
              <a:latin typeface="Traditional Arabic" pitchFamily="18" charset="-78"/>
              <a:cs typeface="Traditional Arabic" pitchFamily="18" charset="-78"/>
            </a:endParaRPr>
          </a:p>
          <a:p>
            <a:pPr rtl="1"/>
            <a:r>
              <a:rPr lang="ar-SA" sz="5400" i="1" u="none" dirty="0" smtClean="0">
                <a:solidFill>
                  <a:schemeClr val="tx1"/>
                </a:solidFill>
                <a:latin typeface="Traditional Arabic" pitchFamily="18" charset="-78"/>
                <a:cs typeface="Traditional Arabic" pitchFamily="18" charset="-78"/>
              </a:rPr>
              <a:t>1- تسليط الضوء على موضوع ادارة الموارد البشرية وربطه بمجال </a:t>
            </a:r>
            <a:r>
              <a:rPr lang="ar-SA" sz="5400" i="1" u="none" dirty="0" err="1" smtClean="0">
                <a:solidFill>
                  <a:schemeClr val="tx1"/>
                </a:solidFill>
                <a:latin typeface="Traditional Arabic" pitchFamily="18" charset="-78"/>
                <a:cs typeface="Traditional Arabic" pitchFamily="18" charset="-78"/>
              </a:rPr>
              <a:t>التخصص  .</a:t>
            </a:r>
            <a:endParaRPr lang="fr-FR" sz="5400" i="1" u="none" dirty="0" smtClean="0">
              <a:solidFill>
                <a:schemeClr val="tx1"/>
              </a:solidFill>
              <a:latin typeface="Traditional Arabic" pitchFamily="18" charset="-78"/>
              <a:cs typeface="Traditional Arabic" pitchFamily="18" charset="-78"/>
            </a:endParaRPr>
          </a:p>
          <a:p>
            <a:pPr rtl="1"/>
            <a:r>
              <a:rPr lang="ar-SA" sz="5400" i="1" u="none" dirty="0" err="1" smtClean="0">
                <a:solidFill>
                  <a:schemeClr val="tx1"/>
                </a:solidFill>
                <a:latin typeface="Traditional Arabic" pitchFamily="18" charset="-78"/>
                <a:cs typeface="Traditional Arabic" pitchFamily="18" charset="-78"/>
              </a:rPr>
              <a:t>2 </a:t>
            </a:r>
            <a:r>
              <a:rPr lang="ar-SA" sz="5400" i="1" u="none" dirty="0" smtClean="0">
                <a:solidFill>
                  <a:schemeClr val="tx1"/>
                </a:solidFill>
                <a:latin typeface="Traditional Arabic" pitchFamily="18" charset="-78"/>
                <a:cs typeface="Traditional Arabic" pitchFamily="18" charset="-78"/>
              </a:rPr>
              <a:t>–اظهار مدى تطبيق نظام الحوافز على مستوى المؤسسات ص و م في </a:t>
            </a:r>
            <a:r>
              <a:rPr lang="ar-SA" sz="5400" i="1" u="none" dirty="0" err="1" smtClean="0">
                <a:solidFill>
                  <a:schemeClr val="tx1"/>
                </a:solidFill>
                <a:latin typeface="Traditional Arabic" pitchFamily="18" charset="-78"/>
                <a:cs typeface="Traditional Arabic" pitchFamily="18" charset="-78"/>
              </a:rPr>
              <a:t>الجزائر  .</a:t>
            </a:r>
            <a:endParaRPr lang="fr-FR" sz="5400" i="1" u="none" dirty="0" smtClean="0">
              <a:solidFill>
                <a:schemeClr val="tx1"/>
              </a:solidFill>
              <a:latin typeface="Traditional Arabic" pitchFamily="18" charset="-78"/>
              <a:cs typeface="Traditional Arabic" pitchFamily="18" charset="-78"/>
            </a:endParaRPr>
          </a:p>
          <a:p>
            <a:pPr rtl="1"/>
            <a:r>
              <a:rPr lang="ar-SA" sz="5400" i="1" u="none" dirty="0" smtClean="0">
                <a:solidFill>
                  <a:schemeClr val="tx1"/>
                </a:solidFill>
                <a:latin typeface="Traditional Arabic" pitchFamily="18" charset="-78"/>
                <a:cs typeface="Traditional Arabic" pitchFamily="18" charset="-78"/>
              </a:rPr>
              <a:t>3-ابراز أهمية نظام الحوافز والدور الفعال الذي تساهم به في تحسين اداء </a:t>
            </a:r>
            <a:r>
              <a:rPr lang="ar-SA" sz="5400" i="1" u="none" dirty="0" err="1" smtClean="0">
                <a:solidFill>
                  <a:schemeClr val="tx1"/>
                </a:solidFill>
                <a:latin typeface="Traditional Arabic" pitchFamily="18" charset="-78"/>
                <a:cs typeface="Traditional Arabic" pitchFamily="18" charset="-78"/>
              </a:rPr>
              <a:t>العاملين .</a:t>
            </a:r>
            <a:endParaRPr lang="fr-FR" sz="5400" i="1" u="none" dirty="0" smtClean="0">
              <a:solidFill>
                <a:schemeClr val="tx1"/>
              </a:solidFill>
              <a:latin typeface="Traditional Arabic" pitchFamily="18" charset="-78"/>
              <a:cs typeface="Traditional Arabic" pitchFamily="18" charset="-78"/>
            </a:endParaRPr>
          </a:p>
          <a:p>
            <a:r>
              <a:rPr lang="ar-SA" sz="5400" i="1" u="none" dirty="0" smtClean="0">
                <a:solidFill>
                  <a:schemeClr val="tx1"/>
                </a:solidFill>
                <a:latin typeface="Traditional Arabic" pitchFamily="18" charset="-78"/>
                <a:cs typeface="Traditional Arabic" pitchFamily="18" charset="-78"/>
              </a:rPr>
              <a:t>4- معرفة مدى اهتمام المؤسسات ص و م بنظام الحوافز وعلاقته </a:t>
            </a:r>
            <a:r>
              <a:rPr lang="ar-SA" sz="5400" i="1" u="none" dirty="0" err="1" smtClean="0">
                <a:solidFill>
                  <a:schemeClr val="tx1"/>
                </a:solidFill>
                <a:latin typeface="Traditional Arabic" pitchFamily="18" charset="-78"/>
                <a:cs typeface="Traditional Arabic" pitchFamily="18" charset="-78"/>
              </a:rPr>
              <a:t>بالاداء</a:t>
            </a:r>
            <a:endParaRPr lang="ar-SA" sz="5400" i="1" u="none" dirty="0" smtClean="0">
              <a:solidFill>
                <a:schemeClr val="tx1"/>
              </a:solidFill>
              <a:latin typeface="Traditional Arabic" pitchFamily="18" charset="-78"/>
              <a:cs typeface="Traditional Arabic" pitchFamily="18" charset="-78"/>
            </a:endParaRPr>
          </a:p>
          <a:p>
            <a:endParaRPr lang="fr-FR" sz="2800" i="1" u="none" dirty="0">
              <a:solidFill>
                <a:schemeClr val="tx1"/>
              </a:solidFill>
              <a:latin typeface="Traditional Arabic" pitchFamily="18" charset="-78"/>
              <a:cs typeface="Traditional Arabic" pitchFamily="18" charset="-78"/>
            </a:endParaRPr>
          </a:p>
        </p:txBody>
      </p:sp>
      <p:sp>
        <p:nvSpPr>
          <p:cNvPr id="23" name="Espace réservé du texte 22"/>
          <p:cNvSpPr>
            <a:spLocks noGrp="1"/>
          </p:cNvSpPr>
          <p:nvPr>
            <p:ph type="body" sz="quarter" idx="29"/>
          </p:nvPr>
        </p:nvSpPr>
        <p:spPr>
          <a:xfrm>
            <a:off x="15336775" y="14018803"/>
            <a:ext cx="14276605" cy="4040369"/>
          </a:xfrm>
        </p:spPr>
        <p:txBody>
          <a:bodyPr/>
          <a:lstStyle/>
          <a:p>
            <a:endParaRPr lang="ar-DZ" sz="6000" dirty="0" smtClean="0">
              <a:cs typeface="Traditional Arabic" pitchFamily="2" charset="-78"/>
            </a:endParaRPr>
          </a:p>
          <a:p>
            <a:endParaRPr lang="ar-DZ" sz="6000" dirty="0" smtClean="0">
              <a:cs typeface="Traditional Arabic" pitchFamily="2" charset="-78"/>
            </a:endParaRPr>
          </a:p>
          <a:p>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040830" y="14018804"/>
            <a:ext cx="14604106" cy="25819071"/>
          </a:xfrm>
        </p:spPr>
        <p:txBody>
          <a:bodyPr/>
          <a:lstStyle/>
          <a:p>
            <a:pPr algn="ctr"/>
            <a:r>
              <a:rPr lang="ar-DZ" sz="4800" dirty="0" smtClean="0"/>
              <a:t> </a:t>
            </a:r>
            <a:r>
              <a:rPr lang="ar-DZ" sz="6000" b="1" i="1" u="sng" dirty="0" smtClean="0">
                <a:solidFill>
                  <a:srgbClr val="FF0000"/>
                </a:solidFill>
                <a:latin typeface="Traditional Arabic" pitchFamily="18" charset="-78"/>
                <a:cs typeface="Traditional Arabic" pitchFamily="18" charset="-78"/>
              </a:rPr>
              <a:t>اشكالية الدراسة</a:t>
            </a:r>
            <a:endParaRPr lang="fr-FR" sz="6000" b="1" i="1" u="sng" dirty="0" smtClean="0">
              <a:solidFill>
                <a:srgbClr val="FF0000"/>
              </a:solidFill>
              <a:latin typeface="Traditional Arabic" pitchFamily="18" charset="-78"/>
              <a:cs typeface="Traditional Arabic" pitchFamily="18" charset="-78"/>
            </a:endParaRPr>
          </a:p>
          <a:p>
            <a:pPr algn="r"/>
            <a:r>
              <a:rPr lang="ar-DZ" sz="4800" dirty="0" smtClean="0"/>
              <a:t>     </a:t>
            </a:r>
            <a:r>
              <a:rPr lang="ar-DZ" sz="4000" b="1" i="1" dirty="0" smtClean="0">
                <a:solidFill>
                  <a:schemeClr val="tx1"/>
                </a:solidFill>
                <a:latin typeface="Traditional Arabic" pitchFamily="18" charset="-78"/>
                <a:cs typeface="Traditional Arabic" pitchFamily="18" charset="-78"/>
              </a:rPr>
              <a:t>ان عدم توافر الحوافز المادية والمعنوية المناسبة للموظف  قد يؤثر سلبا على أدائه ويسهم في ضعف إنتاجيته وبالتالي يقلص فرصة تحقيق الأهداف المرجوة للمؤسسة ومن هذا المنطلق يمكن القول أن للحوافز دور كبير في تغيير مستوى أداء الموظف سواء بشكل سلبي أو </a:t>
            </a:r>
            <a:r>
              <a:rPr lang="ar-DZ" sz="4000" b="1" i="1" dirty="0" err="1" smtClean="0">
                <a:solidFill>
                  <a:schemeClr val="tx1"/>
                </a:solidFill>
                <a:latin typeface="Traditional Arabic" pitchFamily="18" charset="-78"/>
                <a:cs typeface="Traditional Arabic" pitchFamily="18" charset="-78"/>
              </a:rPr>
              <a:t>إيجابي </a:t>
            </a:r>
            <a:r>
              <a:rPr lang="ar-DZ" sz="4000" b="1" i="1" dirty="0" smtClean="0">
                <a:solidFill>
                  <a:schemeClr val="tx1"/>
                </a:solidFill>
                <a:latin typeface="Traditional Arabic" pitchFamily="18" charset="-78"/>
                <a:cs typeface="Traditional Arabic" pitchFamily="18" charset="-78"/>
              </a:rPr>
              <a:t>،الأمر الذي يتطلب الحرص في توزيع تلك الحوافز بشكل عادل و موضوعي لذلك وجدت الحاجة الماسة للدراسة والتحليل لرفع مستوى هؤلاء العاملين بهذه </a:t>
            </a:r>
            <a:r>
              <a:rPr lang="ar-DZ" sz="4000" b="1" i="1" dirty="0" err="1" smtClean="0">
                <a:solidFill>
                  <a:schemeClr val="tx1"/>
                </a:solidFill>
                <a:latin typeface="Traditional Arabic" pitchFamily="18" charset="-78"/>
                <a:cs typeface="Traditional Arabic" pitchFamily="18" charset="-78"/>
              </a:rPr>
              <a:t>المؤسسات .</a:t>
            </a:r>
            <a:r>
              <a:rPr lang="ar-DZ" sz="4000" b="1" i="1" dirty="0" smtClean="0">
                <a:solidFill>
                  <a:schemeClr val="tx1"/>
                </a:solidFill>
                <a:latin typeface="Traditional Arabic" pitchFamily="18" charset="-78"/>
                <a:cs typeface="Traditional Arabic" pitchFamily="18" charset="-78"/>
              </a:rPr>
              <a:t> ومن هنا تتمحور إشكالية البحث في السؤال الجوهري </a:t>
            </a:r>
            <a:r>
              <a:rPr lang="ar-DZ" sz="4000" b="1" i="1" dirty="0" err="1" smtClean="0">
                <a:solidFill>
                  <a:schemeClr val="tx1"/>
                </a:solidFill>
                <a:latin typeface="Traditional Arabic" pitchFamily="18" charset="-78"/>
                <a:cs typeface="Traditional Arabic" pitchFamily="18" charset="-78"/>
              </a:rPr>
              <a:t>التالي :</a:t>
            </a:r>
            <a:endParaRPr lang="fr-FR" sz="4000" b="1" i="1" dirty="0" smtClean="0">
              <a:solidFill>
                <a:schemeClr val="tx1"/>
              </a:solidFill>
              <a:latin typeface="Traditional Arabic" pitchFamily="18" charset="-78"/>
              <a:cs typeface="Traditional Arabic" pitchFamily="18" charset="-78"/>
            </a:endParaRPr>
          </a:p>
          <a:p>
            <a:pPr algn="ctr"/>
            <a:r>
              <a:rPr lang="ar-DZ" sz="6000" b="1" i="1" dirty="0" smtClean="0">
                <a:solidFill>
                  <a:srgbClr val="C00000"/>
                </a:solidFill>
                <a:latin typeface="Traditional Arabic" pitchFamily="18" charset="-78"/>
                <a:cs typeface="Traditional Arabic" pitchFamily="18" charset="-78"/>
              </a:rPr>
              <a:t>ما مدى تأثير نظام الحوافز  على تحسين  أداء العاملين في المؤسسات ص </a:t>
            </a:r>
            <a:r>
              <a:rPr lang="ar-DZ" sz="6000" b="1" i="1" dirty="0" err="1" smtClean="0">
                <a:solidFill>
                  <a:srgbClr val="C00000"/>
                </a:solidFill>
                <a:latin typeface="Traditional Arabic" pitchFamily="18" charset="-78"/>
                <a:cs typeface="Traditional Arabic" pitchFamily="18" charset="-78"/>
              </a:rPr>
              <a:t>وم</a:t>
            </a:r>
            <a:r>
              <a:rPr lang="ar-DZ" sz="6000" b="1" i="1" dirty="0" smtClean="0">
                <a:solidFill>
                  <a:srgbClr val="C00000"/>
                </a:solidFill>
                <a:latin typeface="Traditional Arabic" pitchFamily="18" charset="-78"/>
                <a:cs typeface="Traditional Arabic" pitchFamily="18" charset="-78"/>
              </a:rPr>
              <a:t> </a:t>
            </a:r>
            <a:r>
              <a:rPr lang="ar-DZ" sz="6000" b="1" i="1" dirty="0" err="1" smtClean="0">
                <a:solidFill>
                  <a:srgbClr val="C00000"/>
                </a:solidFill>
                <a:latin typeface="Traditional Arabic" pitchFamily="18" charset="-78"/>
                <a:cs typeface="Traditional Arabic" pitchFamily="18" charset="-78"/>
              </a:rPr>
              <a:t>؟</a:t>
            </a:r>
            <a:endParaRPr lang="fr-FR" sz="6000" b="1" i="1" dirty="0" smtClean="0">
              <a:solidFill>
                <a:srgbClr val="C00000"/>
              </a:solidFill>
              <a:latin typeface="Traditional Arabic" pitchFamily="18" charset="-78"/>
              <a:cs typeface="Traditional Arabic" pitchFamily="18" charset="-78"/>
            </a:endParaRPr>
          </a:p>
          <a:p>
            <a:pPr algn="ctr"/>
            <a:r>
              <a:rPr lang="ar-DZ" sz="6000" b="1" i="1" u="sng" dirty="0" smtClean="0">
                <a:solidFill>
                  <a:srgbClr val="FF0000"/>
                </a:solidFill>
                <a:latin typeface="Traditional Arabic" pitchFamily="18" charset="-78"/>
                <a:cs typeface="Traditional Arabic" pitchFamily="18" charset="-78"/>
              </a:rPr>
              <a:t>التساؤلات</a:t>
            </a:r>
            <a:r>
              <a:rPr lang="ar-DZ" sz="4800" b="1" i="1" u="sng" dirty="0" smtClean="0">
                <a:solidFill>
                  <a:srgbClr val="FF0000"/>
                </a:solidFill>
                <a:latin typeface="Traditional Arabic" pitchFamily="18" charset="-78"/>
                <a:cs typeface="Traditional Arabic" pitchFamily="18" charset="-78"/>
              </a:rPr>
              <a:t> </a:t>
            </a:r>
            <a:r>
              <a:rPr lang="ar-DZ" sz="4800" b="1" i="1" u="sng" dirty="0" err="1" smtClean="0">
                <a:solidFill>
                  <a:srgbClr val="FF0000"/>
                </a:solidFill>
                <a:latin typeface="Traditional Arabic" pitchFamily="18" charset="-78"/>
                <a:cs typeface="Traditional Arabic" pitchFamily="18" charset="-78"/>
              </a:rPr>
              <a:t>الفرعية</a:t>
            </a:r>
            <a:r>
              <a:rPr lang="ar-DZ" sz="4800" b="1" i="1" dirty="0" err="1" smtClean="0">
                <a:solidFill>
                  <a:srgbClr val="FF0000"/>
                </a:solidFill>
                <a:latin typeface="Traditional Arabic" pitchFamily="18" charset="-78"/>
                <a:cs typeface="Traditional Arabic" pitchFamily="18" charset="-78"/>
              </a:rPr>
              <a:t> </a:t>
            </a:r>
            <a:r>
              <a:rPr lang="ar-DZ" sz="4800" dirty="0" err="1" smtClean="0">
                <a:solidFill>
                  <a:srgbClr val="FF0000"/>
                </a:solidFill>
              </a:rPr>
              <a:t>:</a:t>
            </a:r>
            <a:endParaRPr lang="fr-FR" sz="4800" dirty="0" smtClean="0">
              <a:solidFill>
                <a:srgbClr val="FF0000"/>
              </a:solidFill>
            </a:endParaRPr>
          </a:p>
          <a:p>
            <a:pPr algn="r"/>
            <a:r>
              <a:rPr lang="ar-DZ" sz="4800" b="1" i="1" dirty="0" smtClean="0">
                <a:solidFill>
                  <a:schemeClr val="tx1"/>
                </a:solidFill>
                <a:latin typeface="Traditional Arabic" pitchFamily="18" charset="-78"/>
                <a:cs typeface="Traditional Arabic" pitchFamily="18" charset="-78"/>
              </a:rPr>
              <a:t>1- ما هي الحوافز و ما اهميتها في ادارة الموارد </a:t>
            </a:r>
            <a:r>
              <a:rPr lang="ar-DZ" sz="4800" b="1" i="1" dirty="0" err="1" smtClean="0">
                <a:solidFill>
                  <a:schemeClr val="tx1"/>
                </a:solidFill>
                <a:latin typeface="Traditional Arabic" pitchFamily="18" charset="-78"/>
                <a:cs typeface="Traditional Arabic" pitchFamily="18" charset="-78"/>
              </a:rPr>
              <a:t>البشرية  ؟</a:t>
            </a:r>
            <a:r>
              <a:rPr lang="ar-DZ" sz="4800" b="1" i="1" dirty="0" smtClean="0">
                <a:solidFill>
                  <a:schemeClr val="tx1"/>
                </a:solidFill>
                <a:latin typeface="Traditional Arabic" pitchFamily="18" charset="-78"/>
                <a:cs typeface="Traditional Arabic" pitchFamily="18" charset="-78"/>
              </a:rPr>
              <a:t>   </a:t>
            </a:r>
            <a:endParaRPr lang="fr-FR" sz="4800" b="1" i="1" dirty="0" smtClean="0">
              <a:solidFill>
                <a:schemeClr val="tx1"/>
              </a:solidFill>
              <a:latin typeface="Traditional Arabic" pitchFamily="18" charset="-78"/>
              <a:cs typeface="Traditional Arabic" pitchFamily="18" charset="-78"/>
            </a:endParaRPr>
          </a:p>
          <a:p>
            <a:pPr algn="r"/>
            <a:r>
              <a:rPr lang="ar-DZ" sz="4800" b="1" i="1" dirty="0" smtClean="0">
                <a:solidFill>
                  <a:schemeClr val="tx1"/>
                </a:solidFill>
                <a:latin typeface="Traditional Arabic" pitchFamily="18" charset="-78"/>
                <a:cs typeface="Traditional Arabic" pitchFamily="18" charset="-78"/>
              </a:rPr>
              <a:t>2- هل التقييم الجيد يعتبر حافز لتحسين اداء العاملين بالمؤسسات ص </a:t>
            </a:r>
            <a:r>
              <a:rPr lang="ar-DZ" sz="4800" b="1" i="1" dirty="0" err="1" smtClean="0">
                <a:solidFill>
                  <a:schemeClr val="tx1"/>
                </a:solidFill>
                <a:latin typeface="Traditional Arabic" pitchFamily="18" charset="-78"/>
                <a:cs typeface="Traditional Arabic" pitchFamily="18" charset="-78"/>
              </a:rPr>
              <a:t>وم</a:t>
            </a:r>
            <a:r>
              <a:rPr lang="ar-DZ" sz="4800" b="1" i="1" dirty="0" smtClean="0">
                <a:solidFill>
                  <a:schemeClr val="tx1"/>
                </a:solidFill>
                <a:latin typeface="Traditional Arabic" pitchFamily="18" charset="-78"/>
                <a:cs typeface="Traditional Arabic" pitchFamily="18" charset="-78"/>
              </a:rPr>
              <a:t>  </a:t>
            </a:r>
            <a:r>
              <a:rPr lang="ar-DZ" sz="4800" b="1" i="1" dirty="0" err="1" smtClean="0">
                <a:solidFill>
                  <a:schemeClr val="tx1"/>
                </a:solidFill>
                <a:latin typeface="Traditional Arabic" pitchFamily="18" charset="-78"/>
                <a:cs typeface="Traditional Arabic" pitchFamily="18" charset="-78"/>
              </a:rPr>
              <a:t>؟</a:t>
            </a:r>
            <a:endParaRPr lang="fr-FR" sz="4800" b="1" i="1" dirty="0" smtClean="0">
              <a:solidFill>
                <a:schemeClr val="tx1"/>
              </a:solidFill>
              <a:latin typeface="Traditional Arabic" pitchFamily="18" charset="-78"/>
              <a:cs typeface="Traditional Arabic" pitchFamily="18" charset="-78"/>
            </a:endParaRPr>
          </a:p>
          <a:p>
            <a:pPr algn="r"/>
            <a:r>
              <a:rPr lang="ar-DZ" sz="4800" b="1" i="1" dirty="0" smtClean="0">
                <a:solidFill>
                  <a:schemeClr val="tx1"/>
                </a:solidFill>
                <a:latin typeface="Traditional Arabic" pitchFamily="18" charset="-78"/>
                <a:cs typeface="Traditional Arabic" pitchFamily="18" charset="-78"/>
              </a:rPr>
              <a:t>3- ما هو واقع الحوافز وما أثره على أداء العاملين في المؤسسات ص و </a:t>
            </a:r>
            <a:r>
              <a:rPr lang="ar-DZ" sz="4800" b="1" i="1" dirty="0" err="1" smtClean="0">
                <a:solidFill>
                  <a:schemeClr val="tx1"/>
                </a:solidFill>
                <a:latin typeface="Traditional Arabic" pitchFamily="18" charset="-78"/>
                <a:cs typeface="Traditional Arabic" pitchFamily="18" charset="-78"/>
              </a:rPr>
              <a:t>م   ؟</a:t>
            </a:r>
            <a:endParaRPr lang="fr-FR" sz="4800" b="1" i="1" dirty="0" smtClean="0">
              <a:solidFill>
                <a:schemeClr val="tx1"/>
              </a:solidFill>
              <a:latin typeface="Traditional Arabic" pitchFamily="18" charset="-78"/>
              <a:cs typeface="Traditional Arabic" pitchFamily="18" charset="-78"/>
            </a:endParaRPr>
          </a:p>
          <a:p>
            <a:pPr algn="ctr"/>
            <a:r>
              <a:rPr lang="ar-DZ" sz="6000" b="1" i="1" u="sng" dirty="0" smtClean="0">
                <a:solidFill>
                  <a:srgbClr val="FF0000"/>
                </a:solidFill>
                <a:latin typeface="Traditional Arabic" pitchFamily="18" charset="-78"/>
                <a:cs typeface="Traditional Arabic" pitchFamily="18" charset="-78"/>
              </a:rPr>
              <a:t>الفرضيات</a:t>
            </a:r>
            <a:r>
              <a:rPr lang="ar-DZ" sz="4800" b="1" i="1" dirty="0" smtClean="0">
                <a:solidFill>
                  <a:schemeClr val="tx1"/>
                </a:solidFill>
                <a:latin typeface="Traditional Arabic" pitchFamily="18" charset="-78"/>
                <a:cs typeface="Traditional Arabic" pitchFamily="18" charset="-78"/>
              </a:rPr>
              <a:t> </a:t>
            </a:r>
          </a:p>
          <a:p>
            <a:pPr algn="r"/>
            <a:r>
              <a:rPr lang="ar-DZ" sz="4800" b="1" i="1" dirty="0" err="1" smtClean="0">
                <a:solidFill>
                  <a:schemeClr val="tx1"/>
                </a:solidFill>
                <a:latin typeface="Traditional Arabic" pitchFamily="18" charset="-78"/>
                <a:cs typeface="Traditional Arabic" pitchFamily="18" charset="-78"/>
              </a:rPr>
              <a:t>1 </a:t>
            </a:r>
            <a:r>
              <a:rPr lang="ar-DZ" sz="4800" b="1" i="1" dirty="0" smtClean="0">
                <a:solidFill>
                  <a:schemeClr val="tx1"/>
                </a:solidFill>
                <a:latin typeface="Traditional Arabic" pitchFamily="18" charset="-78"/>
                <a:cs typeface="Traditional Arabic" pitchFamily="18" charset="-78"/>
              </a:rPr>
              <a:t>– نعني بالحوافز المثيرات التي تدفع العمال الى بذل اقصى جهد ممكن سواء كانت هذه المثيرات مادية او معنوية و التي بشأنها ان تشعر العمال بدرجة عالية من </a:t>
            </a:r>
            <a:r>
              <a:rPr lang="ar-DZ" sz="4800" b="1" i="1" dirty="0" err="1" smtClean="0">
                <a:solidFill>
                  <a:schemeClr val="tx1"/>
                </a:solidFill>
                <a:latin typeface="Traditional Arabic" pitchFamily="18" charset="-78"/>
                <a:cs typeface="Traditional Arabic" pitchFamily="18" charset="-78"/>
              </a:rPr>
              <a:t>الرضا .</a:t>
            </a:r>
            <a:endParaRPr lang="fr-FR" sz="4800" b="1" i="1" dirty="0" smtClean="0">
              <a:solidFill>
                <a:schemeClr val="tx1"/>
              </a:solidFill>
              <a:latin typeface="Traditional Arabic" pitchFamily="18" charset="-78"/>
              <a:cs typeface="Traditional Arabic" pitchFamily="18" charset="-78"/>
            </a:endParaRPr>
          </a:p>
          <a:p>
            <a:pPr algn="r"/>
            <a:r>
              <a:rPr lang="ar-DZ" sz="4800" b="1" i="1" dirty="0" smtClean="0">
                <a:solidFill>
                  <a:schemeClr val="tx1"/>
                </a:solidFill>
                <a:latin typeface="Traditional Arabic" pitchFamily="18" charset="-78"/>
                <a:cs typeface="Traditional Arabic" pitchFamily="18" charset="-78"/>
              </a:rPr>
              <a:t>2- أن التقييم الجيد يعتبر حافز لتحسين اداء </a:t>
            </a:r>
            <a:r>
              <a:rPr lang="ar-DZ" sz="4800" b="1" i="1" dirty="0" err="1" smtClean="0">
                <a:solidFill>
                  <a:schemeClr val="tx1"/>
                </a:solidFill>
                <a:latin typeface="Traditional Arabic" pitchFamily="18" charset="-78"/>
                <a:cs typeface="Traditional Arabic" pitchFamily="18" charset="-78"/>
              </a:rPr>
              <a:t>العاملين  .</a:t>
            </a:r>
            <a:endParaRPr lang="fr-FR" sz="4800" b="1" i="1" dirty="0" smtClean="0">
              <a:solidFill>
                <a:schemeClr val="tx1"/>
              </a:solidFill>
              <a:latin typeface="Traditional Arabic" pitchFamily="18" charset="-78"/>
              <a:cs typeface="Traditional Arabic" pitchFamily="18" charset="-78"/>
            </a:endParaRPr>
          </a:p>
          <a:p>
            <a:pPr algn="r"/>
            <a:r>
              <a:rPr lang="ar-DZ" sz="4800" b="1" i="1" dirty="0" smtClean="0">
                <a:solidFill>
                  <a:schemeClr val="tx1"/>
                </a:solidFill>
                <a:latin typeface="Traditional Arabic" pitchFamily="18" charset="-78"/>
                <a:cs typeface="Traditional Arabic" pitchFamily="18" charset="-78"/>
              </a:rPr>
              <a:t>3- يؤثر نظام الحوافز على درجة الاداء وفعاليته من خلال تعزيز نقاط القوة وتحسين نقاط الضعف لدى </a:t>
            </a:r>
            <a:r>
              <a:rPr lang="ar-DZ" sz="4800" b="1" i="1" dirty="0" err="1" smtClean="0">
                <a:solidFill>
                  <a:schemeClr val="tx1"/>
                </a:solidFill>
                <a:latin typeface="Traditional Arabic" pitchFamily="18" charset="-78"/>
                <a:cs typeface="Traditional Arabic" pitchFamily="18" charset="-78"/>
              </a:rPr>
              <a:t>العمال .</a:t>
            </a:r>
            <a:endParaRPr lang="fr-FR" sz="4800" b="1" i="1" dirty="0" smtClean="0">
              <a:solidFill>
                <a:schemeClr val="tx1"/>
              </a:solidFill>
              <a:latin typeface="Traditional Arabic" pitchFamily="18" charset="-78"/>
              <a:cs typeface="Traditional Arabic" pitchFamily="18" charset="-78"/>
            </a:endParaRPr>
          </a:p>
          <a:p>
            <a:pPr algn="ctr" rtl="1"/>
            <a:r>
              <a:rPr lang="ar-SA" sz="6000" b="1" i="1" u="sng" dirty="0" smtClean="0">
                <a:solidFill>
                  <a:srgbClr val="FF0000"/>
                </a:solidFill>
                <a:latin typeface="Traditional Arabic" pitchFamily="18" charset="-78"/>
                <a:cs typeface="Traditional Arabic" pitchFamily="18" charset="-78"/>
              </a:rPr>
              <a:t>أسباب اختيار </a:t>
            </a:r>
            <a:r>
              <a:rPr lang="ar-SA" sz="6000" b="1" i="1" u="sng" dirty="0" err="1" smtClean="0">
                <a:solidFill>
                  <a:srgbClr val="FF0000"/>
                </a:solidFill>
                <a:latin typeface="Traditional Arabic" pitchFamily="18" charset="-78"/>
                <a:cs typeface="Traditional Arabic" pitchFamily="18" charset="-78"/>
              </a:rPr>
              <a:t>الموضوع</a:t>
            </a:r>
            <a:r>
              <a:rPr lang="ar-SA" sz="6000" b="1" i="1" dirty="0" err="1" smtClean="0">
                <a:solidFill>
                  <a:srgbClr val="FF0000"/>
                </a:solidFill>
                <a:latin typeface="Traditional Arabic" pitchFamily="18" charset="-78"/>
                <a:cs typeface="Traditional Arabic" pitchFamily="18" charset="-78"/>
              </a:rPr>
              <a:t> :</a:t>
            </a:r>
            <a:endParaRPr lang="fr-FR" sz="6000" b="1" i="1" dirty="0" smtClean="0">
              <a:solidFill>
                <a:srgbClr val="FF0000"/>
              </a:solidFill>
              <a:latin typeface="Traditional Arabic" pitchFamily="18" charset="-78"/>
              <a:cs typeface="Traditional Arabic" pitchFamily="18" charset="-78"/>
            </a:endParaRPr>
          </a:p>
          <a:p>
            <a:pPr algn="r" rtl="1"/>
            <a:r>
              <a:rPr lang="ar-SA" sz="4800" b="1" i="1" dirty="0" smtClean="0">
                <a:solidFill>
                  <a:schemeClr val="tx1"/>
                </a:solidFill>
                <a:latin typeface="Traditional Arabic" pitchFamily="18" charset="-78"/>
                <a:cs typeface="Traditional Arabic" pitchFamily="18" charset="-78"/>
              </a:rPr>
              <a:t>لعل كل شخص منا يتساءل عن سبب نجاح بعض المؤسسات وفشل بعض الآخر منها ويرجع السبب في ذلك الى العنصر البشري الذي يعتبر الأداة الوحيدة التي لها القدرة على التغيير و المنافسة </a:t>
            </a:r>
            <a:r>
              <a:rPr lang="ar-SA" sz="4800" b="1" i="1" dirty="0" err="1" smtClean="0">
                <a:solidFill>
                  <a:schemeClr val="tx1"/>
                </a:solidFill>
                <a:latin typeface="Traditional Arabic" pitchFamily="18" charset="-78"/>
                <a:cs typeface="Traditional Arabic" pitchFamily="18" charset="-78"/>
              </a:rPr>
              <a:t>والابتكار </a:t>
            </a:r>
            <a:r>
              <a:rPr lang="ar-SA" sz="4800" b="1" i="1" dirty="0" smtClean="0">
                <a:solidFill>
                  <a:schemeClr val="tx1"/>
                </a:solidFill>
                <a:latin typeface="Traditional Arabic" pitchFamily="18" charset="-78"/>
                <a:cs typeface="Traditional Arabic" pitchFamily="18" charset="-78"/>
              </a:rPr>
              <a:t>،ولهذه الاسباب وغيرها اخترنا موضوع الدراسة والمتمثل في </a:t>
            </a:r>
            <a:r>
              <a:rPr lang="ar-DZ" sz="4800" b="1" i="1" dirty="0" err="1" smtClean="0">
                <a:solidFill>
                  <a:schemeClr val="tx1"/>
                </a:solidFill>
                <a:latin typeface="Traditional Arabic" pitchFamily="18" charset="-78"/>
                <a:cs typeface="Traditional Arabic" pitchFamily="18" charset="-78"/>
              </a:rPr>
              <a:t>:</a:t>
            </a:r>
            <a:r>
              <a:rPr lang="ar-SA" sz="4800" b="1" i="1" dirty="0" smtClean="0">
                <a:solidFill>
                  <a:schemeClr val="tx1"/>
                </a:solidFill>
                <a:latin typeface="Traditional Arabic" pitchFamily="18" charset="-78"/>
                <a:cs typeface="Traditional Arabic" pitchFamily="18" charset="-78"/>
              </a:rPr>
              <a:t> </a:t>
            </a:r>
            <a:endParaRPr lang="ar-DZ" sz="4800" b="1" i="1" dirty="0" smtClean="0">
              <a:solidFill>
                <a:schemeClr val="tx1"/>
              </a:solidFill>
              <a:latin typeface="Traditional Arabic" pitchFamily="18" charset="-78"/>
              <a:cs typeface="Traditional Arabic" pitchFamily="18" charset="-78"/>
            </a:endParaRPr>
          </a:p>
          <a:p>
            <a:pPr algn="r" rtl="1"/>
            <a:r>
              <a:rPr lang="ar-SA" sz="4800" b="1" i="1" dirty="0" smtClean="0">
                <a:solidFill>
                  <a:schemeClr val="tx1"/>
                </a:solidFill>
                <a:latin typeface="Traditional Arabic" pitchFamily="18" charset="-78"/>
                <a:cs typeface="Traditional Arabic" pitchFamily="18" charset="-78"/>
              </a:rPr>
              <a:t>- اثر نظام الحوافز  في تحسين اداء العاملين بمؤسسات الصغيرة والمتوسطة</a:t>
            </a:r>
            <a:r>
              <a:rPr lang="ar-DZ" sz="4800" b="1" i="1" dirty="0" err="1" smtClean="0">
                <a:solidFill>
                  <a:schemeClr val="tx1"/>
                </a:solidFill>
                <a:latin typeface="Traditional Arabic" pitchFamily="18" charset="-78"/>
                <a:cs typeface="Traditional Arabic" pitchFamily="18" charset="-78"/>
              </a:rPr>
              <a:t>.</a:t>
            </a:r>
            <a:endParaRPr lang="fr-FR" sz="4800" b="1" i="1" dirty="0" smtClean="0">
              <a:solidFill>
                <a:schemeClr val="tx1"/>
              </a:solidFill>
              <a:latin typeface="Traditional Arabic" pitchFamily="18" charset="-78"/>
              <a:cs typeface="Traditional Arabic" pitchFamily="18" charset="-78"/>
            </a:endParaRPr>
          </a:p>
          <a:p>
            <a:pPr algn="r" rtl="1"/>
            <a:r>
              <a:rPr lang="ar-SA" sz="4800" b="1" i="1" dirty="0" smtClean="0">
                <a:solidFill>
                  <a:schemeClr val="tx1"/>
                </a:solidFill>
                <a:latin typeface="Traditional Arabic" pitchFamily="18" charset="-78"/>
                <a:cs typeface="Traditional Arabic" pitchFamily="18" charset="-78"/>
              </a:rPr>
              <a:t>- تقييم كفاءة وفعالية نظام الحوافز في المؤسسات الصغيرة </a:t>
            </a:r>
            <a:r>
              <a:rPr lang="ar-SA" sz="4800" b="1" i="1" dirty="0" err="1" smtClean="0">
                <a:solidFill>
                  <a:schemeClr val="tx1"/>
                </a:solidFill>
                <a:latin typeface="Traditional Arabic" pitchFamily="18" charset="-78"/>
                <a:cs typeface="Traditional Arabic" pitchFamily="18" charset="-78"/>
              </a:rPr>
              <a:t>والمتوسطة .</a:t>
            </a:r>
            <a:endParaRPr lang="fr-FR" sz="4800" b="1" i="1" dirty="0" smtClean="0">
              <a:solidFill>
                <a:schemeClr val="tx1"/>
              </a:solidFill>
              <a:latin typeface="Traditional Arabic" pitchFamily="18" charset="-78"/>
              <a:cs typeface="Traditional Arabic" pitchFamily="18" charset="-78"/>
            </a:endParaRPr>
          </a:p>
          <a:p>
            <a:pPr algn="r" rtl="1"/>
            <a:r>
              <a:rPr lang="ar-SA" sz="4800" b="1" i="1" dirty="0" smtClean="0">
                <a:solidFill>
                  <a:schemeClr val="tx1"/>
                </a:solidFill>
                <a:latin typeface="Traditional Arabic" pitchFamily="18" charset="-78"/>
                <a:cs typeface="Traditional Arabic" pitchFamily="18" charset="-78"/>
              </a:rPr>
              <a:t>- معرفة مدى قدرة المؤسسات على تقييم أداء </a:t>
            </a:r>
            <a:r>
              <a:rPr lang="ar-SA" sz="4800" b="1" i="1" dirty="0" err="1" smtClean="0">
                <a:solidFill>
                  <a:schemeClr val="tx1"/>
                </a:solidFill>
                <a:latin typeface="Traditional Arabic" pitchFamily="18" charset="-78"/>
                <a:cs typeface="Traditional Arabic" pitchFamily="18" charset="-78"/>
              </a:rPr>
              <a:t>عمالها .</a:t>
            </a:r>
            <a:endParaRPr lang="ar-SA" sz="4800" b="1" i="1" dirty="0" smtClean="0">
              <a:solidFill>
                <a:schemeClr val="tx1"/>
              </a:solidFill>
              <a:latin typeface="Traditional Arabic" pitchFamily="18" charset="-78"/>
              <a:cs typeface="Traditional Arabic" pitchFamily="18" charset="-78"/>
            </a:endParaRPr>
          </a:p>
          <a:p>
            <a:pPr algn="r"/>
            <a:r>
              <a:rPr lang="ar-SA" sz="4800" b="1" i="1" dirty="0" smtClean="0">
                <a:solidFill>
                  <a:schemeClr val="tx1"/>
                </a:solidFill>
                <a:latin typeface="Traditional Arabic" pitchFamily="18" charset="-78"/>
                <a:cs typeface="Traditional Arabic" pitchFamily="18" charset="-78"/>
              </a:rPr>
              <a:t>- أهمية نظام الحوافز في تحسين الاداء في المؤسسات الصغيرة والمتوسطة</a:t>
            </a:r>
            <a:r>
              <a:rPr lang="ar-DZ" sz="4800" b="1" i="1" dirty="0" err="1" smtClean="0">
                <a:solidFill>
                  <a:schemeClr val="tx1"/>
                </a:solidFill>
                <a:latin typeface="Traditional Arabic" pitchFamily="18" charset="-78"/>
                <a:cs typeface="Traditional Arabic" pitchFamily="18" charset="-78"/>
              </a:rPr>
              <a:t>.</a:t>
            </a:r>
            <a:r>
              <a:rPr lang="ar-SA" sz="4800" dirty="0" smtClean="0"/>
              <a:t> </a:t>
            </a:r>
            <a:endParaRPr lang="fr-FR" sz="4800" b="1" dirty="0"/>
          </a:p>
        </p:txBody>
      </p:sp>
      <p:sp>
        <p:nvSpPr>
          <p:cNvPr id="47" name="Text Placeholder 345"/>
          <p:cNvSpPr txBox="1">
            <a:spLocks/>
          </p:cNvSpPr>
          <p:nvPr/>
        </p:nvSpPr>
        <p:spPr>
          <a:xfrm>
            <a:off x="714196" y="1473925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36" name="ZoneTexte 35"/>
          <p:cNvSpPr txBox="1"/>
          <p:nvPr/>
        </p:nvSpPr>
        <p:spPr>
          <a:xfrm>
            <a:off x="1001486" y="35378570"/>
            <a:ext cx="13918483" cy="8463855"/>
          </a:xfrm>
          <a:prstGeom prst="rect">
            <a:avLst/>
          </a:prstGeom>
          <a:noFill/>
        </p:spPr>
        <p:txBody>
          <a:bodyPr wrap="square" rtlCol="0">
            <a:spAutoFit/>
          </a:bodyPr>
          <a:lstStyle/>
          <a:p>
            <a:pPr algn="ctr" rtl="1"/>
            <a:endParaRPr lang="ar-DZ" sz="4000" b="1" i="1" dirty="0" smtClean="0">
              <a:solidFill>
                <a:srgbClr val="C00000"/>
              </a:solidFill>
            </a:endParaRPr>
          </a:p>
          <a:p>
            <a:pPr algn="ctr" rtl="1"/>
            <a:endParaRPr lang="ar-DZ" sz="4000" b="1" i="1" dirty="0" smtClean="0">
              <a:solidFill>
                <a:srgbClr val="C00000"/>
              </a:solidFill>
            </a:endParaRPr>
          </a:p>
          <a:p>
            <a:pPr algn="ctr" rtl="1"/>
            <a:r>
              <a:rPr lang="ar-DZ" sz="4000" b="1" i="1" dirty="0" smtClean="0">
                <a:solidFill>
                  <a:srgbClr val="C00000"/>
                </a:solidFill>
              </a:rPr>
              <a:t>الدراسات السابقة : </a:t>
            </a:r>
            <a:endParaRPr lang="fr-FR" sz="4000" b="1" i="1" dirty="0" smtClean="0">
              <a:solidFill>
                <a:srgbClr val="C00000"/>
              </a:solidFill>
            </a:endParaRPr>
          </a:p>
          <a:p>
            <a:pPr algn="ctr" rtl="1"/>
            <a:r>
              <a:rPr lang="ar-DZ" sz="4000" b="1" dirty="0" smtClean="0"/>
              <a:t>ـ دراسة غازي حسن عودة </a:t>
            </a:r>
            <a:r>
              <a:rPr lang="ar-DZ" sz="4000" b="1" dirty="0" err="1" smtClean="0"/>
              <a:t>الحلايبة</a:t>
            </a:r>
            <a:r>
              <a:rPr lang="ar-DZ" sz="4000" b="1" dirty="0" smtClean="0"/>
              <a:t>( </a:t>
            </a:r>
            <a:r>
              <a:rPr lang="ar-DZ" sz="4000" b="1" dirty="0" err="1" smtClean="0"/>
              <a:t>2013 ) </a:t>
            </a:r>
            <a:r>
              <a:rPr lang="ar-DZ" sz="4000" b="1" dirty="0" smtClean="0"/>
              <a:t>، و هي مذكرة ماجستير حول اثر الحوافز في تحسين الاداء لدى العاملين في المؤسسات القطاع العام في </a:t>
            </a:r>
            <a:r>
              <a:rPr lang="ar-DZ" sz="4000" b="1" dirty="0" err="1" smtClean="0"/>
              <a:t>الاردن </a:t>
            </a:r>
            <a:r>
              <a:rPr lang="ar-DZ" sz="4000" b="1" dirty="0" smtClean="0"/>
              <a:t>، جامعة الشرق الاوسط.</a:t>
            </a:r>
            <a:endParaRPr lang="ar-DZ" sz="3600" b="1" dirty="0" smtClean="0"/>
          </a:p>
          <a:p>
            <a:pPr algn="ctr" rtl="1"/>
            <a:r>
              <a:rPr lang="ar-DZ" sz="3600" b="1" dirty="0" smtClean="0"/>
              <a:t>ـ دراسة عبد الله حمد محمد </a:t>
            </a:r>
            <a:r>
              <a:rPr lang="ar-DZ" sz="3600" b="1" dirty="0" err="1" smtClean="0"/>
              <a:t>الجساسي(2011،2010  </a:t>
            </a:r>
            <a:r>
              <a:rPr lang="ar-DZ" sz="3600" b="1" dirty="0" smtClean="0"/>
              <a:t>) ، وهي دراسة الاكاديمية العربية البريطانية للتعليم العالي </a:t>
            </a:r>
            <a:r>
              <a:rPr lang="ar-DZ" sz="3600" b="1" dirty="0" err="1" smtClean="0"/>
              <a:t>حول </a:t>
            </a:r>
            <a:r>
              <a:rPr lang="ar-DZ" sz="3600" b="1" dirty="0" smtClean="0"/>
              <a:t>،اثر الحوافز المادية و المعنوية في تحسين أداء </a:t>
            </a:r>
            <a:r>
              <a:rPr lang="ar-DZ" sz="3600" b="1" dirty="0" err="1" smtClean="0"/>
              <a:t>العاملين .</a:t>
            </a:r>
            <a:r>
              <a:rPr lang="ar-DZ" sz="3600" b="1" dirty="0" smtClean="0"/>
              <a:t> </a:t>
            </a:r>
          </a:p>
          <a:p>
            <a:pPr algn="ctr" rtl="1"/>
            <a:endParaRPr lang="fr-FR" sz="3600" b="1" dirty="0" smtClean="0"/>
          </a:p>
          <a:p>
            <a:pPr algn="ctr" rtl="1"/>
            <a:endParaRPr lang="fr-FR" sz="3600" b="1" dirty="0" smtClean="0"/>
          </a:p>
          <a:p>
            <a:pPr algn="r" rtl="1"/>
            <a:endParaRPr lang="fr-FR" sz="3600" b="1" dirty="0" smtClean="0"/>
          </a:p>
          <a:p>
            <a:pPr algn="r" rtl="1"/>
            <a:endParaRPr lang="fr-FR" sz="3600" b="1" dirty="0" smtClean="0"/>
          </a:p>
          <a:p>
            <a:pPr algn="r" rtl="1"/>
            <a:r>
              <a:rPr lang="ar-DZ" sz="8800" b="1" dirty="0" smtClean="0"/>
              <a:t> </a:t>
            </a:r>
            <a:endParaRPr lang="fr-FR" sz="1600" b="1" dirty="0"/>
          </a:p>
        </p:txBody>
      </p:sp>
      <p:sp>
        <p:nvSpPr>
          <p:cNvPr id="6146" name="Rectangle 2"/>
          <p:cNvSpPr>
            <a:spLocks noChangeArrowheads="1"/>
          </p:cNvSpPr>
          <p:nvPr/>
        </p:nvSpPr>
        <p:spPr bwMode="auto">
          <a:xfrm flipV="1">
            <a:off x="1" y="-390548"/>
            <a:ext cx="29644936"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DZ" sz="16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47" name="Rectangle 3"/>
          <p:cNvSpPr>
            <a:spLocks noChangeArrowheads="1"/>
          </p:cNvSpPr>
          <p:nvPr/>
        </p:nvSpPr>
        <p:spPr bwMode="auto">
          <a:xfrm>
            <a:off x="0" y="0"/>
            <a:ext cx="235962"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D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 name="مستطيل 24"/>
          <p:cNvSpPr/>
          <p:nvPr/>
        </p:nvSpPr>
        <p:spPr>
          <a:xfrm>
            <a:off x="32630679" y="-793164"/>
            <a:ext cx="538930" cy="338554"/>
          </a:xfrm>
          <a:prstGeom prst="rect">
            <a:avLst/>
          </a:prstGeom>
        </p:spPr>
        <p:txBody>
          <a:bodyPr wrap="none">
            <a:spAutoFit/>
          </a:bodyPr>
          <a:lstStyle/>
          <a:p>
            <a:r>
              <a:rPr lang="ar-DZ" sz="1600" b="1" dirty="0" smtClean="0">
                <a:solidFill>
                  <a:prstClr val="black"/>
                </a:solidFill>
                <a:latin typeface="Times New Roman" pitchFamily="18" charset="0"/>
                <a:ea typeface="Times New Roman" pitchFamily="18" charset="0"/>
                <a:cs typeface="Times New Roman" pitchFamily="18" charset="0"/>
              </a:rPr>
              <a:t>لأولى</a:t>
            </a:r>
            <a:endParaRPr lang="fr-FR" dirty="0"/>
          </a:p>
        </p:txBody>
      </p: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1118</TotalTime>
  <Words>446</Words>
  <Application>Microsoft Office PowerPoint</Application>
  <PresentationFormat>مخصص</PresentationFormat>
  <Paragraphs>72</Paragraphs>
  <Slides>1</Slides>
  <Notes>1</Notes>
  <HiddenSlides>0</HiddenSlides>
  <MMClips>0</MMClips>
  <ScaleCrop>false</ScaleCrop>
  <HeadingPairs>
    <vt:vector size="6" baseType="variant">
      <vt:variant>
        <vt:lpstr>سمة</vt:lpstr>
      </vt:variant>
      <vt:variant>
        <vt:i4>2</vt:i4>
      </vt:variant>
      <vt:variant>
        <vt:lpstr>خوادم OLE مضمنة</vt:lpstr>
      </vt:variant>
      <vt:variant>
        <vt:i4>1</vt:i4>
      </vt:variant>
      <vt:variant>
        <vt:lpstr>عناوين الشرائح</vt:lpstr>
      </vt:variant>
      <vt:variant>
        <vt:i4>1</vt:i4>
      </vt:variant>
    </vt:vector>
  </HeadingPairs>
  <TitlesOfParts>
    <vt:vector size="4" baseType="lpstr">
      <vt:lpstr>PosterPresentations.com-100CMx140CM</vt:lpstr>
      <vt:lpstr>Classic - Wide Center</vt:lpstr>
      <vt:lpstr>Image</vt:lpstr>
      <vt:lpstr>الشريحة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syber</cp:lastModifiedBy>
  <cp:revision>133</cp:revision>
  <dcterms:created xsi:type="dcterms:W3CDTF">2012-02-10T00:21:22Z</dcterms:created>
  <dcterms:modified xsi:type="dcterms:W3CDTF">2015-03-04T20:56:02Z</dcterms:modified>
</cp:coreProperties>
</file>