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01D2-E967-444F-B896-39FD592AB004}" type="datetimeFigureOut">
              <a:rPr lang="fr-FR" smtClean="0"/>
              <a:pPr/>
              <a:t>22/02/2015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305B9-FFF5-41B6-8CC3-CAF51B31CFF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01D2-E967-444F-B896-39FD592AB004}" type="datetimeFigureOut">
              <a:rPr lang="fr-FR" smtClean="0"/>
              <a:pPr/>
              <a:t>22/02/2015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305B9-FFF5-41B6-8CC3-CAF51B31CFF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01D2-E967-444F-B896-39FD592AB004}" type="datetimeFigureOut">
              <a:rPr lang="fr-FR" smtClean="0"/>
              <a:pPr/>
              <a:t>22/02/2015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305B9-FFF5-41B6-8CC3-CAF51B31CFF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01D2-E967-444F-B896-39FD592AB004}" type="datetimeFigureOut">
              <a:rPr lang="fr-FR" smtClean="0"/>
              <a:pPr/>
              <a:t>22/02/2015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305B9-FFF5-41B6-8CC3-CAF51B31CFF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01D2-E967-444F-B896-39FD592AB004}" type="datetimeFigureOut">
              <a:rPr lang="fr-FR" smtClean="0"/>
              <a:pPr/>
              <a:t>22/02/2015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305B9-FFF5-41B6-8CC3-CAF51B31CFF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01D2-E967-444F-B896-39FD592AB004}" type="datetimeFigureOut">
              <a:rPr lang="fr-FR" smtClean="0"/>
              <a:pPr/>
              <a:t>22/02/2015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305B9-FFF5-41B6-8CC3-CAF51B31CFF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01D2-E967-444F-B896-39FD592AB004}" type="datetimeFigureOut">
              <a:rPr lang="fr-FR" smtClean="0"/>
              <a:pPr/>
              <a:t>22/02/2015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305B9-FFF5-41B6-8CC3-CAF51B31CFF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01D2-E967-444F-B896-39FD592AB004}" type="datetimeFigureOut">
              <a:rPr lang="fr-FR" smtClean="0"/>
              <a:pPr/>
              <a:t>22/02/2015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305B9-FFF5-41B6-8CC3-CAF51B31CFF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01D2-E967-444F-B896-39FD592AB004}" type="datetimeFigureOut">
              <a:rPr lang="fr-FR" smtClean="0"/>
              <a:pPr/>
              <a:t>22/02/2015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305B9-FFF5-41B6-8CC3-CAF51B31CFF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01D2-E967-444F-B896-39FD592AB004}" type="datetimeFigureOut">
              <a:rPr lang="fr-FR" smtClean="0"/>
              <a:pPr/>
              <a:t>22/02/2015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305B9-FFF5-41B6-8CC3-CAF51B31CFF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001D2-E967-444F-B896-39FD592AB004}" type="datetimeFigureOut">
              <a:rPr lang="fr-FR" smtClean="0"/>
              <a:pPr/>
              <a:t>22/02/2015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305B9-FFF5-41B6-8CC3-CAF51B31CFF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001D2-E967-444F-B896-39FD592AB004}" type="datetimeFigureOut">
              <a:rPr lang="fr-FR" smtClean="0"/>
              <a:pPr/>
              <a:t>22/02/2015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305B9-FFF5-41B6-8CC3-CAF51B31CFF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43852" cy="107157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fr-FR" b="1" dirty="0" smtClean="0"/>
              <a:t/>
            </a:r>
            <a:br>
              <a:rPr lang="fr-FR" b="1" dirty="0" smtClean="0"/>
            </a:br>
            <a:r>
              <a:rPr lang="ar-DZ" sz="3600" b="1" dirty="0" smtClean="0"/>
              <a:t>جامعة قاصدي </a:t>
            </a:r>
            <a:r>
              <a:rPr lang="ar-DZ" sz="3600" b="1" dirty="0" err="1" smtClean="0"/>
              <a:t>مرباح</a:t>
            </a:r>
            <a:r>
              <a:rPr lang="ar-DZ" sz="3600" b="1" dirty="0" smtClean="0"/>
              <a:t> </a:t>
            </a:r>
            <a:r>
              <a:rPr lang="ar-DZ" sz="3600" b="1" dirty="0" err="1" smtClean="0"/>
              <a:t>ورقلة</a:t>
            </a:r>
            <a:r>
              <a:rPr lang="fr-FR" sz="3600" b="1" dirty="0" smtClean="0"/>
              <a:t/>
            </a:r>
            <a:br>
              <a:rPr lang="fr-FR" sz="3600" b="1" dirty="0" smtClean="0"/>
            </a:br>
            <a:r>
              <a:rPr lang="ar-DZ" sz="3600" b="1" dirty="0" smtClean="0"/>
              <a:t>كلية العلوم الاقتصادية، التجارية </a:t>
            </a:r>
            <a:r>
              <a:rPr lang="ar-DZ" sz="3600" b="1" dirty="0" err="1" smtClean="0"/>
              <a:t>و</a:t>
            </a:r>
            <a:r>
              <a:rPr lang="ar-DZ" sz="3600" b="1" dirty="0" smtClean="0"/>
              <a:t> علوم التسيير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71538" y="1500174"/>
            <a:ext cx="6929486" cy="100013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ar-DZ" b="1" dirty="0" smtClean="0"/>
              <a:t>مذكرة مقدمة لاستكمال متطلبات شهادة </a:t>
            </a:r>
            <a:r>
              <a:rPr lang="ar-DZ" b="1" dirty="0" err="1" smtClean="0"/>
              <a:t>الماستر</a:t>
            </a:r>
            <a:r>
              <a:rPr lang="ar-DZ" b="1" dirty="0" smtClean="0"/>
              <a:t> في علوم التسيير</a:t>
            </a:r>
            <a:endParaRPr lang="fr-FR" b="1" dirty="0" smtClean="0"/>
          </a:p>
          <a:p>
            <a:endParaRPr lang="fr-FR" dirty="0"/>
          </a:p>
        </p:txBody>
      </p:sp>
      <p:sp>
        <p:nvSpPr>
          <p:cNvPr id="4" name="Organigramme : Multidocument 3"/>
          <p:cNvSpPr/>
          <p:nvPr/>
        </p:nvSpPr>
        <p:spPr>
          <a:xfrm>
            <a:off x="500034" y="2786058"/>
            <a:ext cx="8072494" cy="2500330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ar-DZ" sz="3600" b="1" dirty="0" smtClean="0"/>
              <a:t>بعنوان</a:t>
            </a:r>
          </a:p>
          <a:p>
            <a:pPr algn="ctr"/>
            <a:r>
              <a:rPr lang="ar-DZ" sz="3600" b="1" dirty="0" smtClean="0"/>
              <a:t>    مساهمة التدقيق الداخلي في الأداء المالي للمؤسسة المصرفية     </a:t>
            </a:r>
            <a:endParaRPr lang="fr-FR" sz="3600" b="1" dirty="0"/>
          </a:p>
        </p:txBody>
      </p:sp>
      <p:sp>
        <p:nvSpPr>
          <p:cNvPr id="5" name="Ellipse 4"/>
          <p:cNvSpPr/>
          <p:nvPr/>
        </p:nvSpPr>
        <p:spPr>
          <a:xfrm>
            <a:off x="571472" y="5500702"/>
            <a:ext cx="3786214" cy="107157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ar-DZ" sz="2800" b="1" dirty="0" smtClean="0"/>
              <a:t>من إعداد </a:t>
            </a:r>
          </a:p>
          <a:p>
            <a:pPr algn="ctr"/>
            <a:r>
              <a:rPr lang="ar-DZ" sz="2800" b="1" dirty="0" smtClean="0"/>
              <a:t>عائشة </a:t>
            </a:r>
            <a:r>
              <a:rPr lang="ar-DZ" sz="2800" b="1" dirty="0" err="1" smtClean="0"/>
              <a:t>بلعالم</a:t>
            </a:r>
            <a:r>
              <a:rPr lang="ar-DZ" b="1" dirty="0" smtClean="0"/>
              <a:t>  </a:t>
            </a:r>
          </a:p>
        </p:txBody>
      </p:sp>
      <p:sp>
        <p:nvSpPr>
          <p:cNvPr id="6" name="Ellipse 5"/>
          <p:cNvSpPr/>
          <p:nvPr/>
        </p:nvSpPr>
        <p:spPr>
          <a:xfrm>
            <a:off x="5357818" y="5572140"/>
            <a:ext cx="3429024" cy="100013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ar-DZ" sz="2800" b="1" dirty="0" smtClean="0"/>
              <a:t>تحت إشراف</a:t>
            </a:r>
          </a:p>
          <a:p>
            <a:pPr algn="ctr"/>
            <a:r>
              <a:rPr lang="ar-DZ" sz="2800" b="1" dirty="0" smtClean="0"/>
              <a:t>مايـــو عبـــد الله </a:t>
            </a:r>
            <a:endParaRPr lang="fr-F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3578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r">
              <a:buNone/>
            </a:pPr>
            <a:r>
              <a:rPr lang="ar-DZ" sz="3500" dirty="0" smtClean="0"/>
              <a:t>- يعد التدقيق الداخلي من أهم الوظائف التي ترتكز عليها المنظمات، لما له من أثر في تصميم </a:t>
            </a:r>
            <a:r>
              <a:rPr lang="ar-DZ" sz="3500" dirty="0" err="1" smtClean="0"/>
              <a:t>و</a:t>
            </a:r>
            <a:r>
              <a:rPr lang="ar-DZ" sz="3500" dirty="0" smtClean="0"/>
              <a:t> تطوير نظام الرقابة الداخلية </a:t>
            </a:r>
            <a:r>
              <a:rPr lang="ar-DZ" sz="3500" dirty="0" err="1" smtClean="0"/>
              <a:t>و</a:t>
            </a:r>
            <a:r>
              <a:rPr lang="ar-DZ" sz="3500" dirty="0" smtClean="0"/>
              <a:t> قياس </a:t>
            </a:r>
            <a:r>
              <a:rPr lang="ar-DZ" sz="3500" dirty="0" err="1" smtClean="0"/>
              <a:t>و</a:t>
            </a:r>
            <a:r>
              <a:rPr lang="ar-DZ" sz="3500" dirty="0" smtClean="0"/>
              <a:t> تقييم كفاءة استخدام الموارد المتاحة، </a:t>
            </a:r>
            <a:r>
              <a:rPr lang="ar-DZ" sz="3500" dirty="0" err="1" smtClean="0"/>
              <a:t>و</a:t>
            </a:r>
            <a:r>
              <a:rPr lang="ar-DZ" sz="3500" dirty="0" smtClean="0"/>
              <a:t> كذلك المساهمة في تقييم الأداء المالي، </a:t>
            </a:r>
            <a:r>
              <a:rPr lang="ar-DZ" sz="3500" dirty="0" err="1" smtClean="0"/>
              <a:t>و</a:t>
            </a:r>
            <a:r>
              <a:rPr lang="ar-DZ" sz="3500" dirty="0" smtClean="0"/>
              <a:t> لقد ازدادت الحاجة إلى وظيفة التدقيق الداخلي مع ازدياد الفضائح المالية التي هزت عددا من كبريات الشركات في العالم مثل في الولايات المتحدة الأمريكية. </a:t>
            </a:r>
            <a:r>
              <a:rPr lang="fr-FR" sz="3500" dirty="0" err="1" smtClean="0"/>
              <a:t>Enron</a:t>
            </a:r>
            <a:r>
              <a:rPr lang="fr-FR" sz="3500" dirty="0" smtClean="0"/>
              <a:t> </a:t>
            </a:r>
          </a:p>
          <a:p>
            <a:pPr algn="r">
              <a:buNone/>
            </a:pPr>
            <a:r>
              <a:rPr lang="ar-DZ" sz="3500" dirty="0" smtClean="0"/>
              <a:t>- </a:t>
            </a:r>
            <a:r>
              <a:rPr lang="ar-DZ" sz="3500" dirty="0" err="1" smtClean="0"/>
              <a:t>و</a:t>
            </a:r>
            <a:r>
              <a:rPr lang="ar-DZ" sz="3500" dirty="0" smtClean="0"/>
              <a:t> تتزايد أهمية التدقيق الداخلي في المصارف لما لها من أثر كبير على سير العمل داخله وصولا إلى تحقيق أهدافه المتمثلة في تعظيم ربحية المساهمين </a:t>
            </a:r>
            <a:r>
              <a:rPr lang="ar-DZ" sz="3500" dirty="0" err="1" smtClean="0"/>
              <a:t>و</a:t>
            </a:r>
            <a:r>
              <a:rPr lang="ar-DZ" sz="3500" dirty="0" smtClean="0"/>
              <a:t> ضمان استمرارية العمل فيه </a:t>
            </a:r>
            <a:r>
              <a:rPr lang="ar-DZ" sz="3500" dirty="0" err="1" smtClean="0"/>
              <a:t>و</a:t>
            </a:r>
            <a:r>
              <a:rPr lang="ar-DZ" sz="3500" dirty="0" smtClean="0"/>
              <a:t> الحفاظ على القوة السوقية للسهم </a:t>
            </a:r>
            <a:r>
              <a:rPr lang="ar-DZ" sz="3500" dirty="0" err="1" smtClean="0"/>
              <a:t>و</a:t>
            </a:r>
            <a:r>
              <a:rPr lang="ar-DZ" sz="3500" dirty="0" smtClean="0"/>
              <a:t> من ثم الحفاظ </a:t>
            </a:r>
          </a:p>
          <a:p>
            <a:pPr algn="r">
              <a:buNone/>
            </a:pPr>
            <a:r>
              <a:rPr lang="ar-DZ" sz="3500" dirty="0" smtClean="0"/>
              <a:t>على ودائع </a:t>
            </a:r>
            <a:r>
              <a:rPr lang="ar-DZ" dirty="0" smtClean="0"/>
              <a:t>العملاء.</a:t>
            </a:r>
            <a:endParaRPr lang="fr-FR" dirty="0"/>
          </a:p>
        </p:txBody>
      </p:sp>
      <p:sp>
        <p:nvSpPr>
          <p:cNvPr id="22" name="Rectangle 21"/>
          <p:cNvSpPr/>
          <p:nvPr/>
        </p:nvSpPr>
        <p:spPr>
          <a:xfrm>
            <a:off x="5857884" y="214290"/>
            <a:ext cx="2786082" cy="7858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ar-DZ" sz="2800" b="1" dirty="0" smtClean="0"/>
              <a:t>تمهيــد الدراســـة</a:t>
            </a:r>
            <a:endParaRPr lang="fr-F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286808" cy="158272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r"/>
            <a:r>
              <a:rPr lang="ar-DZ" sz="2800" b="1" dirty="0" err="1" smtClean="0"/>
              <a:t>ا</a:t>
            </a:r>
            <a:r>
              <a:rPr lang="ar-DZ" sz="3100" b="1" dirty="0" err="1" smtClean="0"/>
              <a:t>لا</a:t>
            </a:r>
            <a:r>
              <a:rPr lang="ar-DZ" sz="3600" b="1" dirty="0" err="1" smtClean="0"/>
              <a:t>شكاليـــة</a:t>
            </a:r>
            <a:r>
              <a:rPr lang="ar-DZ" sz="3600" b="1" dirty="0" smtClean="0"/>
              <a:t> </a:t>
            </a:r>
            <a:r>
              <a:rPr lang="ar-DZ" sz="3600" b="1" dirty="0" smtClean="0"/>
              <a:t/>
            </a:r>
            <a:br>
              <a:rPr lang="ar-DZ" sz="3600" b="1" dirty="0" smtClean="0"/>
            </a:br>
            <a:r>
              <a:rPr lang="ar-DZ" sz="3600" b="1" dirty="0" smtClean="0"/>
              <a:t>ما مدى مساهمة التدقيق الداخلي في الأداء المالي للمؤسسة المصرفية؟</a:t>
            </a:r>
            <a:endParaRPr lang="fr-FR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407196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r">
              <a:buNone/>
            </a:pPr>
            <a:r>
              <a:rPr lang="ar-DZ" b="1" dirty="0" smtClean="0"/>
              <a:t>الأسئلة الفرعية:</a:t>
            </a:r>
          </a:p>
          <a:p>
            <a:pPr lvl="0" algn="r" rtl="1"/>
            <a:r>
              <a:rPr lang="ar-SA" dirty="0" smtClean="0"/>
              <a:t>ما المقصود بالتدقيق الداخلي وما أهميته بالنسبة للمؤسسة المصرفية ؟</a:t>
            </a:r>
            <a:endParaRPr lang="fr-FR" dirty="0" smtClean="0"/>
          </a:p>
          <a:p>
            <a:pPr lvl="0" algn="r" rtl="1"/>
            <a:r>
              <a:rPr lang="ar-SA" dirty="0" smtClean="0"/>
              <a:t>ما المقصود بالأداء المالي وما هي أهم مؤشراته بالنسبة للمؤسسة المصرفية ؟</a:t>
            </a:r>
            <a:endParaRPr lang="fr-FR" dirty="0" smtClean="0"/>
          </a:p>
          <a:p>
            <a:pPr lvl="0" algn="r" rtl="1"/>
            <a:r>
              <a:rPr lang="ar-SA" dirty="0" smtClean="0"/>
              <a:t>كيف يساهم التدقيق الداخلي في الأداء المالي للمؤسسة المصرفية ؟  </a:t>
            </a:r>
            <a:endParaRPr lang="fr-FR" dirty="0" smtClean="0"/>
          </a:p>
          <a:p>
            <a:pPr algn="r">
              <a:buNone/>
            </a:pPr>
            <a:r>
              <a:rPr lang="ar-DZ" b="1" dirty="0" smtClean="0"/>
              <a:t> 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ar-DZ" sz="3600" b="1" dirty="0" smtClean="0"/>
              <a:t>الفرضيات </a:t>
            </a:r>
            <a:endParaRPr lang="fr-FR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lvl="0" algn="r" rtl="1">
              <a:buNone/>
            </a:pPr>
            <a:r>
              <a:rPr lang="ar-DZ" dirty="0" smtClean="0"/>
              <a:t>- </a:t>
            </a:r>
            <a:r>
              <a:rPr lang="ar-SA" dirty="0" smtClean="0"/>
              <a:t>التدقيق الداخلي نشاط مستقل موضوعي يقدم تأكيدات </a:t>
            </a:r>
            <a:r>
              <a:rPr lang="ar-SA" dirty="0" err="1" smtClean="0"/>
              <a:t>و</a:t>
            </a:r>
            <a:r>
              <a:rPr lang="ar-SA" dirty="0" smtClean="0"/>
              <a:t> خدمات استشارية  للجهات الخاضعة </a:t>
            </a:r>
            <a:r>
              <a:rPr lang="ar-SA" dirty="0" err="1" smtClean="0"/>
              <a:t>لاشرافها</a:t>
            </a:r>
            <a:r>
              <a:rPr lang="ar-SA" dirty="0" smtClean="0"/>
              <a:t> أو الجهات المختصة.</a:t>
            </a:r>
            <a:endParaRPr lang="fr-FR" dirty="0" smtClean="0"/>
          </a:p>
          <a:p>
            <a:pPr lvl="0" algn="r" rtl="1">
              <a:buNone/>
            </a:pPr>
            <a:r>
              <a:rPr lang="ar-DZ" dirty="0" smtClean="0"/>
              <a:t>- </a:t>
            </a:r>
            <a:r>
              <a:rPr lang="ar-SA" dirty="0" smtClean="0"/>
              <a:t>الأداء المالي هو مستوى تحقيق الأهداف </a:t>
            </a:r>
            <a:r>
              <a:rPr lang="ar-SA" dirty="0" err="1" smtClean="0"/>
              <a:t>و</a:t>
            </a:r>
            <a:r>
              <a:rPr lang="ar-SA" dirty="0" smtClean="0"/>
              <a:t> هذا المستوى يقاس باستخدام مؤشرات </a:t>
            </a:r>
            <a:r>
              <a:rPr lang="ar-SA" dirty="0" err="1" smtClean="0"/>
              <a:t>و</a:t>
            </a:r>
            <a:r>
              <a:rPr lang="ar-SA" dirty="0" smtClean="0"/>
              <a:t> ذلك بالاستغلال المفرط للموارد المتاحة .</a:t>
            </a:r>
            <a:endParaRPr lang="fr-FR" dirty="0" smtClean="0"/>
          </a:p>
          <a:p>
            <a:pPr algn="r">
              <a:buNone/>
            </a:pPr>
            <a:r>
              <a:rPr lang="ar-DZ" dirty="0" smtClean="0"/>
              <a:t>- </a:t>
            </a:r>
            <a:r>
              <a:rPr lang="ar-SA" dirty="0" smtClean="0"/>
              <a:t>التدقيق الداخلي نشاط نشاط مستقل موضوعي من خلال </a:t>
            </a:r>
            <a:r>
              <a:rPr lang="ar-SA" dirty="0" err="1" smtClean="0"/>
              <a:t>اتباع</a:t>
            </a:r>
            <a:r>
              <a:rPr lang="ar-SA" dirty="0" smtClean="0"/>
              <a:t> أسلوب منهجي منظم لتقييم الأداء المالي </a:t>
            </a:r>
            <a:r>
              <a:rPr lang="ar-SA" dirty="0" err="1" smtClean="0"/>
              <a:t>و</a:t>
            </a:r>
            <a:r>
              <a:rPr lang="ar-SA" dirty="0" smtClean="0"/>
              <a:t> تحسين فعالية عمليات المؤسسة المصرفية .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ar-DZ" sz="3600" b="1" dirty="0" smtClean="0"/>
              <a:t>خطة العمل: </a:t>
            </a:r>
            <a:endParaRPr lang="fr-FR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algn="r">
              <a:buNone/>
            </a:pPr>
            <a:r>
              <a:rPr lang="ar-DZ" b="1" dirty="0" smtClean="0"/>
              <a:t> </a:t>
            </a:r>
            <a:r>
              <a:rPr lang="ar-DZ" sz="4400" b="1" dirty="0" smtClean="0"/>
              <a:t>مقدمة.</a:t>
            </a:r>
            <a:endParaRPr lang="fr-FR" sz="4400" dirty="0" smtClean="0"/>
          </a:p>
          <a:p>
            <a:pPr algn="r">
              <a:buNone/>
            </a:pPr>
            <a:r>
              <a:rPr lang="ar-DZ" sz="4400" b="1" dirty="0" smtClean="0"/>
              <a:t>الفصل الأول: </a:t>
            </a:r>
            <a:r>
              <a:rPr lang="ar-DZ" sz="4400" dirty="0" smtClean="0"/>
              <a:t>التدقيق الداخلي </a:t>
            </a:r>
            <a:r>
              <a:rPr lang="ar-DZ" sz="4400" dirty="0" err="1" smtClean="0"/>
              <a:t>و</a:t>
            </a:r>
            <a:r>
              <a:rPr lang="ar-DZ" sz="4400" dirty="0" smtClean="0"/>
              <a:t> الأداء المالي في المؤسسة المصرفية.</a:t>
            </a:r>
            <a:endParaRPr lang="fr-FR" sz="4400" dirty="0" smtClean="0"/>
          </a:p>
          <a:p>
            <a:pPr algn="r">
              <a:buNone/>
            </a:pPr>
            <a:r>
              <a:rPr lang="ar-DZ" sz="4400" b="1" dirty="0" smtClean="0"/>
              <a:t>المبحث الأول:</a:t>
            </a:r>
            <a:r>
              <a:rPr lang="ar-DZ" sz="4400" dirty="0" smtClean="0"/>
              <a:t> الإطار </a:t>
            </a:r>
            <a:r>
              <a:rPr lang="ar-DZ" sz="4400" dirty="0" err="1" smtClean="0"/>
              <a:t>المفاهيمي</a:t>
            </a:r>
            <a:r>
              <a:rPr lang="ar-DZ" sz="4400" dirty="0" smtClean="0"/>
              <a:t> للتدقيق الداخلي في المصارف.</a:t>
            </a:r>
            <a:endParaRPr lang="fr-FR" sz="4400" dirty="0" smtClean="0"/>
          </a:p>
          <a:p>
            <a:pPr algn="r">
              <a:buNone/>
            </a:pPr>
            <a:r>
              <a:rPr lang="ar-DZ" sz="4400" b="1" dirty="0" smtClean="0"/>
              <a:t>المطلب الأول: </a:t>
            </a:r>
            <a:r>
              <a:rPr lang="ar-DZ" sz="4400" dirty="0" smtClean="0"/>
              <a:t>ماهية التدقيق الداخلي </a:t>
            </a:r>
            <a:r>
              <a:rPr lang="ar-DZ" sz="4400" dirty="0" err="1" smtClean="0"/>
              <a:t>و</a:t>
            </a:r>
            <a:r>
              <a:rPr lang="ar-DZ" sz="4400" dirty="0" smtClean="0"/>
              <a:t> أنواعه.</a:t>
            </a:r>
            <a:endParaRPr lang="fr-FR" sz="4400" dirty="0" smtClean="0"/>
          </a:p>
          <a:p>
            <a:pPr algn="r">
              <a:buNone/>
            </a:pPr>
            <a:r>
              <a:rPr lang="ar-DZ" sz="4400" b="1" dirty="0" smtClean="0"/>
              <a:t>المطلب الثاني:</a:t>
            </a:r>
            <a:r>
              <a:rPr lang="ar-DZ" sz="4400" dirty="0" smtClean="0"/>
              <a:t> أسس، </a:t>
            </a:r>
            <a:r>
              <a:rPr lang="ar-DZ" sz="4400" dirty="0" err="1" smtClean="0"/>
              <a:t>و</a:t>
            </a:r>
            <a:r>
              <a:rPr lang="ar-DZ" sz="4400" dirty="0" smtClean="0"/>
              <a:t> متطلبات تطبيق التدقيق الداخلي في المصارف.</a:t>
            </a:r>
            <a:endParaRPr lang="fr-FR" sz="4400" dirty="0" smtClean="0"/>
          </a:p>
          <a:p>
            <a:pPr algn="r">
              <a:buNone/>
            </a:pPr>
            <a:r>
              <a:rPr lang="ar-DZ" sz="4400" b="1" dirty="0" smtClean="0"/>
              <a:t>المطلب الثالث:</a:t>
            </a:r>
            <a:r>
              <a:rPr lang="ar-DZ" sz="4400" dirty="0" smtClean="0"/>
              <a:t> إجراءات التدقيق الداخلي </a:t>
            </a:r>
            <a:r>
              <a:rPr lang="ar-DZ" sz="4400" dirty="0" err="1" smtClean="0"/>
              <a:t>و</a:t>
            </a:r>
            <a:r>
              <a:rPr lang="ar-DZ" sz="4400" dirty="0" smtClean="0"/>
              <a:t> دوره في المصارف.</a:t>
            </a:r>
            <a:endParaRPr lang="fr-FR" sz="4400" dirty="0" smtClean="0"/>
          </a:p>
          <a:p>
            <a:pPr algn="r">
              <a:buNone/>
            </a:pPr>
            <a:r>
              <a:rPr lang="ar-DZ" sz="4400" b="1" dirty="0" smtClean="0"/>
              <a:t>المبحث الثاني:</a:t>
            </a:r>
            <a:r>
              <a:rPr lang="ar-DZ" sz="4400" dirty="0" smtClean="0"/>
              <a:t> ماهية الأداء المالي في المؤسسة المصرفية.</a:t>
            </a:r>
            <a:endParaRPr lang="fr-FR" sz="4400" dirty="0" smtClean="0"/>
          </a:p>
          <a:p>
            <a:pPr algn="r">
              <a:buNone/>
            </a:pPr>
            <a:r>
              <a:rPr lang="ar-DZ" sz="4400" b="1" dirty="0" smtClean="0"/>
              <a:t>المطلب الأول:</a:t>
            </a:r>
            <a:r>
              <a:rPr lang="ar-DZ" sz="4400" dirty="0" smtClean="0"/>
              <a:t> تعريف الأداء المالي</a:t>
            </a:r>
          </a:p>
          <a:p>
            <a:pPr algn="r">
              <a:buNone/>
            </a:pPr>
            <a:r>
              <a:rPr lang="ar-DZ" sz="4400" b="1" dirty="0" smtClean="0"/>
              <a:t>المطلب الثاني:</a:t>
            </a:r>
            <a:r>
              <a:rPr lang="ar-DZ" sz="4400" dirty="0" smtClean="0"/>
              <a:t> مؤشرات الأداء المالي.</a:t>
            </a:r>
            <a:endParaRPr lang="fr-FR" sz="4400" dirty="0" smtClean="0"/>
          </a:p>
          <a:p>
            <a:pPr algn="r">
              <a:buNone/>
            </a:pPr>
            <a:r>
              <a:rPr lang="ar-DZ" sz="4400" b="1" dirty="0" smtClean="0"/>
              <a:t>المطلب الثالث: </a:t>
            </a:r>
            <a:r>
              <a:rPr lang="ar-DZ" sz="4400" dirty="0" smtClean="0"/>
              <a:t>علاقة التدقيق الداخلي بالأداء المالي في المصارف.</a:t>
            </a:r>
            <a:endParaRPr lang="fr-FR" sz="4400" dirty="0" smtClean="0"/>
          </a:p>
          <a:p>
            <a:pPr algn="r">
              <a:buNone/>
            </a:pPr>
            <a:r>
              <a:rPr lang="ar-DZ" sz="4400" b="1" dirty="0" smtClean="0"/>
              <a:t>المبحث الثالث:</a:t>
            </a:r>
            <a:r>
              <a:rPr lang="ar-DZ" sz="4400" dirty="0" smtClean="0"/>
              <a:t> الأبحاث </a:t>
            </a:r>
            <a:r>
              <a:rPr lang="ar-DZ" sz="4400" dirty="0" err="1" smtClean="0"/>
              <a:t>و</a:t>
            </a:r>
            <a:r>
              <a:rPr lang="ar-DZ" sz="4400" dirty="0" smtClean="0"/>
              <a:t> الدراسات العلمية السابقة.</a:t>
            </a:r>
            <a:endParaRPr lang="fr-FR" sz="4400" dirty="0" smtClean="0"/>
          </a:p>
          <a:p>
            <a:pPr algn="r">
              <a:buNone/>
            </a:pPr>
            <a:r>
              <a:rPr lang="ar-DZ" sz="4400" b="1" dirty="0" smtClean="0"/>
              <a:t>الفصل الثاني:</a:t>
            </a:r>
            <a:r>
              <a:rPr lang="ar-DZ" sz="4400" dirty="0" smtClean="0"/>
              <a:t> مساهمة التدقيق الداخلي في الأداء المالي للمؤسسة المصرفية.</a:t>
            </a:r>
            <a:endParaRPr lang="fr-FR" sz="4400" dirty="0" smtClean="0"/>
          </a:p>
          <a:p>
            <a:pPr algn="r">
              <a:buNone/>
            </a:pPr>
            <a:r>
              <a:rPr lang="ar-DZ" sz="4400" b="1" dirty="0" smtClean="0"/>
              <a:t>خاتمة. </a:t>
            </a:r>
            <a:endParaRPr lang="fr-FR" sz="4400" dirty="0" smtClean="0"/>
          </a:p>
          <a:p>
            <a:pPr algn="r"/>
            <a:endParaRPr lang="fr-FR" sz="4400" dirty="0" smtClean="0"/>
          </a:p>
          <a:p>
            <a:pPr algn="r"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ar-DZ" sz="3600" b="1" dirty="0" smtClean="0"/>
              <a:t>الإطار </a:t>
            </a:r>
            <a:r>
              <a:rPr lang="ar-DZ" sz="3600" b="1" dirty="0" err="1" smtClean="0"/>
              <a:t>المفاهيمي</a:t>
            </a:r>
            <a:r>
              <a:rPr lang="ar-DZ" sz="3600" b="1" dirty="0" smtClean="0"/>
              <a:t>:</a:t>
            </a:r>
            <a:endParaRPr lang="fr-FR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r">
              <a:buNone/>
            </a:pPr>
            <a:r>
              <a:rPr lang="ar-DZ" b="1" dirty="0" smtClean="0"/>
              <a:t>الكلمات </a:t>
            </a:r>
            <a:r>
              <a:rPr lang="ar-DZ" b="1" dirty="0" err="1" smtClean="0"/>
              <a:t>المفتاحية</a:t>
            </a:r>
            <a:r>
              <a:rPr lang="ar-DZ" b="1" dirty="0" smtClean="0"/>
              <a:t>:</a:t>
            </a:r>
            <a:r>
              <a:rPr lang="ar-DZ" dirty="0" smtClean="0"/>
              <a:t> التدقيق الداخلي، الأداء المالي.</a:t>
            </a:r>
            <a:endParaRPr lang="fr-FR" dirty="0" smtClean="0"/>
          </a:p>
          <a:p>
            <a:pPr algn="r">
              <a:buNone/>
            </a:pPr>
            <a:r>
              <a:rPr lang="ar-DZ" b="1" dirty="0" smtClean="0"/>
              <a:t>تعريف التدقيق الداخلي:</a:t>
            </a:r>
            <a:r>
              <a:rPr lang="ar-DZ" dirty="0" smtClean="0"/>
              <a:t> هو التدقيق الذي يتم بواسطة طرف من داخل المؤسسة الاقتصادية، يهدف إلى خدمة الإدارة  من خلال التأكد من فعالية نظم الرقابة الداخلية </a:t>
            </a:r>
            <a:r>
              <a:rPr lang="ar-DZ" dirty="0" err="1" smtClean="0"/>
              <a:t>و</a:t>
            </a:r>
            <a:r>
              <a:rPr lang="ar-DZ" dirty="0" smtClean="0"/>
              <a:t> كذا يهدف لاكتشاف الأخطاء </a:t>
            </a:r>
            <a:r>
              <a:rPr lang="ar-DZ" dirty="0" err="1" smtClean="0"/>
              <a:t>و</a:t>
            </a:r>
            <a:r>
              <a:rPr lang="ar-DZ" dirty="0" smtClean="0"/>
              <a:t> الغش </a:t>
            </a:r>
            <a:r>
              <a:rPr lang="ar-DZ" dirty="0" err="1" smtClean="0"/>
              <a:t>و</a:t>
            </a:r>
            <a:r>
              <a:rPr lang="ar-DZ" dirty="0" smtClean="0"/>
              <a:t> الانحراف عن السياسات المرسومة.</a:t>
            </a:r>
            <a:endParaRPr lang="fr-FR" dirty="0" smtClean="0"/>
          </a:p>
          <a:p>
            <a:pPr algn="r">
              <a:buNone/>
            </a:pPr>
            <a:r>
              <a:rPr lang="ar-DZ" b="1" dirty="0" smtClean="0"/>
              <a:t>تعريف الأداء المالي: </a:t>
            </a:r>
            <a:r>
              <a:rPr lang="ar-DZ" dirty="0" smtClean="0"/>
              <a:t>هو مدى نجاح المؤسسة في استغلال كل الموارد المتاحة لديها من موارد مادية </a:t>
            </a:r>
            <a:r>
              <a:rPr lang="ar-DZ" dirty="0" err="1" smtClean="0"/>
              <a:t>و</a:t>
            </a:r>
            <a:r>
              <a:rPr lang="ar-DZ" dirty="0" smtClean="0"/>
              <a:t> معنوية أفضل استغلال </a:t>
            </a:r>
            <a:r>
              <a:rPr lang="ar-DZ" dirty="0" err="1" smtClean="0"/>
              <a:t>و</a:t>
            </a:r>
            <a:r>
              <a:rPr lang="ar-DZ" dirty="0" smtClean="0"/>
              <a:t> تحقيق الأهداف من طرف الإدارة.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r"/>
            <a:r>
              <a:rPr lang="ar-DZ" sz="3600" b="1" dirty="0" smtClean="0"/>
              <a:t>الدراسات السابقة:</a:t>
            </a:r>
            <a:endParaRPr lang="fr-FR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>
              <a:buNone/>
            </a:pPr>
            <a:r>
              <a:rPr lang="ar-DZ" sz="2800" b="1" dirty="0" smtClean="0"/>
              <a:t>- محمد </a:t>
            </a:r>
            <a:r>
              <a:rPr lang="ar-DZ" sz="2800" b="1" dirty="0" err="1" smtClean="0"/>
              <a:t>باسو</a:t>
            </a:r>
            <a:r>
              <a:rPr lang="ar-DZ" sz="2800" b="1" dirty="0" smtClean="0"/>
              <a:t>(2012) دور التدقيق الداخلي في تفعيل </a:t>
            </a:r>
            <a:r>
              <a:rPr lang="ar-DZ" sz="2800" b="1" dirty="0" err="1" smtClean="0"/>
              <a:t>ادارة</a:t>
            </a:r>
            <a:r>
              <a:rPr lang="ar-DZ" sz="2800" b="1" dirty="0" smtClean="0"/>
              <a:t> مخاطر الائتمان المصرفي، (دراسة حالة بنك الفلاحة </a:t>
            </a:r>
            <a:r>
              <a:rPr lang="ar-DZ" sz="2800" b="1" dirty="0" err="1" smtClean="0"/>
              <a:t>و</a:t>
            </a:r>
            <a:r>
              <a:rPr lang="ar-DZ" sz="2800" b="1" dirty="0" smtClean="0"/>
              <a:t> التنمية الريفية وكالة </a:t>
            </a:r>
            <a:r>
              <a:rPr lang="ar-DZ" sz="2800" b="1" dirty="0" err="1" smtClean="0"/>
              <a:t>ورقلة</a:t>
            </a:r>
            <a:r>
              <a:rPr lang="ar-DZ" sz="2800" b="1" dirty="0" smtClean="0"/>
              <a:t>)، مذكرة </a:t>
            </a:r>
            <a:r>
              <a:rPr lang="ar-DZ" sz="2800" b="1" dirty="0" err="1" smtClean="0"/>
              <a:t>ماسترفي</a:t>
            </a:r>
            <a:r>
              <a:rPr lang="ar-DZ" sz="2800" b="1" dirty="0" smtClean="0"/>
              <a:t> دراسات محاسبية </a:t>
            </a:r>
            <a:r>
              <a:rPr lang="ar-DZ" sz="2800" b="1" dirty="0" err="1" smtClean="0"/>
              <a:t>و</a:t>
            </a:r>
            <a:r>
              <a:rPr lang="ar-DZ" sz="2800" b="1" dirty="0" smtClean="0"/>
              <a:t> </a:t>
            </a:r>
            <a:r>
              <a:rPr lang="ar-DZ" sz="2800" b="1" dirty="0" err="1" smtClean="0"/>
              <a:t>جبائية</a:t>
            </a:r>
            <a:r>
              <a:rPr lang="ar-DZ" sz="2800" b="1" dirty="0" smtClean="0"/>
              <a:t> معمقة ، جامعة </a:t>
            </a:r>
            <a:r>
              <a:rPr lang="ar-DZ" sz="2800" b="1" dirty="0" err="1" smtClean="0"/>
              <a:t>ورقلة</a:t>
            </a:r>
            <a:r>
              <a:rPr lang="ar-DZ" sz="2800" b="1" dirty="0" smtClean="0"/>
              <a:t>، 2012</a:t>
            </a:r>
            <a:r>
              <a:rPr lang="fr-FR" sz="2800" b="1" dirty="0" smtClean="0"/>
              <a:t>BADR</a:t>
            </a:r>
            <a:endParaRPr lang="fr-FR" sz="2800" dirty="0" smtClean="0"/>
          </a:p>
          <a:p>
            <a:pPr algn="r">
              <a:buNone/>
            </a:pPr>
            <a:r>
              <a:rPr lang="ar-DZ" sz="2800" b="1" dirty="0" smtClean="0"/>
              <a:t>- يوسف سعيد يوسف المدلل، دور وظيفة التدقيق الداخلي في ضبط الأداء المالي </a:t>
            </a:r>
            <a:r>
              <a:rPr lang="ar-DZ" sz="2800" b="1" dirty="0" err="1" smtClean="0"/>
              <a:t>و</a:t>
            </a:r>
            <a:r>
              <a:rPr lang="ar-DZ" sz="2800" b="1" dirty="0" smtClean="0"/>
              <a:t> الإداري،(دراسة حالة لشركات المساهمة العامة في </a:t>
            </a:r>
          </a:p>
          <a:p>
            <a:pPr algn="r">
              <a:buNone/>
            </a:pPr>
            <a:r>
              <a:rPr lang="ar-DZ" sz="2800" b="1" dirty="0" smtClean="0"/>
              <a:t>قطاع غزة، مذكرة ماجستير، الجامعة الإسلامية،2007</a:t>
            </a:r>
            <a:r>
              <a:rPr lang="ar-DZ" sz="2800" dirty="0" smtClean="0"/>
              <a:t> </a:t>
            </a:r>
            <a:endParaRPr lang="ar-DZ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ar-DZ" sz="2800" dirty="0" smtClean="0"/>
              <a:t>- </a:t>
            </a:r>
            <a:r>
              <a:rPr lang="ar-DZ" sz="3200" dirty="0" smtClean="0"/>
              <a:t>جميع الدراسات السابقة تحدثت عن التدقيق الداخلي </a:t>
            </a:r>
            <a:r>
              <a:rPr lang="ar-DZ" sz="3200" dirty="0" err="1" smtClean="0"/>
              <a:t>و</a:t>
            </a:r>
            <a:r>
              <a:rPr lang="ar-DZ" sz="3200" dirty="0" smtClean="0"/>
              <a:t> تأثيره </a:t>
            </a:r>
            <a:r>
              <a:rPr lang="ar-DZ" sz="3200" dirty="0" err="1" smtClean="0"/>
              <a:t>و</a:t>
            </a:r>
            <a:r>
              <a:rPr lang="ar-DZ" sz="3200" dirty="0" smtClean="0"/>
              <a:t> </a:t>
            </a:r>
            <a:r>
              <a:rPr lang="ar-DZ" sz="3200" dirty="0" err="1" smtClean="0"/>
              <a:t>مخاطرالائتمان</a:t>
            </a:r>
            <a:r>
              <a:rPr lang="ar-DZ" sz="3200" dirty="0" smtClean="0"/>
              <a:t> و غيرها </a:t>
            </a:r>
            <a:r>
              <a:rPr lang="ar-DZ" sz="3200" dirty="0" err="1" smtClean="0"/>
              <a:t>و</a:t>
            </a:r>
            <a:r>
              <a:rPr lang="ar-DZ" sz="3200" dirty="0" smtClean="0"/>
              <a:t> نحن من خلال دراستنا قمنا </a:t>
            </a:r>
            <a:r>
              <a:rPr lang="ar-DZ" sz="3200" dirty="0" err="1" smtClean="0"/>
              <a:t>باضافة</a:t>
            </a:r>
            <a:r>
              <a:rPr lang="ar-DZ" sz="3200" dirty="0" smtClean="0"/>
              <a:t> مدى مساهمة التدقيق الداخلي في المصارف في تقييم </a:t>
            </a:r>
            <a:r>
              <a:rPr lang="ar-DZ" sz="3200" dirty="0" err="1" smtClean="0"/>
              <a:t>و</a:t>
            </a:r>
            <a:r>
              <a:rPr lang="ar-DZ" sz="3200" dirty="0" smtClean="0"/>
              <a:t> فحص الأداء المالي بالمؤسسات المصرفية .</a:t>
            </a:r>
            <a:endParaRPr lang="fr-FR" sz="32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>
              <a:buNone/>
            </a:pPr>
            <a:r>
              <a:rPr lang="ar-DZ" dirty="0" smtClean="0"/>
              <a:t>- </a:t>
            </a:r>
            <a:r>
              <a:rPr lang="ar-DZ" dirty="0" err="1" smtClean="0"/>
              <a:t>و</a:t>
            </a:r>
            <a:r>
              <a:rPr lang="ar-DZ" dirty="0" smtClean="0"/>
              <a:t> لتحقيق أهداف الدراسة </a:t>
            </a:r>
            <a:r>
              <a:rPr lang="ar-DZ" dirty="0" err="1" smtClean="0"/>
              <a:t>و</a:t>
            </a:r>
            <a:r>
              <a:rPr lang="ar-DZ" dirty="0" smtClean="0"/>
              <a:t> حل الإشكالية المطروحة  قمنا بتوزيع استبيان على جميع البنوك الفرعية لأنه  كان الأداة المناسبة لجمع المعلومات </a:t>
            </a:r>
            <a:r>
              <a:rPr lang="ar-DZ" dirty="0" err="1" smtClean="0"/>
              <a:t>و</a:t>
            </a:r>
            <a:r>
              <a:rPr lang="ar-DZ" dirty="0" smtClean="0"/>
              <a:t> لا زلنا في انتظار رد نتائج هذا الاستبيان لتحليل النتائج </a:t>
            </a:r>
            <a:r>
              <a:rPr lang="ar-DZ" dirty="0" err="1" smtClean="0"/>
              <a:t>و</a:t>
            </a:r>
            <a:r>
              <a:rPr lang="ar-DZ" dirty="0" smtClean="0"/>
              <a:t> تبويبها في جداول لكي يسهل فهمها </a:t>
            </a:r>
            <a:r>
              <a:rPr lang="ar-DZ" dirty="0" err="1" smtClean="0"/>
              <a:t>و</a:t>
            </a:r>
            <a:r>
              <a:rPr lang="ar-DZ" dirty="0" smtClean="0"/>
              <a:t> قراءة نتائجها، </a:t>
            </a:r>
            <a:r>
              <a:rPr lang="ar-DZ" dirty="0" err="1" smtClean="0"/>
              <a:t>و</a:t>
            </a:r>
            <a:r>
              <a:rPr lang="ar-DZ" dirty="0" smtClean="0"/>
              <a:t> كذا نحن بصدد دراسة </a:t>
            </a:r>
            <a:r>
              <a:rPr lang="ar-DZ" dirty="0" err="1" smtClean="0"/>
              <a:t>تربصية</a:t>
            </a:r>
            <a:r>
              <a:rPr lang="ar-DZ" dirty="0" smtClean="0"/>
              <a:t> لدى أحد هذه الفروع المصرفية للخبرة العلمية </a:t>
            </a:r>
            <a:r>
              <a:rPr lang="ar-DZ" dirty="0" err="1" smtClean="0"/>
              <a:t>و</a:t>
            </a:r>
            <a:r>
              <a:rPr lang="ar-DZ" dirty="0" smtClean="0"/>
              <a:t> العملية </a:t>
            </a:r>
            <a:r>
              <a:rPr lang="ar-DZ" dirty="0" err="1" smtClean="0"/>
              <a:t>و</a:t>
            </a:r>
            <a:r>
              <a:rPr lang="ar-DZ" dirty="0" smtClean="0"/>
              <a:t> للتأكد أو المقارنة من صحة نتائج الاستبيان الموزع.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501</Words>
  <Application>Microsoft Office PowerPoint</Application>
  <PresentationFormat>Affichage à l'écran 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Thème Office</vt:lpstr>
      <vt:lpstr> جامعة قاصدي مرباح ورقلة كلية العلوم الاقتصادية، التجارية و علوم التسيير </vt:lpstr>
      <vt:lpstr>Diapositive 2</vt:lpstr>
      <vt:lpstr>الاشكاليـــة  ما مدى مساهمة التدقيق الداخلي في الأداء المالي للمؤسسة المصرفية؟</vt:lpstr>
      <vt:lpstr>الفرضيات </vt:lpstr>
      <vt:lpstr>خطة العمل: </vt:lpstr>
      <vt:lpstr>الإطار المفاهيمي:</vt:lpstr>
      <vt:lpstr>الدراسات السابقة:</vt:lpstr>
      <vt:lpstr>- جميع الدراسات السابقة تحدثت عن التدقيق الداخلي و تأثيره و مخاطرالائتمان و غيرها و نحن من خلال دراستنا قمنا باضافة مدى مساهمة التدقيق الداخلي في المصارف في تقييم و فحص الأداء المالي بالمؤسسات المصرفية 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METI</dc:creator>
  <cp:lastModifiedBy>METI</cp:lastModifiedBy>
  <cp:revision>25</cp:revision>
  <dcterms:created xsi:type="dcterms:W3CDTF">2015-02-20T15:41:52Z</dcterms:created>
  <dcterms:modified xsi:type="dcterms:W3CDTF">2015-02-22T12:21:51Z</dcterms:modified>
</cp:coreProperties>
</file>