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34578" autoAdjust="0"/>
    <p:restoredTop sz="99376" autoAdjust="0"/>
  </p:normalViewPr>
  <p:slideViewPr>
    <p:cSldViewPr snapToGrid="0" snapToObjects="1" showGuides="1">
      <p:cViewPr>
        <p:scale>
          <a:sx n="40" d="100"/>
          <a:sy n="40" d="100"/>
        </p:scale>
        <p:origin x="4044" y="7176"/>
      </p:cViewPr>
      <p:guideLst>
        <p:guide orient="horz" pos="4316"/>
        <p:guide orient="horz" pos="375"/>
        <p:guide orient="horz" pos="26214"/>
        <p:guide orient="horz"/>
        <p:guide pos="401"/>
        <p:guide pos="18672"/>
      </p:guideLst>
    </p:cSldViewPr>
  </p:slideViewPr>
  <p:outlineViewPr>
    <p:cViewPr>
      <p:scale>
        <a:sx n="33" d="100"/>
        <a:sy n="33" d="100"/>
      </p:scale>
      <p:origin x="21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2/22/2015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2/22/2015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Text Placeholder 333"/>
          <p:cNvSpPr>
            <a:spLocks noGrp="1"/>
          </p:cNvSpPr>
          <p:nvPr>
            <p:ph type="body" sz="quarter" idx="10"/>
          </p:nvPr>
        </p:nvSpPr>
        <p:spPr>
          <a:xfrm>
            <a:off x="556488" y="20594590"/>
            <a:ext cx="14299153" cy="12647660"/>
          </a:xfrm>
        </p:spPr>
        <p:txBody>
          <a:bodyPr/>
          <a:lstStyle/>
          <a:p>
            <a:pPr algn="r" rtl="1"/>
            <a:endParaRPr lang="en-US" sz="4000" b="1" dirty="0">
              <a:cs typeface="Traditional Arabic" pitchFamily="2" charset="-78"/>
            </a:endParaRPr>
          </a:p>
        </p:txBody>
      </p:sp>
      <p:sp>
        <p:nvSpPr>
          <p:cNvPr id="339" name="Text Placeholder 338"/>
          <p:cNvSpPr>
            <a:spLocks noGrp="1"/>
          </p:cNvSpPr>
          <p:nvPr>
            <p:ph type="body" sz="quarter" idx="25"/>
          </p:nvPr>
        </p:nvSpPr>
        <p:spPr>
          <a:xfrm>
            <a:off x="15336775" y="6922518"/>
            <a:ext cx="14287682" cy="1546568"/>
          </a:xfrm>
        </p:spPr>
        <p:txBody>
          <a:bodyPr/>
          <a:lstStyle/>
          <a:p>
            <a:pPr algn="r" rtl="1"/>
            <a:r>
              <a:rPr lang="ar-DZ" sz="5400" i="1" dirty="0" smtClean="0">
                <a:solidFill>
                  <a:srgbClr val="C00000"/>
                </a:solidFill>
                <a:cs typeface="Traditional Arabic" pitchFamily="2" charset="-78"/>
              </a:rPr>
              <a:t>تمهيد</a:t>
            </a:r>
          </a:p>
          <a:p>
            <a:pPr algn="r" rtl="1"/>
            <a:endParaRPr lang="fr-FR" sz="6000" i="1" dirty="0" smtClean="0">
              <a:solidFill>
                <a:srgbClr val="C00000"/>
              </a:solidFill>
              <a:cs typeface="Traditional Arabic" pitchFamily="2" charset="-78"/>
            </a:endParaRPr>
          </a:p>
        </p:txBody>
      </p:sp>
      <p:sp>
        <p:nvSpPr>
          <p:cNvPr id="340" name="Text Placeholder 339"/>
          <p:cNvSpPr>
            <a:spLocks noGrp="1"/>
          </p:cNvSpPr>
          <p:nvPr>
            <p:ph type="body" sz="quarter" idx="26"/>
          </p:nvPr>
        </p:nvSpPr>
        <p:spPr>
          <a:xfrm>
            <a:off x="15357254" y="8026697"/>
            <a:ext cx="14287682" cy="8852761"/>
          </a:xfrm>
        </p:spPr>
        <p:txBody>
          <a:bodyPr/>
          <a:lstStyle/>
          <a:p>
            <a:pPr algn="ctr" rtl="1"/>
            <a:r>
              <a:rPr lang="ar-DZ" sz="4000" dirty="0" smtClean="0"/>
              <a:t>يمثل العنصر البشري احد </a:t>
            </a:r>
            <a:r>
              <a:rPr lang="ar-DZ" sz="4000" dirty="0" err="1" smtClean="0"/>
              <a:t>اهم</a:t>
            </a:r>
            <a:r>
              <a:rPr lang="ar-DZ" sz="4000" dirty="0" smtClean="0"/>
              <a:t> موارد المنظمات , حيث انه يمثل ركيزة المنظمات في تحقيق نجاحها </a:t>
            </a:r>
            <a:r>
              <a:rPr lang="ar-DZ" sz="4000" dirty="0" err="1" smtClean="0"/>
              <a:t>وتنفيد</a:t>
            </a:r>
            <a:r>
              <a:rPr lang="ar-DZ" sz="4000" dirty="0" smtClean="0"/>
              <a:t> </a:t>
            </a:r>
            <a:r>
              <a:rPr lang="ar-DZ" sz="4000" dirty="0" err="1" smtClean="0"/>
              <a:t>اهذافها</a:t>
            </a:r>
            <a:r>
              <a:rPr lang="ar-DZ" sz="4000" dirty="0" smtClean="0"/>
              <a:t> , ومن هنا تعمل </a:t>
            </a:r>
            <a:r>
              <a:rPr lang="ar-DZ" sz="4000" dirty="0" err="1" smtClean="0"/>
              <a:t>الادارة</a:t>
            </a:r>
            <a:r>
              <a:rPr lang="ar-DZ" sz="4000" dirty="0" smtClean="0"/>
              <a:t> على حسن توجيه </a:t>
            </a:r>
            <a:r>
              <a:rPr lang="ar-DZ" sz="4000" dirty="0" err="1" smtClean="0"/>
              <a:t>الافراد</a:t>
            </a:r>
            <a:r>
              <a:rPr lang="ar-DZ" sz="4000" dirty="0" smtClean="0"/>
              <a:t> وبناء قدراتهم من خلال ربط </a:t>
            </a:r>
            <a:r>
              <a:rPr lang="ar-DZ" sz="4000" dirty="0" err="1" smtClean="0"/>
              <a:t>اهدافهم</a:t>
            </a:r>
            <a:r>
              <a:rPr lang="ar-DZ" sz="4000" dirty="0" smtClean="0"/>
              <a:t> </a:t>
            </a:r>
            <a:r>
              <a:rPr lang="ar-DZ" sz="4000" dirty="0" err="1" smtClean="0"/>
              <a:t>باهذاف</a:t>
            </a:r>
            <a:r>
              <a:rPr lang="ar-DZ" sz="4000" dirty="0" smtClean="0"/>
              <a:t> المنظمة والعمل على </a:t>
            </a:r>
            <a:r>
              <a:rPr lang="ar-DZ" sz="4000" dirty="0" err="1" smtClean="0"/>
              <a:t>ايجاد</a:t>
            </a:r>
            <a:r>
              <a:rPr lang="ar-DZ" sz="4000" dirty="0" smtClean="0"/>
              <a:t> مناخ تنظيمي من شانه تدعيم المشاركة والاحترام المتبادل والشعور بالمسؤولية والانتماء وبث روح التعاون والولاء في العمل .</a:t>
            </a:r>
            <a:endParaRPr lang="fr-FR" sz="4000" dirty="0" smtClean="0"/>
          </a:p>
          <a:p>
            <a:pPr algn="ctr" rtl="1"/>
            <a:r>
              <a:rPr lang="ar-DZ" sz="4000" dirty="0" smtClean="0"/>
              <a:t>كما يقاس نجاح المؤسسة بقدرة العمال على تحقيق مهامهم الوظيفية , ويشكل </a:t>
            </a:r>
            <a:r>
              <a:rPr lang="ar-DZ" sz="4000" dirty="0" err="1" smtClean="0"/>
              <a:t>اداء</a:t>
            </a:r>
            <a:r>
              <a:rPr lang="ar-DZ" sz="4000" dirty="0" smtClean="0"/>
              <a:t> الفرد محصلة تفاعل القدرة على العمل والرغبة فيه , وللتدريب علاقة بجانب المقدرة , </a:t>
            </a:r>
            <a:r>
              <a:rPr lang="ar-DZ" sz="4000" dirty="0" err="1" smtClean="0"/>
              <a:t>اما</a:t>
            </a:r>
            <a:r>
              <a:rPr lang="ar-DZ" sz="4000" dirty="0" smtClean="0"/>
              <a:t> التحفيز يمثل </a:t>
            </a:r>
            <a:r>
              <a:rPr lang="ar-DZ" sz="4000" dirty="0" err="1" smtClean="0"/>
              <a:t>اداة</a:t>
            </a:r>
            <a:r>
              <a:rPr lang="ar-DZ" sz="4000" dirty="0" smtClean="0"/>
              <a:t> بث الرغبة والحماس وبالتالي توظيف المقدرة لتحقيق </a:t>
            </a:r>
            <a:r>
              <a:rPr lang="ar-DZ" sz="4000" dirty="0" err="1" smtClean="0"/>
              <a:t>الاهذاف</a:t>
            </a:r>
            <a:r>
              <a:rPr lang="ar-DZ" sz="4000" dirty="0" smtClean="0"/>
              <a:t> المحددة .</a:t>
            </a:r>
            <a:endParaRPr lang="fr-FR" sz="4000" dirty="0" smtClean="0"/>
          </a:p>
          <a:p>
            <a:pPr algn="ctr" rtl="1"/>
            <a:r>
              <a:rPr lang="ar-DZ" sz="4000" dirty="0" smtClean="0"/>
              <a:t>وتسعى </a:t>
            </a:r>
            <a:r>
              <a:rPr lang="ar-DZ" sz="4000" dirty="0" err="1" smtClean="0"/>
              <a:t>ادارة</a:t>
            </a:r>
            <a:r>
              <a:rPr lang="ar-DZ" sz="4000" dirty="0" smtClean="0"/>
              <a:t> المؤسسة ضمان استمرار </a:t>
            </a:r>
            <a:r>
              <a:rPr lang="ar-DZ" sz="4000" dirty="0" err="1" smtClean="0"/>
              <a:t>الاداء</a:t>
            </a:r>
            <a:r>
              <a:rPr lang="ar-DZ" sz="4000" dirty="0" smtClean="0"/>
              <a:t> </a:t>
            </a:r>
            <a:r>
              <a:rPr lang="ar-DZ" sz="4000" dirty="0" err="1" smtClean="0"/>
              <a:t>باعلى</a:t>
            </a:r>
            <a:r>
              <a:rPr lang="ar-DZ" sz="4000" dirty="0" smtClean="0"/>
              <a:t> قدر من الكفاءة والفعالية , لذلك يجب الاهتمام بتدريب العمال قصد زيادة القدرات التنافسية للمؤسسة .</a:t>
            </a:r>
            <a:endParaRPr lang="fr-FR" sz="4000" dirty="0" smtClean="0"/>
          </a:p>
          <a:p>
            <a:pPr algn="ctr" rtl="1"/>
            <a:r>
              <a:rPr lang="ar-DZ" sz="4000" b="1" dirty="0" smtClean="0"/>
              <a:t> </a:t>
            </a:r>
            <a:endParaRPr lang="en-US" sz="4000" b="1" dirty="0"/>
          </a:p>
        </p:txBody>
      </p:sp>
      <p:sp>
        <p:nvSpPr>
          <p:cNvPr id="346" name="Text Placeholder 345"/>
          <p:cNvSpPr>
            <a:spLocks noGrp="1"/>
          </p:cNvSpPr>
          <p:nvPr>
            <p:ph type="body" sz="quarter" idx="96"/>
          </p:nvPr>
        </p:nvSpPr>
        <p:spPr>
          <a:xfrm>
            <a:off x="556488" y="14822904"/>
            <a:ext cx="14300387" cy="6292751"/>
          </a:xfrm>
        </p:spPr>
        <p:txBody>
          <a:bodyPr/>
          <a:lstStyle/>
          <a:p>
            <a:pPr rtl="1"/>
            <a:r>
              <a:rPr lang="en-US" sz="4400" dirty="0" smtClean="0"/>
              <a:t> </a:t>
            </a:r>
            <a:endParaRPr lang="fr-FR" sz="4400" dirty="0" smtClean="0"/>
          </a:p>
          <a:p>
            <a:endParaRPr lang="en-US" dirty="0"/>
          </a:p>
        </p:txBody>
      </p:sp>
      <p:sp>
        <p:nvSpPr>
          <p:cNvPr id="383" name="Text Placeholder 382"/>
          <p:cNvSpPr>
            <a:spLocks noGrp="1"/>
          </p:cNvSpPr>
          <p:nvPr>
            <p:ph type="body" sz="quarter" idx="150"/>
          </p:nvPr>
        </p:nvSpPr>
        <p:spPr>
          <a:xfrm>
            <a:off x="4090899" y="4110875"/>
            <a:ext cx="22093415" cy="1119493"/>
          </a:xfrm>
        </p:spPr>
        <p:style>
          <a:lnRef idx="2">
            <a:schemeClr val="accent2">
              <a:shade val="50000"/>
            </a:schemeClr>
          </a:lnRef>
          <a:fillRef idx="1">
            <a:schemeClr val="accent2"/>
          </a:fillRef>
          <a:effectRef idx="0">
            <a:schemeClr val="accent2"/>
          </a:effectRef>
          <a:fontRef idx="minor">
            <a:schemeClr val="lt1"/>
          </a:fontRef>
        </p:style>
        <p:txBody>
          <a:bodyPr/>
          <a:lstStyle/>
          <a:p>
            <a:r>
              <a:rPr lang="ar-SA" b="1" dirty="0" smtClean="0"/>
              <a:t>كلية العلوم الاقتصادية و العلوم التجارية وعلوم</a:t>
            </a:r>
            <a:r>
              <a:rPr lang="ar-DZ" b="1" dirty="0" smtClean="0"/>
              <a:t>  التسيير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pPr rtl="1"/>
            <a:r>
              <a:rPr lang="ar-DZ" sz="21600" b="1" dirty="0" smtClean="0"/>
              <a:t>من إعداد الطالبة : جواد رحيل</a:t>
            </a:r>
            <a:endParaRPr lang="fr-FR" sz="21600" b="1" dirty="0" smtClean="0"/>
          </a:p>
          <a:p>
            <a:pPr rtl="1"/>
            <a:r>
              <a:rPr lang="ar-DZ" sz="21600" b="1" dirty="0" smtClean="0"/>
              <a:t>تحت إشراف  :</a:t>
            </a:r>
            <a:r>
              <a:rPr lang="ar-DZ" sz="21600" b="1" dirty="0" err="1" smtClean="0"/>
              <a:t>مسغوني</a:t>
            </a:r>
            <a:r>
              <a:rPr lang="ar-DZ" sz="21600" b="1" dirty="0" smtClean="0"/>
              <a:t> منى</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62500" lnSpcReduction="20000"/>
          </a:bodyPr>
          <a:lstStyle/>
          <a:p>
            <a:pPr rtl="1"/>
            <a:r>
              <a:rPr lang="ar-DZ" b="1" dirty="0" smtClean="0"/>
              <a:t>دور تدريب الموارد البشرية في تحقيق ميزة تنافسية للمؤسسات الصغيرة والمتوسطة</a:t>
            </a:r>
            <a:endParaRPr lang="fr-FR" dirty="0" smtClean="0"/>
          </a:p>
          <a:p>
            <a:pPr rtl="1"/>
            <a:r>
              <a:rPr lang="ar-DZ" b="1" dirty="0" smtClean="0"/>
              <a:t> ( دراسـة تطبيقيـة للمؤسسات الصغيرة والمتوسطة)</a:t>
            </a:r>
            <a:endParaRPr lang="fr-FR" dirty="0" smtClean="0"/>
          </a:p>
          <a:p>
            <a:endParaRPr lang="en-US" dirty="0"/>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636213" y="14822904"/>
            <a:ext cx="14385422" cy="18776711"/>
          </a:xfrm>
        </p:spPr>
        <p:txBody>
          <a:bodyPr/>
          <a:lstStyle/>
          <a:p>
            <a:pPr rtl="1"/>
            <a:r>
              <a:rPr lang="ar-DZ" sz="6000" i="1" dirty="0" err="1" smtClean="0">
                <a:solidFill>
                  <a:srgbClr val="FF0000"/>
                </a:solidFill>
                <a:latin typeface="Traditional Arabic" pitchFamily="18" charset="-78"/>
                <a:cs typeface="Traditional Arabic" pitchFamily="18" charset="-78"/>
              </a:rPr>
              <a:t>اهداف</a:t>
            </a:r>
            <a:r>
              <a:rPr lang="ar-DZ" sz="6000" i="1" dirty="0" smtClean="0">
                <a:solidFill>
                  <a:srgbClr val="FF0000"/>
                </a:solidFill>
                <a:latin typeface="Traditional Arabic" pitchFamily="18" charset="-78"/>
                <a:cs typeface="Traditional Arabic" pitchFamily="18" charset="-78"/>
              </a:rPr>
              <a:t> الدراسة :</a:t>
            </a:r>
            <a:endParaRPr lang="fr-FR" sz="6000" i="1" dirty="0" smtClean="0">
              <a:solidFill>
                <a:srgbClr val="FF0000"/>
              </a:solidFill>
              <a:latin typeface="Traditional Arabic" pitchFamily="18" charset="-78"/>
              <a:cs typeface="Traditional Arabic" pitchFamily="18" charset="-78"/>
            </a:endParaRPr>
          </a:p>
          <a:p>
            <a:pPr rtl="1"/>
            <a:r>
              <a:rPr lang="ar-DZ" sz="5400" i="1" u="none" dirty="0" smtClean="0">
                <a:solidFill>
                  <a:schemeClr val="tx1"/>
                </a:solidFill>
                <a:latin typeface="Traditional Arabic" pitchFamily="18" charset="-78"/>
                <a:cs typeface="Traditional Arabic" pitchFamily="18" charset="-78"/>
              </a:rPr>
              <a:t>-التعرف على مساهمة </a:t>
            </a:r>
            <a:r>
              <a:rPr lang="ar-DZ" sz="5400" i="1" u="none" dirty="0" err="1" smtClean="0">
                <a:solidFill>
                  <a:schemeClr val="tx1"/>
                </a:solidFill>
                <a:latin typeface="Traditional Arabic" pitchFamily="18" charset="-78"/>
                <a:cs typeface="Traditional Arabic" pitchFamily="18" charset="-78"/>
              </a:rPr>
              <a:t>وتاثير</a:t>
            </a:r>
            <a:r>
              <a:rPr lang="ar-DZ" sz="5400" i="1" u="none" dirty="0" smtClean="0">
                <a:solidFill>
                  <a:schemeClr val="tx1"/>
                </a:solidFill>
                <a:latin typeface="Traditional Arabic" pitchFamily="18" charset="-78"/>
                <a:cs typeface="Traditional Arabic" pitchFamily="18" charset="-78"/>
              </a:rPr>
              <a:t> التدريب في المؤسسات الصغيرة والمتوسطة بما يخدم هذه المؤسسات في تحقيق </a:t>
            </a:r>
            <a:r>
              <a:rPr lang="ar-DZ" sz="5400" i="1" u="none" dirty="0" err="1" smtClean="0">
                <a:solidFill>
                  <a:schemeClr val="tx1"/>
                </a:solidFill>
                <a:latin typeface="Traditional Arabic" pitchFamily="18" charset="-78"/>
                <a:cs typeface="Traditional Arabic" pitchFamily="18" charset="-78"/>
              </a:rPr>
              <a:t>اهدافها</a:t>
            </a:r>
            <a:r>
              <a:rPr lang="ar-DZ" sz="5400" i="1" u="none" dirty="0" smtClean="0">
                <a:solidFill>
                  <a:schemeClr val="tx1"/>
                </a:solidFill>
                <a:latin typeface="Traditional Arabic" pitchFamily="18" charset="-78"/>
                <a:cs typeface="Traditional Arabic" pitchFamily="18" charset="-78"/>
              </a:rPr>
              <a:t> وتحقيق الميزة التنافسية لها .</a:t>
            </a:r>
            <a:endParaRPr lang="fr-FR" sz="5400" i="1" u="none" dirty="0" smtClean="0">
              <a:solidFill>
                <a:schemeClr val="tx1"/>
              </a:solidFill>
              <a:latin typeface="Traditional Arabic" pitchFamily="18" charset="-78"/>
              <a:cs typeface="Traditional Arabic" pitchFamily="18" charset="-78"/>
            </a:endParaRPr>
          </a:p>
          <a:p>
            <a:pPr rtl="1"/>
            <a:r>
              <a:rPr lang="ar-DZ" sz="5400" i="1" u="none" dirty="0" smtClean="0">
                <a:solidFill>
                  <a:schemeClr val="tx1"/>
                </a:solidFill>
                <a:latin typeface="Traditional Arabic" pitchFamily="18" charset="-78"/>
                <a:cs typeface="Traditional Arabic" pitchFamily="18" charset="-78"/>
              </a:rPr>
              <a:t>- تحديد مدى فعالية التدريب في المؤسسات الصغيرة والمتوسطة .</a:t>
            </a:r>
            <a:endParaRPr lang="fr-FR" sz="5400" i="1" u="none" dirty="0" smtClean="0">
              <a:solidFill>
                <a:schemeClr val="tx1"/>
              </a:solidFill>
              <a:latin typeface="Traditional Arabic" pitchFamily="18" charset="-78"/>
              <a:cs typeface="Traditional Arabic" pitchFamily="18" charset="-78"/>
            </a:endParaRPr>
          </a:p>
          <a:p>
            <a:pPr rtl="1"/>
            <a:r>
              <a:rPr lang="ar-DZ" sz="5400" i="1" u="none" dirty="0" smtClean="0">
                <a:solidFill>
                  <a:schemeClr val="tx1"/>
                </a:solidFill>
                <a:latin typeface="Traditional Arabic" pitchFamily="18" charset="-78"/>
                <a:cs typeface="Traditional Arabic" pitchFamily="18" charset="-78"/>
              </a:rPr>
              <a:t>- محاولة تجسيد النظريات العلمية بالواقع الاقتصادي ( الجانب الميداني ) .</a:t>
            </a:r>
            <a:endParaRPr lang="fr-FR" sz="5400" i="1" u="none" dirty="0" smtClean="0">
              <a:solidFill>
                <a:schemeClr val="tx1"/>
              </a:solidFill>
              <a:latin typeface="Traditional Arabic" pitchFamily="18" charset="-78"/>
              <a:cs typeface="Traditional Arabic" pitchFamily="18" charset="-78"/>
            </a:endParaRPr>
          </a:p>
          <a:p>
            <a:pPr rtl="1"/>
            <a:endParaRPr lang="ar-DZ" sz="6000" i="1" dirty="0" smtClean="0">
              <a:solidFill>
                <a:srgbClr val="FF0000"/>
              </a:solidFill>
              <a:latin typeface="Traditional Arabic" pitchFamily="18" charset="-78"/>
              <a:cs typeface="Traditional Arabic" pitchFamily="18" charset="-78"/>
            </a:endParaRPr>
          </a:p>
          <a:p>
            <a:pPr rtl="1"/>
            <a:r>
              <a:rPr lang="ar-DZ" sz="6000" i="1" dirty="0" smtClean="0">
                <a:solidFill>
                  <a:srgbClr val="FF0000"/>
                </a:solidFill>
                <a:latin typeface="Traditional Arabic" pitchFamily="18" charset="-78"/>
                <a:cs typeface="Traditional Arabic" pitchFamily="18" charset="-78"/>
              </a:rPr>
              <a:t>مبررات اختيار الموضوع :</a:t>
            </a:r>
            <a:endParaRPr lang="fr-FR" sz="6000" i="1" dirty="0" smtClean="0">
              <a:solidFill>
                <a:srgbClr val="FF0000"/>
              </a:solidFill>
              <a:latin typeface="Traditional Arabic" pitchFamily="18" charset="-78"/>
              <a:cs typeface="Traditional Arabic" pitchFamily="18" charset="-78"/>
            </a:endParaRPr>
          </a:p>
          <a:p>
            <a:pPr rtl="1"/>
            <a:r>
              <a:rPr lang="ar-DZ" sz="5400" i="1" u="none" dirty="0" smtClean="0">
                <a:solidFill>
                  <a:schemeClr val="tx1"/>
                </a:solidFill>
                <a:latin typeface="Traditional Arabic" pitchFamily="18" charset="-78"/>
                <a:cs typeface="Traditional Arabic" pitchFamily="18" charset="-78"/>
              </a:rPr>
              <a:t>-محدودية </a:t>
            </a:r>
            <a:r>
              <a:rPr lang="ar-DZ" sz="5400" i="1" u="none" dirty="0" err="1" smtClean="0">
                <a:solidFill>
                  <a:schemeClr val="tx1"/>
                </a:solidFill>
                <a:latin typeface="Traditional Arabic" pitchFamily="18" charset="-78"/>
                <a:cs typeface="Traditional Arabic" pitchFamily="18" charset="-78"/>
              </a:rPr>
              <a:t>الاساليب</a:t>
            </a:r>
            <a:r>
              <a:rPr lang="ar-DZ" sz="5400" i="1" u="none" dirty="0" smtClean="0">
                <a:solidFill>
                  <a:schemeClr val="tx1"/>
                </a:solidFill>
                <a:latin typeface="Traditional Arabic" pitchFamily="18" charset="-78"/>
                <a:cs typeface="Traditional Arabic" pitchFamily="18" charset="-78"/>
              </a:rPr>
              <a:t> التي تمكن الم.ص.م الجزائرية خاصة والناشطة في اقتصاديات تتمتع بميزة نسبية خاصة باليد العاملة غالبا من امتلاك ميزة تنافسية تستطيع بواسطتها مجاراة التطور التكنولوجي السريع والمنافسة الحادة في </a:t>
            </a:r>
            <a:r>
              <a:rPr lang="ar-DZ" sz="5400" i="1" u="none" dirty="0" err="1" smtClean="0">
                <a:solidFill>
                  <a:schemeClr val="tx1"/>
                </a:solidFill>
                <a:latin typeface="Traditional Arabic" pitchFamily="18" charset="-78"/>
                <a:cs typeface="Traditional Arabic" pitchFamily="18" charset="-78"/>
              </a:rPr>
              <a:t>الاسواق</a:t>
            </a:r>
            <a:r>
              <a:rPr lang="ar-DZ" sz="5400" i="1" u="none" dirty="0" smtClean="0">
                <a:solidFill>
                  <a:schemeClr val="tx1"/>
                </a:solidFill>
                <a:latin typeface="Traditional Arabic" pitchFamily="18" charset="-78"/>
                <a:cs typeface="Traditional Arabic" pitchFamily="18" charset="-78"/>
              </a:rPr>
              <a:t> , ومن هذا تسليط الضوء على الدور الذي يمكن للعامل </a:t>
            </a:r>
            <a:r>
              <a:rPr lang="ar-DZ" sz="5400" i="1" u="none" dirty="0" err="1" smtClean="0">
                <a:solidFill>
                  <a:schemeClr val="tx1"/>
                </a:solidFill>
                <a:latin typeface="Traditional Arabic" pitchFamily="18" charset="-78"/>
                <a:cs typeface="Traditional Arabic" pitchFamily="18" charset="-78"/>
              </a:rPr>
              <a:t>ان</a:t>
            </a:r>
            <a:r>
              <a:rPr lang="ar-DZ" sz="5400" i="1" u="none" dirty="0" smtClean="0">
                <a:solidFill>
                  <a:schemeClr val="tx1"/>
                </a:solidFill>
                <a:latin typeface="Traditional Arabic" pitchFamily="18" charset="-78"/>
                <a:cs typeface="Traditional Arabic" pitchFamily="18" charset="-78"/>
              </a:rPr>
              <a:t> يلعبه في تمكين مؤسسته من انتزاع حصة سوقية معتبرة </a:t>
            </a:r>
            <a:r>
              <a:rPr lang="ar-DZ" sz="5400" i="1" u="none" dirty="0" err="1" smtClean="0">
                <a:solidFill>
                  <a:schemeClr val="tx1"/>
                </a:solidFill>
                <a:latin typeface="Traditional Arabic" pitchFamily="18" charset="-78"/>
                <a:cs typeface="Traditional Arabic" pitchFamily="18" charset="-78"/>
              </a:rPr>
              <a:t>اذا</a:t>
            </a:r>
            <a:r>
              <a:rPr lang="ar-DZ" sz="5400" i="1" u="none" dirty="0" smtClean="0">
                <a:solidFill>
                  <a:schemeClr val="tx1"/>
                </a:solidFill>
                <a:latin typeface="Traditional Arabic" pitchFamily="18" charset="-78"/>
                <a:cs typeface="Traditional Arabic" pitchFamily="18" charset="-78"/>
              </a:rPr>
              <a:t> تم الاهتمام </a:t>
            </a:r>
            <a:r>
              <a:rPr lang="ar-DZ" sz="5400" i="1" u="none" dirty="0" err="1" smtClean="0">
                <a:solidFill>
                  <a:schemeClr val="tx1"/>
                </a:solidFill>
                <a:latin typeface="Traditional Arabic" pitchFamily="18" charset="-78"/>
                <a:cs typeface="Traditional Arabic" pitchFamily="18" charset="-78"/>
              </a:rPr>
              <a:t>به</a:t>
            </a:r>
            <a:r>
              <a:rPr lang="ar-DZ" sz="5400" i="1" u="none" dirty="0" smtClean="0">
                <a:solidFill>
                  <a:schemeClr val="tx1"/>
                </a:solidFill>
                <a:latin typeface="Traditional Arabic" pitchFamily="18" charset="-78"/>
                <a:cs typeface="Traditional Arabic" pitchFamily="18" charset="-78"/>
              </a:rPr>
              <a:t> وجعله على دراية واطلاع مستمرين بجميع المتغيرات البيئية .</a:t>
            </a:r>
            <a:endParaRPr lang="fr-FR" sz="5400" i="1" u="none" dirty="0" smtClean="0">
              <a:solidFill>
                <a:schemeClr val="tx1"/>
              </a:solidFill>
              <a:latin typeface="Traditional Arabic" pitchFamily="18" charset="-78"/>
              <a:cs typeface="Traditional Arabic" pitchFamily="18" charset="-78"/>
            </a:endParaRPr>
          </a:p>
          <a:p>
            <a:pPr rtl="1"/>
            <a:r>
              <a:rPr lang="ar-DZ" sz="5400" i="1" u="none" dirty="0" smtClean="0">
                <a:solidFill>
                  <a:schemeClr val="tx1"/>
                </a:solidFill>
                <a:latin typeface="Traditional Arabic" pitchFamily="18" charset="-78"/>
                <a:cs typeface="Traditional Arabic" pitchFamily="18" charset="-78"/>
              </a:rPr>
              <a:t>- ازدياد اهتمام المؤسسات بالعنصر البشري وهذا كون المؤسسات في الماضي تهتم </a:t>
            </a:r>
            <a:r>
              <a:rPr lang="ar-DZ" sz="5400" i="1" u="none" dirty="0" err="1" smtClean="0">
                <a:solidFill>
                  <a:schemeClr val="tx1"/>
                </a:solidFill>
                <a:latin typeface="Traditional Arabic" pitchFamily="18" charset="-78"/>
                <a:cs typeface="Traditional Arabic" pitchFamily="18" charset="-78"/>
              </a:rPr>
              <a:t>بالمردودية</a:t>
            </a:r>
            <a:r>
              <a:rPr lang="ar-DZ" sz="5400" i="1" u="none" dirty="0" smtClean="0">
                <a:solidFill>
                  <a:schemeClr val="tx1"/>
                </a:solidFill>
                <a:latin typeface="Traditional Arabic" pitchFamily="18" charset="-78"/>
                <a:cs typeface="Traditional Arabic" pitchFamily="18" charset="-78"/>
              </a:rPr>
              <a:t> </a:t>
            </a:r>
            <a:r>
              <a:rPr lang="ar-DZ" sz="5400" i="1" u="none" dirty="0" err="1" smtClean="0">
                <a:solidFill>
                  <a:schemeClr val="tx1"/>
                </a:solidFill>
                <a:latin typeface="Traditional Arabic" pitchFamily="18" charset="-78"/>
                <a:cs typeface="Traditional Arabic" pitchFamily="18" charset="-78"/>
              </a:rPr>
              <a:t>اكثر</a:t>
            </a:r>
            <a:r>
              <a:rPr lang="ar-DZ" sz="5400" i="1" u="none" dirty="0" smtClean="0">
                <a:solidFill>
                  <a:schemeClr val="tx1"/>
                </a:solidFill>
                <a:latin typeface="Traditional Arabic" pitchFamily="18" charset="-78"/>
                <a:cs typeface="Traditional Arabic" pitchFamily="18" charset="-78"/>
              </a:rPr>
              <a:t> من اهتمامها بالفرد نفسه .</a:t>
            </a:r>
            <a:endParaRPr lang="fr-FR" sz="5400" i="1" u="none" dirty="0" smtClean="0">
              <a:solidFill>
                <a:schemeClr val="tx1"/>
              </a:solidFill>
              <a:latin typeface="Traditional Arabic" pitchFamily="18" charset="-78"/>
              <a:cs typeface="Traditional Arabic" pitchFamily="18" charset="-78"/>
            </a:endParaRPr>
          </a:p>
          <a:p>
            <a:pPr rtl="1"/>
            <a:r>
              <a:rPr lang="ar-DZ" sz="5400" i="1" u="none" dirty="0" smtClean="0">
                <a:solidFill>
                  <a:schemeClr val="tx1"/>
                </a:solidFill>
                <a:latin typeface="Traditional Arabic" pitchFamily="18" charset="-78"/>
                <a:cs typeface="Traditional Arabic" pitchFamily="18" charset="-78"/>
              </a:rPr>
              <a:t>- اهتمامات سابقة بالموضوع .</a:t>
            </a:r>
            <a:endParaRPr lang="fr-FR" sz="5400" i="1" u="none" dirty="0" smtClean="0">
              <a:solidFill>
                <a:schemeClr val="tx1"/>
              </a:solidFill>
              <a:latin typeface="Traditional Arabic" pitchFamily="18" charset="-78"/>
              <a:cs typeface="Traditional Arabic" pitchFamily="18" charset="-78"/>
            </a:endParaRPr>
          </a:p>
          <a:p>
            <a:pPr rtl="1">
              <a:buFontTx/>
              <a:buChar char="-"/>
            </a:pPr>
            <a:r>
              <a:rPr lang="ar-DZ" sz="5400" i="1" u="none" dirty="0" smtClean="0">
                <a:solidFill>
                  <a:schemeClr val="tx1"/>
                </a:solidFill>
                <a:latin typeface="Traditional Arabic" pitchFamily="18" charset="-78"/>
                <a:cs typeface="Traditional Arabic" pitchFamily="18" charset="-78"/>
              </a:rPr>
              <a:t>التعلق الشديد بمقياس </a:t>
            </a:r>
            <a:r>
              <a:rPr lang="ar-DZ" sz="5400" i="1" u="none" dirty="0" err="1" smtClean="0">
                <a:solidFill>
                  <a:schemeClr val="tx1"/>
                </a:solidFill>
                <a:latin typeface="Traditional Arabic" pitchFamily="18" charset="-78"/>
                <a:cs typeface="Traditional Arabic" pitchFamily="18" charset="-78"/>
              </a:rPr>
              <a:t>ادارة</a:t>
            </a:r>
            <a:r>
              <a:rPr lang="ar-DZ" sz="5400" i="1" u="none" dirty="0" smtClean="0">
                <a:solidFill>
                  <a:schemeClr val="tx1"/>
                </a:solidFill>
                <a:latin typeface="Traditional Arabic" pitchFamily="18" charset="-78"/>
                <a:cs typeface="Traditional Arabic" pitchFamily="18" charset="-78"/>
              </a:rPr>
              <a:t> الموارد البشرية </a:t>
            </a:r>
            <a:r>
              <a:rPr lang="ar-DZ" sz="5400" i="1" u="none" dirty="0" err="1" smtClean="0">
                <a:solidFill>
                  <a:schemeClr val="tx1"/>
                </a:solidFill>
                <a:latin typeface="Traditional Arabic" pitchFamily="18" charset="-78"/>
                <a:cs typeface="Traditional Arabic" pitchFamily="18" charset="-78"/>
              </a:rPr>
              <a:t>الامر</a:t>
            </a:r>
            <a:r>
              <a:rPr lang="ar-DZ" sz="5400" i="1" u="none" dirty="0" smtClean="0">
                <a:solidFill>
                  <a:schemeClr val="tx1"/>
                </a:solidFill>
                <a:latin typeface="Traditional Arabic" pitchFamily="18" charset="-78"/>
                <a:cs typeface="Traditional Arabic" pitchFamily="18" charset="-78"/>
              </a:rPr>
              <a:t> الذي </a:t>
            </a:r>
            <a:r>
              <a:rPr lang="ar-DZ" sz="5400" i="1" u="none" dirty="0" err="1" smtClean="0">
                <a:solidFill>
                  <a:schemeClr val="tx1"/>
                </a:solidFill>
                <a:latin typeface="Traditional Arabic" pitchFamily="18" charset="-78"/>
                <a:cs typeface="Traditional Arabic" pitchFamily="18" charset="-78"/>
              </a:rPr>
              <a:t>ادى</a:t>
            </a:r>
            <a:r>
              <a:rPr lang="ar-DZ" sz="5400" i="1" u="none" dirty="0" smtClean="0">
                <a:solidFill>
                  <a:schemeClr val="tx1"/>
                </a:solidFill>
                <a:latin typeface="Traditional Arabic" pitchFamily="18" charset="-78"/>
                <a:cs typeface="Traditional Arabic" pitchFamily="18" charset="-78"/>
              </a:rPr>
              <a:t> </a:t>
            </a:r>
            <a:r>
              <a:rPr lang="ar-DZ" sz="5400" i="1" u="none" dirty="0" err="1" smtClean="0">
                <a:solidFill>
                  <a:schemeClr val="tx1"/>
                </a:solidFill>
                <a:latin typeface="Traditional Arabic" pitchFamily="18" charset="-78"/>
                <a:cs typeface="Traditional Arabic" pitchFamily="18" charset="-78"/>
              </a:rPr>
              <a:t>بي</a:t>
            </a:r>
            <a:r>
              <a:rPr lang="ar-DZ" sz="5400" i="1" u="none" dirty="0" smtClean="0">
                <a:solidFill>
                  <a:schemeClr val="tx1"/>
                </a:solidFill>
                <a:latin typeface="Traditional Arabic" pitchFamily="18" charset="-78"/>
                <a:cs typeface="Traditional Arabic" pitchFamily="18" charset="-78"/>
              </a:rPr>
              <a:t> </a:t>
            </a:r>
            <a:r>
              <a:rPr lang="ar-DZ" sz="5400" i="1" u="none" dirty="0" err="1" smtClean="0">
                <a:solidFill>
                  <a:schemeClr val="tx1"/>
                </a:solidFill>
                <a:latin typeface="Traditional Arabic" pitchFamily="18" charset="-78"/>
                <a:cs typeface="Traditional Arabic" pitchFamily="18" charset="-78"/>
              </a:rPr>
              <a:t>الى</a:t>
            </a:r>
            <a:r>
              <a:rPr lang="ar-DZ" sz="5400" i="1" u="none" dirty="0" smtClean="0">
                <a:solidFill>
                  <a:schemeClr val="tx1"/>
                </a:solidFill>
                <a:latin typeface="Traditional Arabic" pitchFamily="18" charset="-78"/>
                <a:cs typeface="Traditional Arabic" pitchFamily="18" charset="-78"/>
              </a:rPr>
              <a:t> متابعة البحث في هذا المجال .</a:t>
            </a:r>
            <a:endParaRPr lang="fr-FR" sz="5400" i="1" u="none" dirty="0" smtClean="0">
              <a:solidFill>
                <a:schemeClr val="tx1"/>
              </a:solidFill>
              <a:latin typeface="Traditional Arabic" pitchFamily="18" charset="-78"/>
              <a:cs typeface="Traditional Arabic" pitchFamily="18" charset="-78"/>
            </a:endParaRPr>
          </a:p>
          <a:p>
            <a:pPr>
              <a:buFontTx/>
              <a:buChar char="-"/>
            </a:pPr>
            <a:endParaRPr lang="fr-FR" sz="5400" i="1" u="none" dirty="0">
              <a:solidFill>
                <a:schemeClr val="tx1"/>
              </a:solidFill>
              <a:latin typeface="Traditional Arabic" pitchFamily="18" charset="-78"/>
              <a:cs typeface="Traditional Arabic" pitchFamily="18" charset="-78"/>
            </a:endParaRPr>
          </a:p>
        </p:txBody>
      </p:sp>
      <p:sp>
        <p:nvSpPr>
          <p:cNvPr id="23" name="Espace réservé du texte 22"/>
          <p:cNvSpPr>
            <a:spLocks noGrp="1"/>
          </p:cNvSpPr>
          <p:nvPr>
            <p:ph type="body" sz="quarter" idx="29"/>
          </p:nvPr>
        </p:nvSpPr>
        <p:spPr>
          <a:xfrm>
            <a:off x="15347852" y="17242971"/>
            <a:ext cx="14276605" cy="13704553"/>
          </a:xfrm>
        </p:spPr>
        <p:txBody>
          <a:bodyPr/>
          <a:lstStyle/>
          <a:p>
            <a:pPr rtl="1"/>
            <a:endParaRPr lang="ar-DZ" sz="4000" b="0" u="none" dirty="0" smtClean="0"/>
          </a:p>
          <a:p>
            <a:pPr rtl="1"/>
            <a:endParaRPr lang="ar-DZ" sz="4000" b="0" u="none" dirty="0" smtClean="0"/>
          </a:p>
          <a:p>
            <a:pPr rtl="1"/>
            <a:endParaRPr lang="ar-DZ" sz="4000" b="0" u="none" dirty="0" smtClean="0"/>
          </a:p>
          <a:p>
            <a:pPr rtl="1"/>
            <a:endParaRPr lang="ar-DZ" sz="4000" b="0" u="none" dirty="0" smtClean="0"/>
          </a:p>
          <a:p>
            <a:pPr rtl="1"/>
            <a:endParaRPr lang="ar-DZ" sz="4000" b="0" u="none" dirty="0" smtClean="0"/>
          </a:p>
          <a:p>
            <a:pPr rtl="1"/>
            <a:endParaRPr lang="ar-DZ" sz="4000" b="0" u="none" dirty="0" smtClean="0"/>
          </a:p>
          <a:p>
            <a:pPr rtl="1"/>
            <a:endParaRPr lang="ar-DZ" sz="4000" b="0" u="none" dirty="0" smtClean="0"/>
          </a:p>
          <a:p>
            <a:pPr rtl="1"/>
            <a:r>
              <a:rPr lang="ar-DZ" sz="4000" b="0" u="none" dirty="0" smtClean="0">
                <a:latin typeface="Traditional Arabic" pitchFamily="18" charset="-78"/>
                <a:cs typeface="Traditional Arabic" pitchFamily="18" charset="-78"/>
              </a:rPr>
              <a:t>وعليه تندرج من هذه </a:t>
            </a:r>
            <a:r>
              <a:rPr lang="ar-DZ" sz="4000" b="0" u="none" dirty="0" err="1" smtClean="0">
                <a:latin typeface="Traditional Arabic" pitchFamily="18" charset="-78"/>
                <a:cs typeface="Traditional Arabic" pitchFamily="18" charset="-78"/>
              </a:rPr>
              <a:t>الاشكالية</a:t>
            </a:r>
            <a:r>
              <a:rPr lang="ar-DZ" sz="4000" b="0" u="none" dirty="0" smtClean="0">
                <a:latin typeface="Traditional Arabic" pitchFamily="18" charset="-78"/>
                <a:cs typeface="Traditional Arabic" pitchFamily="18" charset="-78"/>
              </a:rPr>
              <a:t> جملة من </a:t>
            </a:r>
            <a:r>
              <a:rPr lang="ar-DZ" sz="4000" dirty="0" err="1" smtClean="0">
                <a:solidFill>
                  <a:srgbClr val="FF0000"/>
                </a:solidFill>
                <a:latin typeface="Traditional Arabic" pitchFamily="18" charset="-78"/>
                <a:cs typeface="Traditional Arabic" pitchFamily="18" charset="-78"/>
              </a:rPr>
              <a:t>الاسئلة</a:t>
            </a:r>
            <a:r>
              <a:rPr lang="ar-DZ" sz="4000" dirty="0" smtClean="0">
                <a:solidFill>
                  <a:srgbClr val="FF0000"/>
                </a:solidFill>
                <a:latin typeface="Traditional Arabic" pitchFamily="18" charset="-78"/>
                <a:cs typeface="Traditional Arabic" pitchFamily="18" charset="-78"/>
              </a:rPr>
              <a:t> الجزئية </a:t>
            </a:r>
            <a:r>
              <a:rPr lang="ar-DZ" sz="4000" b="0" u="none" dirty="0" smtClean="0">
                <a:latin typeface="Traditional Arabic" pitchFamily="18" charset="-78"/>
                <a:cs typeface="Traditional Arabic" pitchFamily="18" charset="-78"/>
              </a:rPr>
              <a:t>التالية :</a:t>
            </a:r>
            <a:endParaRPr lang="fr-FR" sz="4000" b="0" u="none" dirty="0" smtClean="0">
              <a:latin typeface="Traditional Arabic" pitchFamily="18" charset="-78"/>
              <a:cs typeface="Traditional Arabic" pitchFamily="18" charset="-78"/>
            </a:endParaRPr>
          </a:p>
          <a:p>
            <a:pPr rtl="1">
              <a:buFontTx/>
              <a:buChar char="-"/>
            </a:pPr>
            <a:endParaRPr lang="ar-DZ" sz="4000" i="1" u="none" dirty="0" smtClean="0">
              <a:solidFill>
                <a:schemeClr val="tx1"/>
              </a:solidFill>
            </a:endParaRPr>
          </a:p>
          <a:p>
            <a:pPr rtl="1">
              <a:buFontTx/>
              <a:buChar char="-"/>
            </a:pPr>
            <a:endParaRPr lang="fr-FR" sz="4000" i="1" u="none" dirty="0" smtClean="0">
              <a:solidFill>
                <a:schemeClr val="tx1"/>
              </a:solidFill>
            </a:endParaRPr>
          </a:p>
          <a:p>
            <a:pPr rtl="1"/>
            <a:r>
              <a:rPr lang="ar-DZ" sz="4000" i="1" u="none" dirty="0" smtClean="0">
                <a:solidFill>
                  <a:schemeClr val="tx1"/>
                </a:solidFill>
              </a:rPr>
              <a:t> </a:t>
            </a:r>
            <a:endParaRPr lang="fr-FR" sz="4000" i="1" u="none" dirty="0" smtClean="0">
              <a:solidFill>
                <a:schemeClr val="tx1"/>
              </a:solidFill>
            </a:endParaRPr>
          </a:p>
          <a:p>
            <a:pPr rtl="1"/>
            <a:endParaRPr lang="ar-DZ" sz="4000" b="0" i="1" u="none" dirty="0" smtClean="0">
              <a:solidFill>
                <a:srgbClr val="C00000"/>
              </a:solidFill>
              <a:cs typeface="Traditional Arabic" pitchFamily="2" charset="-78"/>
            </a:endParaRPr>
          </a:p>
          <a:p>
            <a:endParaRPr lang="ar-DZ" sz="4000" b="0" u="none" dirty="0" smtClean="0">
              <a:cs typeface="Traditional Arabic" pitchFamily="2" charset="-78"/>
            </a:endParaRPr>
          </a:p>
          <a:p>
            <a:endParaRPr lang="ar-DZ" sz="6000" dirty="0" smtClean="0">
              <a:cs typeface="Traditional Arabic" pitchFamily="2" charset="-78"/>
            </a:endParaRPr>
          </a:p>
          <a:p>
            <a:endParaRPr lang="ar-DZ" sz="6000" dirty="0" smtClean="0">
              <a:cs typeface="Traditional Arabic" pitchFamily="2" charset="-78"/>
            </a:endParaRPr>
          </a:p>
          <a:p>
            <a:endParaRPr lang="fr-FR" sz="6000" dirty="0" smtClean="0">
              <a:cs typeface="Traditional Arabic" pitchFamily="2" charset="-78"/>
            </a:endParaRPr>
          </a:p>
          <a:p>
            <a:endParaRPr lang="fr-FR" dirty="0"/>
          </a:p>
        </p:txBody>
      </p:sp>
      <p:sp>
        <p:nvSpPr>
          <p:cNvPr id="24" name="Espace réservé du texte 23"/>
          <p:cNvSpPr>
            <a:spLocks noGrp="1"/>
          </p:cNvSpPr>
          <p:nvPr>
            <p:ph type="body" sz="quarter" idx="30"/>
          </p:nvPr>
        </p:nvSpPr>
        <p:spPr>
          <a:xfrm>
            <a:off x="15040830" y="15808968"/>
            <a:ext cx="14604106" cy="4785621"/>
          </a:xfrm>
        </p:spPr>
        <p:txBody>
          <a:bodyPr/>
          <a:lstStyle/>
          <a:p>
            <a:pPr algn="r" rtl="1"/>
            <a:r>
              <a:rPr lang="ar-DZ" sz="4000" b="1" i="1" dirty="0" smtClean="0">
                <a:cs typeface="Traditional Arabic" pitchFamily="2" charset="-78"/>
              </a:rPr>
              <a:t>وفي ظل ما سبق ذكره تتجلى معالم </a:t>
            </a:r>
            <a:r>
              <a:rPr lang="ar-DZ" sz="4000" b="1" i="1" u="sng" dirty="0" smtClean="0">
                <a:solidFill>
                  <a:srgbClr val="FF0000"/>
                </a:solidFill>
                <a:cs typeface="Traditional Arabic" pitchFamily="2" charset="-78"/>
              </a:rPr>
              <a:t>الإشكالية الأساسية </a:t>
            </a:r>
            <a:r>
              <a:rPr lang="ar-DZ" sz="4000" b="1" i="1" dirty="0" smtClean="0">
                <a:cs typeface="Traditional Arabic" pitchFamily="2" charset="-78"/>
              </a:rPr>
              <a:t>لهذا البحث، والتي يمكن صياغتها على النحو التالي:</a:t>
            </a:r>
          </a:p>
          <a:p>
            <a:pPr algn="r" rtl="1"/>
            <a:endParaRPr lang="fr-FR" sz="7200" b="1" dirty="0" smtClean="0">
              <a:cs typeface="Traditional Arabic" pitchFamily="2" charset="-78"/>
            </a:endParaRPr>
          </a:p>
          <a:p>
            <a:endParaRPr lang="ar-DZ" sz="4800" b="1" dirty="0" smtClean="0"/>
          </a:p>
          <a:p>
            <a:endParaRPr lang="fr-FR" sz="4800" b="1" dirty="0"/>
          </a:p>
        </p:txBody>
      </p:sp>
      <p:sp>
        <p:nvSpPr>
          <p:cNvPr id="36" name="ZoneTexte 35"/>
          <p:cNvSpPr txBox="1"/>
          <p:nvPr/>
        </p:nvSpPr>
        <p:spPr>
          <a:xfrm>
            <a:off x="641522" y="33599615"/>
            <a:ext cx="14278447" cy="9448740"/>
          </a:xfrm>
          <a:prstGeom prst="rect">
            <a:avLst/>
          </a:prstGeom>
          <a:noFill/>
        </p:spPr>
        <p:txBody>
          <a:bodyPr wrap="square" rtlCol="0">
            <a:spAutoFit/>
          </a:bodyPr>
          <a:lstStyle/>
          <a:p>
            <a:pPr algn="ctr" rtl="1"/>
            <a:endParaRPr lang="ar-DZ" sz="4000" b="1" i="1" dirty="0" smtClean="0">
              <a:solidFill>
                <a:srgbClr val="C00000"/>
              </a:solidFill>
            </a:endParaRPr>
          </a:p>
          <a:p>
            <a:pPr algn="ctr" rtl="1"/>
            <a:r>
              <a:rPr lang="ar-DZ" sz="6000" b="1" i="1" u="sng" dirty="0" smtClean="0">
                <a:solidFill>
                  <a:srgbClr val="C00000"/>
                </a:solidFill>
              </a:rPr>
              <a:t>الدراسات السابقة : </a:t>
            </a:r>
            <a:endParaRPr lang="fr-FR" sz="6000" b="1" i="1" u="sng" dirty="0" smtClean="0">
              <a:solidFill>
                <a:srgbClr val="C00000"/>
              </a:solidFill>
            </a:endParaRPr>
          </a:p>
          <a:p>
            <a:pPr algn="ctr" rtl="1"/>
            <a:r>
              <a:rPr lang="ar-DZ" sz="5400" b="1" i="1" dirty="0" smtClean="0">
                <a:latin typeface="Traditional Arabic" pitchFamily="18" charset="-78"/>
                <a:cs typeface="Traditional Arabic" pitchFamily="18" charset="-78"/>
              </a:rPr>
              <a:t>ـ دراسة </a:t>
            </a:r>
            <a:r>
              <a:rPr lang="ar-DZ" sz="5400" b="1" i="1" dirty="0" err="1" smtClean="0">
                <a:latin typeface="Traditional Arabic" pitchFamily="18" charset="-78"/>
                <a:cs typeface="Traditional Arabic" pitchFamily="18" charset="-78"/>
              </a:rPr>
              <a:t>شتاتحة</a:t>
            </a:r>
            <a:r>
              <a:rPr lang="ar-DZ" sz="5400" b="1" i="1" dirty="0" smtClean="0">
                <a:latin typeface="Traditional Arabic" pitchFamily="18" charset="-78"/>
                <a:cs typeface="Traditional Arabic" pitchFamily="18" charset="-78"/>
              </a:rPr>
              <a:t> عائشة(2010 ،2011) ، و هي مذكرة دكتوراه حول </a:t>
            </a:r>
            <a:r>
              <a:rPr lang="ar-DZ" sz="5400" b="1" i="1" dirty="0" err="1" smtClean="0">
                <a:latin typeface="Traditional Arabic" pitchFamily="18" charset="-78"/>
                <a:cs typeface="Traditional Arabic" pitchFamily="18" charset="-78"/>
              </a:rPr>
              <a:t>اهمية</a:t>
            </a:r>
            <a:r>
              <a:rPr lang="ar-DZ" sz="5400" b="1" i="1" dirty="0" smtClean="0">
                <a:latin typeface="Traditional Arabic" pitchFamily="18" charset="-78"/>
                <a:cs typeface="Traditional Arabic" pitchFamily="18" charset="-78"/>
              </a:rPr>
              <a:t> تدريب المورد البشري ودوره في تحقيق الميزة التنافسية، جامعة الجزائر.</a:t>
            </a:r>
          </a:p>
          <a:p>
            <a:pPr algn="ctr" rtl="1"/>
            <a:r>
              <a:rPr lang="ar-DZ" sz="5400" b="1" i="1" dirty="0" smtClean="0">
                <a:latin typeface="Traditional Arabic" pitchFamily="18" charset="-78"/>
                <a:cs typeface="Traditional Arabic" pitchFamily="18" charset="-78"/>
              </a:rPr>
              <a:t>ـ دراسة بن </a:t>
            </a:r>
            <a:r>
              <a:rPr lang="ar-DZ" sz="5400" b="1" i="1" dirty="0" err="1" smtClean="0">
                <a:latin typeface="Traditional Arabic" pitchFamily="18" charset="-78"/>
                <a:cs typeface="Traditional Arabic" pitchFamily="18" charset="-78"/>
              </a:rPr>
              <a:t>طاطة</a:t>
            </a:r>
            <a:r>
              <a:rPr lang="ar-DZ" sz="5400" b="1" i="1" dirty="0" smtClean="0">
                <a:latin typeface="Traditional Arabic" pitchFamily="18" charset="-78"/>
                <a:cs typeface="Traditional Arabic" pitchFamily="18" charset="-78"/>
              </a:rPr>
              <a:t>(2008 ،2009 ) ، وهي مذكرة ماجستير حول اثر التدريب على تحقيق الميزة التنافسية، جامعة دمشق.</a:t>
            </a:r>
          </a:p>
          <a:p>
            <a:pPr algn="ctr" rtl="1"/>
            <a:endParaRPr lang="fr-FR" sz="6000" b="1" dirty="0" smtClean="0"/>
          </a:p>
          <a:p>
            <a:pPr algn="ctr" rtl="1"/>
            <a:endParaRPr lang="fr-FR" sz="3600" b="1" dirty="0" smtClean="0"/>
          </a:p>
          <a:p>
            <a:pPr algn="ctr" rtl="1"/>
            <a:endParaRPr lang="fr-FR" sz="3600" b="1" dirty="0" smtClean="0"/>
          </a:p>
          <a:p>
            <a:pPr algn="ctr" rtl="1"/>
            <a:endParaRPr lang="fr-FR" sz="3600" b="1" dirty="0" smtClean="0"/>
          </a:p>
          <a:p>
            <a:pPr algn="r" rtl="1"/>
            <a:endParaRPr lang="fr-FR" sz="3600" b="1" dirty="0" smtClean="0"/>
          </a:p>
          <a:p>
            <a:pPr algn="r" rtl="1"/>
            <a:r>
              <a:rPr lang="ar-DZ" sz="8800" b="1" dirty="0" smtClean="0"/>
              <a:t> </a:t>
            </a:r>
            <a:endParaRPr lang="fr-FR" sz="1600" b="1" dirty="0"/>
          </a:p>
        </p:txBody>
      </p:sp>
      <p:sp>
        <p:nvSpPr>
          <p:cNvPr id="6145" name="Rectangle 1"/>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DZ" sz="16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الفرضية الأولى</a:t>
            </a:r>
            <a:r>
              <a:rPr kumimoji="0" lang="ar-DZ" sz="16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التمويل البنكي عبارة عن تقديم قروض مصغرة أو كبيرة للأفراد الراغبين في بناء المشاريع .</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6146" name="Rectangle 2"/>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D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الفرضية الأولى</a:t>
            </a:r>
            <a:r>
              <a:rPr kumimoji="0" lang="ar-D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التمويل البنكي عبارة عن تقديم قروض مصغرة أو كبيرة للأفراد الراغبين في بناء المشاريع .</a:t>
            </a: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147" name="Rectangle 3"/>
          <p:cNvSpPr>
            <a:spLocks noChangeArrowheads="1"/>
          </p:cNvSpPr>
          <p:nvPr/>
        </p:nvSpPr>
        <p:spPr bwMode="auto">
          <a:xfrm>
            <a:off x="0" y="0"/>
            <a:ext cx="235962"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DZ"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8" name="Ellipse 47"/>
          <p:cNvSpPr/>
          <p:nvPr/>
        </p:nvSpPr>
        <p:spPr>
          <a:xfrm>
            <a:off x="15914913" y="17710899"/>
            <a:ext cx="13389429" cy="4108639"/>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rtl="1"/>
            <a:r>
              <a:rPr lang="ar-DZ" sz="5400" b="1" i="1" dirty="0" smtClean="0">
                <a:solidFill>
                  <a:schemeClr val="tx1"/>
                </a:solidFill>
                <a:latin typeface="Traditional Arabic" pitchFamily="18" charset="-78"/>
                <a:cs typeface="Traditional Arabic" pitchFamily="18" charset="-78"/>
              </a:rPr>
              <a:t>ما مدى مساهمة تدريب المورد البشري في تعزيز الميزة التنافسية لدى المؤسسات الصغيرة والمتوسطة؟ </a:t>
            </a:r>
            <a:endParaRPr lang="fr-FR" sz="5400" b="1" i="1" dirty="0" smtClean="0">
              <a:solidFill>
                <a:schemeClr val="tx1"/>
              </a:solidFill>
              <a:latin typeface="Traditional Arabic" pitchFamily="18" charset="-78"/>
              <a:cs typeface="Traditional Arabic" pitchFamily="18" charset="-78"/>
            </a:endParaRPr>
          </a:p>
        </p:txBody>
      </p:sp>
      <p:sp>
        <p:nvSpPr>
          <p:cNvPr id="4" name="Rectangle 1"/>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400" b="1" i="0"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-ما مدى مساهمة تدريب المورد البشري في تعزيز الميزة التنافسية لدى المؤسسات الصغيرة والمتوسطة ؟</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400" b="1" i="0"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-ما مدى مساهمة تدريب المورد البشري في تعزيز الميزة التنافسية لدى المؤسسات الصغيرة والمتوسطة ؟</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3"/>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400" b="1" i="0"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-ما مدى مساهمة تدريب المورد البشري في تعزيز الميزة التنافسية لدى المؤسسات الصغيرة والمتوسطة ؟</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50" name="Rectangle avec flèche vers le haut 49"/>
          <p:cNvSpPr/>
          <p:nvPr/>
        </p:nvSpPr>
        <p:spPr>
          <a:xfrm>
            <a:off x="15914913" y="23526749"/>
            <a:ext cx="13389429" cy="8724901"/>
          </a:xfrm>
          <a:prstGeom prst="upArrowCallout">
            <a:avLst>
              <a:gd name="adj1" fmla="val 23254"/>
              <a:gd name="adj2" fmla="val 25000"/>
              <a:gd name="adj3" fmla="val 12554"/>
              <a:gd name="adj4" fmla="val 75239"/>
            </a:avLst>
          </a:prstGeom>
        </p:spPr>
        <p:style>
          <a:lnRef idx="1">
            <a:schemeClr val="accent2"/>
          </a:lnRef>
          <a:fillRef idx="2">
            <a:schemeClr val="accent2"/>
          </a:fillRef>
          <a:effectRef idx="1">
            <a:schemeClr val="accent2"/>
          </a:effectRef>
          <a:fontRef idx="minor">
            <a:schemeClr val="dk1"/>
          </a:fontRef>
        </p:style>
        <p:txBody>
          <a:bodyPr rtlCol="0" anchor="ctr"/>
          <a:lstStyle/>
          <a:p>
            <a:pPr algn="ctr" rtl="1">
              <a:lnSpc>
                <a:spcPct val="150000"/>
              </a:lnSpc>
            </a:pPr>
            <a:r>
              <a:rPr lang="ar-DZ" sz="5400" i="1" dirty="0" smtClean="0">
                <a:solidFill>
                  <a:schemeClr val="tx1"/>
                </a:solidFill>
              </a:rPr>
              <a:t>-</a:t>
            </a:r>
            <a:r>
              <a:rPr lang="ar-DZ" sz="4800" b="1" i="1" dirty="0" smtClean="0">
                <a:solidFill>
                  <a:schemeClr val="tx1"/>
                </a:solidFill>
                <a:latin typeface="Traditional Arabic" pitchFamily="18" charset="-78"/>
                <a:cs typeface="Traditional Arabic" pitchFamily="18" charset="-78"/>
              </a:rPr>
              <a:t>ما المقصود بالميزة التنافسية </a:t>
            </a:r>
            <a:r>
              <a:rPr lang="ar-DZ" sz="4800" b="1" i="1" dirty="0" err="1" smtClean="0">
                <a:solidFill>
                  <a:schemeClr val="tx1"/>
                </a:solidFill>
                <a:latin typeface="Traditional Arabic" pitchFamily="18" charset="-78"/>
                <a:cs typeface="Traditional Arabic" pitchFamily="18" charset="-78"/>
              </a:rPr>
              <a:t>وماهي</a:t>
            </a:r>
            <a:r>
              <a:rPr lang="ar-DZ" sz="4800" b="1" i="1" dirty="0" smtClean="0">
                <a:solidFill>
                  <a:schemeClr val="tx1"/>
                </a:solidFill>
                <a:latin typeface="Traditional Arabic" pitchFamily="18" charset="-78"/>
                <a:cs typeface="Traditional Arabic" pitchFamily="18" charset="-78"/>
              </a:rPr>
              <a:t> محدداتها ؟</a:t>
            </a:r>
            <a:endParaRPr lang="fr-FR" sz="4800" b="1" i="1" dirty="0" smtClean="0">
              <a:solidFill>
                <a:schemeClr val="tx1"/>
              </a:solidFill>
              <a:latin typeface="Traditional Arabic" pitchFamily="18" charset="-78"/>
              <a:cs typeface="Traditional Arabic" pitchFamily="18" charset="-78"/>
            </a:endParaRPr>
          </a:p>
          <a:p>
            <a:pPr algn="ctr" rtl="1">
              <a:lnSpc>
                <a:spcPct val="150000"/>
              </a:lnSpc>
            </a:pPr>
            <a:r>
              <a:rPr lang="ar-DZ" sz="4800" b="1" i="1" dirty="0" smtClean="0">
                <a:solidFill>
                  <a:schemeClr val="tx1"/>
                </a:solidFill>
                <a:latin typeface="Traditional Arabic" pitchFamily="18" charset="-78"/>
                <a:cs typeface="Traditional Arabic" pitchFamily="18" charset="-78"/>
              </a:rPr>
              <a:t>- </a:t>
            </a:r>
            <a:r>
              <a:rPr lang="ar-DZ" sz="4800" b="1" i="1" dirty="0" err="1" smtClean="0">
                <a:solidFill>
                  <a:schemeClr val="tx1"/>
                </a:solidFill>
                <a:latin typeface="Traditional Arabic" pitchFamily="18" charset="-78"/>
                <a:cs typeface="Traditional Arabic" pitchFamily="18" charset="-78"/>
              </a:rPr>
              <a:t>ماهي</a:t>
            </a:r>
            <a:r>
              <a:rPr lang="ar-DZ" sz="4800" b="1" i="1" dirty="0" smtClean="0">
                <a:solidFill>
                  <a:schemeClr val="tx1"/>
                </a:solidFill>
                <a:latin typeface="Traditional Arabic" pitchFamily="18" charset="-78"/>
                <a:cs typeface="Traditional Arabic" pitchFamily="18" charset="-78"/>
              </a:rPr>
              <a:t> </a:t>
            </a:r>
            <a:r>
              <a:rPr lang="ar-DZ" sz="4800" b="1" i="1" dirty="0" err="1" smtClean="0">
                <a:solidFill>
                  <a:schemeClr val="tx1"/>
                </a:solidFill>
                <a:latin typeface="Traditional Arabic" pitchFamily="18" charset="-78"/>
                <a:cs typeface="Traditional Arabic" pitchFamily="18" charset="-78"/>
              </a:rPr>
              <a:t>اهمية</a:t>
            </a:r>
            <a:r>
              <a:rPr lang="ar-DZ" sz="4800" b="1" i="1" dirty="0" smtClean="0">
                <a:solidFill>
                  <a:schemeClr val="tx1"/>
                </a:solidFill>
                <a:latin typeface="Traditional Arabic" pitchFamily="18" charset="-78"/>
                <a:cs typeface="Traditional Arabic" pitchFamily="18" charset="-78"/>
              </a:rPr>
              <a:t> التدريب ؟</a:t>
            </a:r>
            <a:r>
              <a:rPr lang="ar-DZ" sz="4800" b="1" i="1" dirty="0" err="1" smtClean="0">
                <a:solidFill>
                  <a:schemeClr val="tx1"/>
                </a:solidFill>
                <a:latin typeface="Traditional Arabic" pitchFamily="18" charset="-78"/>
                <a:cs typeface="Traditional Arabic" pitchFamily="18" charset="-78"/>
              </a:rPr>
              <a:t>وماهي</a:t>
            </a:r>
            <a:r>
              <a:rPr lang="ar-DZ" sz="4800" b="1" i="1" dirty="0" smtClean="0">
                <a:solidFill>
                  <a:schemeClr val="tx1"/>
                </a:solidFill>
                <a:latin typeface="Traditional Arabic" pitchFamily="18" charset="-78"/>
                <a:cs typeface="Traditional Arabic" pitchFamily="18" charset="-78"/>
              </a:rPr>
              <a:t> </a:t>
            </a:r>
            <a:r>
              <a:rPr lang="ar-DZ" sz="4800" b="1" i="1" dirty="0" err="1" smtClean="0">
                <a:solidFill>
                  <a:schemeClr val="tx1"/>
                </a:solidFill>
                <a:latin typeface="Traditional Arabic" pitchFamily="18" charset="-78"/>
                <a:cs typeface="Traditional Arabic" pitchFamily="18" charset="-78"/>
              </a:rPr>
              <a:t>اساليبه</a:t>
            </a:r>
            <a:r>
              <a:rPr lang="ar-DZ" sz="4800" b="1" i="1" dirty="0" smtClean="0">
                <a:solidFill>
                  <a:schemeClr val="tx1"/>
                </a:solidFill>
                <a:latin typeface="Traditional Arabic" pitchFamily="18" charset="-78"/>
                <a:cs typeface="Traditional Arabic" pitchFamily="18" charset="-78"/>
              </a:rPr>
              <a:t> </a:t>
            </a:r>
            <a:r>
              <a:rPr lang="ar-DZ" sz="4800" b="1" i="1" dirty="0" err="1" smtClean="0">
                <a:solidFill>
                  <a:schemeClr val="tx1"/>
                </a:solidFill>
                <a:latin typeface="Traditional Arabic" pitchFamily="18" charset="-78"/>
                <a:cs typeface="Traditional Arabic" pitchFamily="18" charset="-78"/>
              </a:rPr>
              <a:t>واهذافه</a:t>
            </a:r>
            <a:r>
              <a:rPr lang="ar-DZ" sz="4800" b="1" i="1" dirty="0" smtClean="0">
                <a:solidFill>
                  <a:schemeClr val="tx1"/>
                </a:solidFill>
                <a:latin typeface="Traditional Arabic" pitchFamily="18" charset="-78"/>
                <a:cs typeface="Traditional Arabic" pitchFamily="18" charset="-78"/>
              </a:rPr>
              <a:t>؟</a:t>
            </a:r>
            <a:endParaRPr lang="fr-FR" sz="4800" b="1" i="1" dirty="0" smtClean="0">
              <a:solidFill>
                <a:schemeClr val="tx1"/>
              </a:solidFill>
              <a:latin typeface="Traditional Arabic" pitchFamily="18" charset="-78"/>
              <a:cs typeface="Traditional Arabic" pitchFamily="18" charset="-78"/>
            </a:endParaRPr>
          </a:p>
          <a:p>
            <a:pPr algn="ctr" rtl="1">
              <a:lnSpc>
                <a:spcPct val="150000"/>
              </a:lnSpc>
            </a:pPr>
            <a:r>
              <a:rPr lang="ar-DZ" sz="4800" b="1" i="1" dirty="0" smtClean="0">
                <a:solidFill>
                  <a:schemeClr val="tx1"/>
                </a:solidFill>
                <a:latin typeface="Traditional Arabic" pitchFamily="18" charset="-78"/>
                <a:cs typeface="Traditional Arabic" pitchFamily="18" charset="-78"/>
              </a:rPr>
              <a:t>- ما هو واقع مساهمة تدريب الموارد البشرية على </a:t>
            </a:r>
            <a:r>
              <a:rPr lang="ar-DZ" sz="4800" b="1" i="1" dirty="0" err="1" smtClean="0">
                <a:solidFill>
                  <a:schemeClr val="tx1"/>
                </a:solidFill>
                <a:latin typeface="Traditional Arabic" pitchFamily="18" charset="-78"/>
                <a:cs typeface="Traditional Arabic" pitchFamily="18" charset="-78"/>
              </a:rPr>
              <a:t>تغيرالميزة</a:t>
            </a:r>
            <a:r>
              <a:rPr lang="ar-DZ" sz="4800" b="1" i="1" dirty="0" smtClean="0">
                <a:solidFill>
                  <a:schemeClr val="tx1"/>
                </a:solidFill>
                <a:latin typeface="Traditional Arabic" pitchFamily="18" charset="-78"/>
                <a:cs typeface="Traditional Arabic" pitchFamily="18" charset="-78"/>
              </a:rPr>
              <a:t> التنافسية في المؤسسات الصغيرة والمتوسطة </a:t>
            </a:r>
            <a:r>
              <a:rPr lang="ar-DZ" sz="5400" b="1" i="1" dirty="0" smtClean="0">
                <a:solidFill>
                  <a:schemeClr val="tx1"/>
                </a:solidFill>
                <a:latin typeface="Traditional Arabic" pitchFamily="18" charset="-78"/>
                <a:cs typeface="Traditional Arabic" pitchFamily="18" charset="-78"/>
              </a:rPr>
              <a:t>؟</a:t>
            </a:r>
          </a:p>
        </p:txBody>
      </p:sp>
      <p:sp>
        <p:nvSpPr>
          <p:cNvPr id="56" name="Organigramme : Alternative 55"/>
          <p:cNvSpPr/>
          <p:nvPr/>
        </p:nvSpPr>
        <p:spPr>
          <a:xfrm>
            <a:off x="15914912" y="33242249"/>
            <a:ext cx="13320000" cy="7560000"/>
          </a:xfrm>
          <a:prstGeom prst="flowChartAlternateProcess">
            <a:avLst/>
          </a:prstGeom>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pPr>
            <a:r>
              <a:rPr lang="ar-DZ" sz="6000" i="1" u="sng" dirty="0" smtClean="0">
                <a:solidFill>
                  <a:srgbClr val="FF0000"/>
                </a:solidFill>
              </a:rPr>
              <a:t>الفرضيات</a:t>
            </a:r>
            <a:endParaRPr lang="ar-DZ" sz="6000" b="1" i="1" u="sng" dirty="0" smtClean="0">
              <a:solidFill>
                <a:srgbClr val="FF0000"/>
              </a:solidFill>
              <a:latin typeface="Traditional Arabic" pitchFamily="18" charset="-78"/>
              <a:cs typeface="Traditional Arabic" pitchFamily="18" charset="-78"/>
            </a:endParaRPr>
          </a:p>
          <a:p>
            <a:pPr algn="ctr">
              <a:lnSpc>
                <a:spcPct val="150000"/>
              </a:lnSpc>
            </a:pPr>
            <a:r>
              <a:rPr lang="ar-DZ" sz="5400" b="1" i="1" dirty="0" smtClean="0">
                <a:solidFill>
                  <a:schemeClr val="tx1"/>
                </a:solidFill>
                <a:latin typeface="Traditional Arabic" pitchFamily="18" charset="-78"/>
                <a:cs typeface="Traditional Arabic" pitchFamily="18" charset="-78"/>
              </a:rPr>
              <a:t>-</a:t>
            </a:r>
            <a:r>
              <a:rPr lang="ar-DZ" sz="5400" b="1" i="1" dirty="0" err="1" smtClean="0">
                <a:solidFill>
                  <a:schemeClr val="tx1"/>
                </a:solidFill>
                <a:latin typeface="Traditional Arabic" pitchFamily="18" charset="-78"/>
                <a:cs typeface="Traditional Arabic" pitchFamily="18" charset="-78"/>
              </a:rPr>
              <a:t>تعتبرالميزة</a:t>
            </a:r>
            <a:r>
              <a:rPr lang="ar-DZ" sz="5400" b="1" i="1" dirty="0" smtClean="0">
                <a:solidFill>
                  <a:schemeClr val="tx1"/>
                </a:solidFill>
                <a:latin typeface="Traditional Arabic" pitchFamily="18" charset="-78"/>
                <a:cs typeface="Traditional Arabic" pitchFamily="18" charset="-78"/>
              </a:rPr>
              <a:t> </a:t>
            </a:r>
            <a:r>
              <a:rPr lang="ar-DZ" sz="5400" b="1" i="1" dirty="0" smtClean="0">
                <a:solidFill>
                  <a:schemeClr val="tx1"/>
                </a:solidFill>
                <a:latin typeface="Traditional Arabic" pitchFamily="18" charset="-78"/>
                <a:cs typeface="Traditional Arabic" pitchFamily="18" charset="-78"/>
              </a:rPr>
              <a:t>التنافسية </a:t>
            </a:r>
            <a:r>
              <a:rPr lang="ar-DZ" sz="5400" b="1" i="1" dirty="0" err="1" smtClean="0">
                <a:solidFill>
                  <a:schemeClr val="tx1"/>
                </a:solidFill>
                <a:latin typeface="Traditional Arabic" pitchFamily="18" charset="-78"/>
                <a:cs typeface="Traditional Arabic" pitchFamily="18" charset="-78"/>
              </a:rPr>
              <a:t>هذفا</a:t>
            </a:r>
            <a:r>
              <a:rPr lang="ar-DZ" sz="5400" b="1" i="1" dirty="0" smtClean="0">
                <a:solidFill>
                  <a:schemeClr val="tx1"/>
                </a:solidFill>
                <a:latin typeface="Traditional Arabic" pitchFamily="18" charset="-78"/>
                <a:cs typeface="Traditional Arabic" pitchFamily="18" charset="-78"/>
              </a:rPr>
              <a:t> استراتيجيا تسعى المؤسسة لتحقيقه. </a:t>
            </a:r>
          </a:p>
          <a:p>
            <a:pPr algn="ctr">
              <a:lnSpc>
                <a:spcPct val="150000"/>
              </a:lnSpc>
            </a:pPr>
            <a:r>
              <a:rPr lang="ar-DZ" sz="5400" b="1" i="1" dirty="0" smtClean="0">
                <a:solidFill>
                  <a:schemeClr val="tx1"/>
                </a:solidFill>
                <a:latin typeface="Traditional Arabic" pitchFamily="18" charset="-78"/>
                <a:cs typeface="Traditional Arabic" pitchFamily="18" charset="-78"/>
              </a:rPr>
              <a:t>-التدريب </a:t>
            </a:r>
            <a:r>
              <a:rPr lang="ar-DZ" sz="5400" b="1" i="1" dirty="0" err="1" smtClean="0">
                <a:solidFill>
                  <a:schemeClr val="tx1"/>
                </a:solidFill>
                <a:latin typeface="Traditional Arabic" pitchFamily="18" charset="-78"/>
                <a:cs typeface="Traditional Arabic" pitchFamily="18" charset="-78"/>
              </a:rPr>
              <a:t>هوزيادة</a:t>
            </a:r>
            <a:r>
              <a:rPr lang="ar-DZ" sz="5400" b="1" i="1" dirty="0" smtClean="0">
                <a:solidFill>
                  <a:schemeClr val="tx1"/>
                </a:solidFill>
                <a:latin typeface="Traditional Arabic" pitchFamily="18" charset="-78"/>
                <a:cs typeface="Traditional Arabic" pitchFamily="18" charset="-78"/>
              </a:rPr>
              <a:t> المعرفة المتخصصة والمهارات الخاصة للعنصر البشري.</a:t>
            </a:r>
          </a:p>
          <a:p>
            <a:pPr algn="ctr">
              <a:lnSpc>
                <a:spcPct val="150000"/>
              </a:lnSpc>
            </a:pPr>
            <a:r>
              <a:rPr lang="ar-DZ" sz="5400" b="1" i="1" dirty="0" smtClean="0">
                <a:solidFill>
                  <a:schemeClr val="tx1"/>
                </a:solidFill>
                <a:latin typeface="Traditional Arabic" pitchFamily="18" charset="-78"/>
                <a:cs typeface="Traditional Arabic" pitchFamily="18" charset="-78"/>
              </a:rPr>
              <a:t>-الميزة التنافسية </a:t>
            </a:r>
            <a:r>
              <a:rPr lang="ar-DZ" sz="5400" b="1" i="1" dirty="0" err="1" smtClean="0">
                <a:solidFill>
                  <a:schemeClr val="tx1"/>
                </a:solidFill>
                <a:latin typeface="Traditional Arabic" pitchFamily="18" charset="-78"/>
                <a:cs typeface="Traditional Arabic" pitchFamily="18" charset="-78"/>
              </a:rPr>
              <a:t>تتاثر</a:t>
            </a:r>
            <a:r>
              <a:rPr lang="ar-DZ" sz="5400" b="1" i="1" dirty="0" smtClean="0">
                <a:solidFill>
                  <a:schemeClr val="tx1"/>
                </a:solidFill>
                <a:latin typeface="Traditional Arabic" pitchFamily="18" charset="-78"/>
                <a:cs typeface="Traditional Arabic" pitchFamily="18" charset="-78"/>
              </a:rPr>
              <a:t> بالتدريب لكنها لا </a:t>
            </a:r>
            <a:r>
              <a:rPr lang="ar-DZ" sz="5400" b="1" i="1" dirty="0" err="1" smtClean="0">
                <a:solidFill>
                  <a:schemeClr val="tx1"/>
                </a:solidFill>
                <a:latin typeface="Traditional Arabic" pitchFamily="18" charset="-78"/>
                <a:cs typeface="Traditional Arabic" pitchFamily="18" charset="-78"/>
              </a:rPr>
              <a:t>تاثر</a:t>
            </a:r>
            <a:r>
              <a:rPr lang="ar-DZ" sz="5400" b="1" i="1" dirty="0" smtClean="0">
                <a:solidFill>
                  <a:schemeClr val="tx1"/>
                </a:solidFill>
                <a:latin typeface="Traditional Arabic" pitchFamily="18" charset="-78"/>
                <a:cs typeface="Traditional Arabic" pitchFamily="18" charset="-78"/>
              </a:rPr>
              <a:t> عليه </a:t>
            </a:r>
            <a:endParaRPr lang="fr-FR" sz="5400" b="1" i="1" dirty="0">
              <a:solidFill>
                <a:schemeClr val="tx1"/>
              </a:solidFill>
              <a:latin typeface="Traditional Arabic" pitchFamily="18" charset="-78"/>
              <a:cs typeface="Traditional Arabic" pitchFamily="18" charset="-78"/>
            </a:endParaRPr>
          </a:p>
        </p:txBody>
      </p:sp>
      <p:sp>
        <p:nvSpPr>
          <p:cNvPr id="7" name="Rectangle 4"/>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tab pos="457200" algn="l"/>
              </a:tabLst>
            </a:pPr>
            <a:r>
              <a:rPr kumimoji="0" lang="ar-DZ" sz="1400" b="1" i="0" u="sng"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الفرضيات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 التدريب هو زيادة المعرفة المتخصصة والمهارات الخاصة للعنصر البشري الدي المحرك الاساسي لاي نشاط اقتصادي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 تعتبر الميزة التنافسية هدفا استراتيجيا تسعى المؤسسة لتحقيقه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Char char="•"/>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الميزة التنافسية تتاثر بالتدريب لكنها لا تؤثر عليه .</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6149" name="Rectangle 5"/>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457200" algn="l"/>
              </a:tabLst>
            </a:pPr>
            <a:r>
              <a:rPr kumimoji="0" lang="ar-DZ" sz="1400" b="1" i="0" u="sng"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الفرضيات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 التدريب هو زيادة المعرفة المتخصصة والمهارات الخاصة للعنصر البشري الدي المحرك الاساسي لاي نشاط اقتصادي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 تعتبر الميزة التنافسية هدفا استراتيجيا تسعى المؤسسة لتحقيقه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الميزة التنافسية تتاثر بالتدريب لكنها لا تؤثر عليه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6150" name="Rectangle 6"/>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457200" algn="l"/>
              </a:tabLst>
            </a:pPr>
            <a:r>
              <a:rPr kumimoji="0" lang="ar-DZ" sz="1400" b="1" i="0" u="sng"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الفرضيات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 التدريب هو زيادة المعرفة المتخصصة والمهارات الخاصة للعنصر البشري الدي المحرك الاساسي لاي نشاط اقتصادي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 تعتبر الميزة التنافسية هدفا استراتيجيا تسعى المؤسسة لتحقيقه .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Char char="•"/>
              <a:tabLst>
                <a:tab pos="457200" algn="l"/>
              </a:tabLst>
            </a:pPr>
            <a:r>
              <a:rPr kumimoji="0" lang="ar-DZ" sz="1400" b="1" i="1"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الميزة التنافسية تتاثر بالتدريب لكنها لا تؤثر عليه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Espace réservé du texte 57"/>
          <p:cNvSpPr>
            <a:spLocks noGrp="1"/>
          </p:cNvSpPr>
          <p:nvPr>
            <p:ph type="body" sz="quarter" idx="27"/>
          </p:nvPr>
        </p:nvSpPr>
        <p:spPr/>
        <p:txBody>
          <a:bodyPr/>
          <a:lstStyle/>
          <a:p>
            <a:endParaRPr lang="fr-FR" dirty="0"/>
          </a:p>
        </p:txBody>
      </p:sp>
      <p:sp>
        <p:nvSpPr>
          <p:cNvPr id="6151" name="Rectangle 7"/>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600" b="1" i="0" u="sng"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اهمية الدراسة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400" b="0" i="0"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-تتبع اهمية هذه الدراسة كونها تركز على موضوع هام جدا ويؤثر على قدرة المؤسسة التنافسية وتحقيق اهذافها الا وهو موضوع التدريب بطرقه المختلفة حيث يعتبر التدريب استثمار طويل الاجل لاهم موارد المؤسسة الا وهي الموارد البشرية مما يتيح للعاملين التاقلم مع التغيرات التي تحدث على مستوى العمل , فضلا عن ان التدريب هو في حد ذاته صقل للمهارات والخبرات والمعلومات والمعارف وبهذا تتمكن المؤسسة من تحقيق اهذافها وزيادة قدرتها التنافسية سواء على المستوى المحلي او العالمي .</a:t>
            </a:r>
            <a:endParaRPr kumimoji="0" lang="fr-FR" sz="3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400" b="0" i="0" u="none" strike="noStrike" cap="none" normalizeH="0" baseline="0" smtClean="0">
                <a:ln>
                  <a:noFill/>
                </a:ln>
                <a:solidFill>
                  <a:schemeClr val="tx1"/>
                </a:solidFill>
                <a:effectLst/>
                <a:latin typeface="Traditional Arabic" pitchFamily="18" charset="-78"/>
                <a:ea typeface="Calibri" pitchFamily="34" charset="0"/>
                <a:cs typeface="Traditional Arabic" pitchFamily="18" charset="-78"/>
              </a:rPr>
              <a:t>- كما تكمن هذه الاهمية ايضا في اثراء البحوث العلمية والدراسات الاكاديمية في المكتبة الجامعية .</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63" name="Espace réservé du texte 62"/>
          <p:cNvSpPr>
            <a:spLocks noGrp="1"/>
          </p:cNvSpPr>
          <p:nvPr>
            <p:ph type="body" sz="quarter" idx="11"/>
          </p:nvPr>
        </p:nvSpPr>
        <p:spPr>
          <a:xfrm>
            <a:off x="636213" y="6847035"/>
            <a:ext cx="14287866" cy="7975869"/>
          </a:xfrm>
        </p:spPr>
        <p:txBody>
          <a:bodyPr/>
          <a:lstStyle/>
          <a:p>
            <a:pPr rtl="1"/>
            <a:r>
              <a:rPr lang="ar-DZ" sz="6000" i="1" dirty="0" err="1" smtClean="0">
                <a:solidFill>
                  <a:srgbClr val="FF0000"/>
                </a:solidFill>
                <a:latin typeface="Traditional Arabic" pitchFamily="18" charset="-78"/>
                <a:cs typeface="Traditional Arabic" pitchFamily="18" charset="-78"/>
              </a:rPr>
              <a:t>اهمية</a:t>
            </a:r>
            <a:r>
              <a:rPr lang="ar-DZ" sz="6000" i="1" dirty="0" smtClean="0">
                <a:solidFill>
                  <a:srgbClr val="FF0000"/>
                </a:solidFill>
                <a:latin typeface="Traditional Arabic" pitchFamily="18" charset="-78"/>
                <a:cs typeface="Traditional Arabic" pitchFamily="18" charset="-78"/>
              </a:rPr>
              <a:t> الدراسة :</a:t>
            </a:r>
            <a:endParaRPr lang="fr-FR" sz="6000" i="1" dirty="0" smtClean="0">
              <a:solidFill>
                <a:srgbClr val="FF0000"/>
              </a:solidFill>
              <a:latin typeface="Traditional Arabic" pitchFamily="18" charset="-78"/>
              <a:cs typeface="Traditional Arabic" pitchFamily="18" charset="-78"/>
            </a:endParaRPr>
          </a:p>
          <a:p>
            <a:pPr rtl="1"/>
            <a:r>
              <a:rPr lang="ar-DZ" sz="4800" i="1" u="none" dirty="0" smtClean="0">
                <a:solidFill>
                  <a:schemeClr val="tx1"/>
                </a:solidFill>
                <a:latin typeface="Traditional Arabic" pitchFamily="18" charset="-78"/>
                <a:cs typeface="Traditional Arabic" pitchFamily="18" charset="-78"/>
              </a:rPr>
              <a:t>-تتبع </a:t>
            </a:r>
            <a:r>
              <a:rPr lang="ar-DZ" sz="4800" i="1" u="none" dirty="0" err="1" smtClean="0">
                <a:solidFill>
                  <a:schemeClr val="tx1"/>
                </a:solidFill>
                <a:latin typeface="Traditional Arabic" pitchFamily="18" charset="-78"/>
                <a:cs typeface="Traditional Arabic" pitchFamily="18" charset="-78"/>
              </a:rPr>
              <a:t>اهمية</a:t>
            </a:r>
            <a:r>
              <a:rPr lang="ar-DZ" sz="4800" i="1" u="none" dirty="0" smtClean="0">
                <a:solidFill>
                  <a:schemeClr val="tx1"/>
                </a:solidFill>
                <a:latin typeface="Traditional Arabic" pitchFamily="18" charset="-78"/>
                <a:cs typeface="Traditional Arabic" pitchFamily="18" charset="-78"/>
              </a:rPr>
              <a:t> هذه الدراسة كونها تركز على موضوع هام جدا ويؤثر على قدرة المؤسسة التنافسية وتحقيق </a:t>
            </a:r>
            <a:r>
              <a:rPr lang="ar-DZ" sz="4800" i="1" u="none" dirty="0" err="1" smtClean="0">
                <a:solidFill>
                  <a:schemeClr val="tx1"/>
                </a:solidFill>
                <a:latin typeface="Traditional Arabic" pitchFamily="18" charset="-78"/>
                <a:cs typeface="Traditional Arabic" pitchFamily="18" charset="-78"/>
              </a:rPr>
              <a:t>اهذافها</a:t>
            </a:r>
            <a:r>
              <a:rPr lang="ar-DZ" sz="4800" i="1" u="none" dirty="0" smtClean="0">
                <a:solidFill>
                  <a:schemeClr val="tx1"/>
                </a:solidFill>
                <a:latin typeface="Traditional Arabic" pitchFamily="18" charset="-78"/>
                <a:cs typeface="Traditional Arabic" pitchFamily="18" charset="-78"/>
              </a:rPr>
              <a:t> </a:t>
            </a:r>
            <a:r>
              <a:rPr lang="ar-DZ" sz="4800" i="1" u="none" dirty="0" err="1" smtClean="0">
                <a:solidFill>
                  <a:schemeClr val="tx1"/>
                </a:solidFill>
                <a:latin typeface="Traditional Arabic" pitchFamily="18" charset="-78"/>
                <a:cs typeface="Traditional Arabic" pitchFamily="18" charset="-78"/>
              </a:rPr>
              <a:t>الا</a:t>
            </a:r>
            <a:r>
              <a:rPr lang="ar-DZ" sz="4800" i="1" u="none" dirty="0" smtClean="0">
                <a:solidFill>
                  <a:schemeClr val="tx1"/>
                </a:solidFill>
                <a:latin typeface="Traditional Arabic" pitchFamily="18" charset="-78"/>
                <a:cs typeface="Traditional Arabic" pitchFamily="18" charset="-78"/>
              </a:rPr>
              <a:t> وهو موضوع التدريب بطرقه المختلفة حيث يعتبر التدريب استثمار طويل </a:t>
            </a:r>
            <a:r>
              <a:rPr lang="ar-DZ" sz="4800" i="1" u="none" dirty="0" err="1" smtClean="0">
                <a:solidFill>
                  <a:schemeClr val="tx1"/>
                </a:solidFill>
                <a:latin typeface="Traditional Arabic" pitchFamily="18" charset="-78"/>
                <a:cs typeface="Traditional Arabic" pitchFamily="18" charset="-78"/>
              </a:rPr>
              <a:t>الاجل</a:t>
            </a:r>
            <a:r>
              <a:rPr lang="ar-DZ" sz="4800" i="1" u="none" dirty="0" smtClean="0">
                <a:solidFill>
                  <a:schemeClr val="tx1"/>
                </a:solidFill>
                <a:latin typeface="Traditional Arabic" pitchFamily="18" charset="-78"/>
                <a:cs typeface="Traditional Arabic" pitchFamily="18" charset="-78"/>
              </a:rPr>
              <a:t> </a:t>
            </a:r>
            <a:r>
              <a:rPr lang="ar-DZ" sz="4800" i="1" u="none" dirty="0" err="1" smtClean="0">
                <a:solidFill>
                  <a:schemeClr val="tx1"/>
                </a:solidFill>
                <a:latin typeface="Traditional Arabic" pitchFamily="18" charset="-78"/>
                <a:cs typeface="Traditional Arabic" pitchFamily="18" charset="-78"/>
              </a:rPr>
              <a:t>لاهم</a:t>
            </a:r>
            <a:r>
              <a:rPr lang="ar-DZ" sz="4800" i="1" u="none" dirty="0" smtClean="0">
                <a:solidFill>
                  <a:schemeClr val="tx1"/>
                </a:solidFill>
                <a:latin typeface="Traditional Arabic" pitchFamily="18" charset="-78"/>
                <a:cs typeface="Traditional Arabic" pitchFamily="18" charset="-78"/>
              </a:rPr>
              <a:t> موارد المؤسسة </a:t>
            </a:r>
            <a:r>
              <a:rPr lang="ar-DZ" sz="4800" i="1" u="none" dirty="0" err="1" smtClean="0">
                <a:solidFill>
                  <a:schemeClr val="tx1"/>
                </a:solidFill>
                <a:latin typeface="Traditional Arabic" pitchFamily="18" charset="-78"/>
                <a:cs typeface="Traditional Arabic" pitchFamily="18" charset="-78"/>
              </a:rPr>
              <a:t>الا</a:t>
            </a:r>
            <a:r>
              <a:rPr lang="ar-DZ" sz="4800" i="1" u="none" dirty="0" smtClean="0">
                <a:solidFill>
                  <a:schemeClr val="tx1"/>
                </a:solidFill>
                <a:latin typeface="Traditional Arabic" pitchFamily="18" charset="-78"/>
                <a:cs typeface="Traditional Arabic" pitchFamily="18" charset="-78"/>
              </a:rPr>
              <a:t> وهي الموارد البشرية مما يتيح للعاملين </a:t>
            </a:r>
            <a:r>
              <a:rPr lang="ar-DZ" sz="4800" i="1" u="none" dirty="0" err="1" smtClean="0">
                <a:solidFill>
                  <a:schemeClr val="tx1"/>
                </a:solidFill>
                <a:latin typeface="Traditional Arabic" pitchFamily="18" charset="-78"/>
                <a:cs typeface="Traditional Arabic" pitchFamily="18" charset="-78"/>
              </a:rPr>
              <a:t>التاقلم</a:t>
            </a:r>
            <a:r>
              <a:rPr lang="ar-DZ" sz="4800" i="1" u="none" dirty="0" smtClean="0">
                <a:solidFill>
                  <a:schemeClr val="tx1"/>
                </a:solidFill>
                <a:latin typeface="Traditional Arabic" pitchFamily="18" charset="-78"/>
                <a:cs typeface="Traditional Arabic" pitchFamily="18" charset="-78"/>
              </a:rPr>
              <a:t> مع التغيرات التي تحدث على مستوى العمل , فضلا عن </a:t>
            </a:r>
            <a:r>
              <a:rPr lang="ar-DZ" sz="4800" i="1" u="none" dirty="0" err="1" smtClean="0">
                <a:solidFill>
                  <a:schemeClr val="tx1"/>
                </a:solidFill>
                <a:latin typeface="Traditional Arabic" pitchFamily="18" charset="-78"/>
                <a:cs typeface="Traditional Arabic" pitchFamily="18" charset="-78"/>
              </a:rPr>
              <a:t>ان</a:t>
            </a:r>
            <a:r>
              <a:rPr lang="ar-DZ" sz="4800" i="1" u="none" dirty="0" smtClean="0">
                <a:solidFill>
                  <a:schemeClr val="tx1"/>
                </a:solidFill>
                <a:latin typeface="Traditional Arabic" pitchFamily="18" charset="-78"/>
                <a:cs typeface="Traditional Arabic" pitchFamily="18" charset="-78"/>
              </a:rPr>
              <a:t> التدريب هو في حد ذاته صقل للمهارات والخبرات والمعلومات والمعارف وبهذا تتمكن المؤسسة من تحقيق </a:t>
            </a:r>
            <a:r>
              <a:rPr lang="ar-DZ" sz="4800" i="1" u="none" dirty="0" err="1" smtClean="0">
                <a:solidFill>
                  <a:schemeClr val="tx1"/>
                </a:solidFill>
                <a:latin typeface="Traditional Arabic" pitchFamily="18" charset="-78"/>
                <a:cs typeface="Traditional Arabic" pitchFamily="18" charset="-78"/>
              </a:rPr>
              <a:t>اهذافها</a:t>
            </a:r>
            <a:r>
              <a:rPr lang="ar-DZ" sz="4800" i="1" u="none" dirty="0" smtClean="0">
                <a:solidFill>
                  <a:schemeClr val="tx1"/>
                </a:solidFill>
                <a:latin typeface="Traditional Arabic" pitchFamily="18" charset="-78"/>
                <a:cs typeface="Traditional Arabic" pitchFamily="18" charset="-78"/>
              </a:rPr>
              <a:t> وزيادة قدرتها التنافسية سواء على المستوى المحلي </a:t>
            </a:r>
            <a:r>
              <a:rPr lang="ar-DZ" sz="4800" i="1" u="none" dirty="0" err="1" smtClean="0">
                <a:solidFill>
                  <a:schemeClr val="tx1"/>
                </a:solidFill>
                <a:latin typeface="Traditional Arabic" pitchFamily="18" charset="-78"/>
                <a:cs typeface="Traditional Arabic" pitchFamily="18" charset="-78"/>
              </a:rPr>
              <a:t>او</a:t>
            </a:r>
            <a:r>
              <a:rPr lang="ar-DZ" sz="4800" i="1" u="none" dirty="0" smtClean="0">
                <a:solidFill>
                  <a:schemeClr val="tx1"/>
                </a:solidFill>
                <a:latin typeface="Traditional Arabic" pitchFamily="18" charset="-78"/>
                <a:cs typeface="Traditional Arabic" pitchFamily="18" charset="-78"/>
              </a:rPr>
              <a:t> العالمي .</a:t>
            </a:r>
            <a:endParaRPr lang="fr-FR" sz="4800" i="1" u="none" dirty="0" smtClean="0">
              <a:solidFill>
                <a:schemeClr val="tx1"/>
              </a:solidFill>
              <a:latin typeface="Traditional Arabic" pitchFamily="18" charset="-78"/>
              <a:cs typeface="Traditional Arabic" pitchFamily="18" charset="-78"/>
            </a:endParaRPr>
          </a:p>
          <a:p>
            <a:pPr rtl="1"/>
            <a:r>
              <a:rPr lang="ar-DZ" sz="4800" i="1" u="none" dirty="0" smtClean="0">
                <a:solidFill>
                  <a:schemeClr val="tx1"/>
                </a:solidFill>
                <a:latin typeface="Traditional Arabic" pitchFamily="18" charset="-78"/>
                <a:cs typeface="Traditional Arabic" pitchFamily="18" charset="-78"/>
              </a:rPr>
              <a:t>- كما تكمن هذه </a:t>
            </a:r>
            <a:r>
              <a:rPr lang="ar-DZ" sz="4800" i="1" u="none" dirty="0" err="1" smtClean="0">
                <a:solidFill>
                  <a:schemeClr val="tx1"/>
                </a:solidFill>
                <a:latin typeface="Traditional Arabic" pitchFamily="18" charset="-78"/>
                <a:cs typeface="Traditional Arabic" pitchFamily="18" charset="-78"/>
              </a:rPr>
              <a:t>الاهمية</a:t>
            </a:r>
            <a:r>
              <a:rPr lang="ar-DZ" sz="4800" i="1" u="none" dirty="0" smtClean="0">
                <a:solidFill>
                  <a:schemeClr val="tx1"/>
                </a:solidFill>
                <a:latin typeface="Traditional Arabic" pitchFamily="18" charset="-78"/>
                <a:cs typeface="Traditional Arabic" pitchFamily="18" charset="-78"/>
              </a:rPr>
              <a:t> </a:t>
            </a:r>
            <a:r>
              <a:rPr lang="ar-DZ" sz="4800" i="1" u="none" dirty="0" err="1" smtClean="0">
                <a:solidFill>
                  <a:schemeClr val="tx1"/>
                </a:solidFill>
                <a:latin typeface="Traditional Arabic" pitchFamily="18" charset="-78"/>
                <a:cs typeface="Traditional Arabic" pitchFamily="18" charset="-78"/>
              </a:rPr>
              <a:t>ايضا</a:t>
            </a:r>
            <a:r>
              <a:rPr lang="ar-DZ" sz="4800" i="1" u="none" dirty="0" smtClean="0">
                <a:solidFill>
                  <a:schemeClr val="tx1"/>
                </a:solidFill>
                <a:latin typeface="Traditional Arabic" pitchFamily="18" charset="-78"/>
                <a:cs typeface="Traditional Arabic" pitchFamily="18" charset="-78"/>
              </a:rPr>
              <a:t> في </a:t>
            </a:r>
            <a:r>
              <a:rPr lang="ar-DZ" sz="4800" i="1" u="none" dirty="0" err="1" smtClean="0">
                <a:solidFill>
                  <a:schemeClr val="tx1"/>
                </a:solidFill>
                <a:latin typeface="Traditional Arabic" pitchFamily="18" charset="-78"/>
                <a:cs typeface="Traditional Arabic" pitchFamily="18" charset="-78"/>
              </a:rPr>
              <a:t>اثراء</a:t>
            </a:r>
            <a:r>
              <a:rPr lang="ar-DZ" sz="4800" i="1" u="none" dirty="0" smtClean="0">
                <a:solidFill>
                  <a:schemeClr val="tx1"/>
                </a:solidFill>
                <a:latin typeface="Traditional Arabic" pitchFamily="18" charset="-78"/>
                <a:cs typeface="Traditional Arabic" pitchFamily="18" charset="-78"/>
              </a:rPr>
              <a:t> البحوث العلمية والدراسات </a:t>
            </a:r>
            <a:r>
              <a:rPr lang="ar-DZ" sz="4800" i="1" u="none" dirty="0" err="1" smtClean="0">
                <a:solidFill>
                  <a:schemeClr val="tx1"/>
                </a:solidFill>
                <a:latin typeface="Traditional Arabic" pitchFamily="18" charset="-78"/>
                <a:cs typeface="Traditional Arabic" pitchFamily="18" charset="-78"/>
              </a:rPr>
              <a:t>الاكاديمية</a:t>
            </a:r>
            <a:r>
              <a:rPr lang="ar-DZ" sz="4800" i="1" u="none" dirty="0" smtClean="0">
                <a:solidFill>
                  <a:schemeClr val="tx1"/>
                </a:solidFill>
                <a:latin typeface="Traditional Arabic" pitchFamily="18" charset="-78"/>
                <a:cs typeface="Traditional Arabic" pitchFamily="18" charset="-78"/>
              </a:rPr>
              <a:t> في المكتبة الجامعية .</a:t>
            </a:r>
            <a:endParaRPr lang="fr-FR" sz="4800" i="1" u="none" dirty="0" smtClean="0">
              <a:solidFill>
                <a:schemeClr val="tx1"/>
              </a:solidFill>
              <a:latin typeface="Traditional Arabic" pitchFamily="18" charset="-78"/>
              <a:cs typeface="Traditional Arabic" pitchFamily="18" charset="-78"/>
            </a:endParaRPr>
          </a:p>
          <a:p>
            <a:endParaRPr lang="fr-FR" dirty="0"/>
          </a:p>
        </p:txBody>
      </p:sp>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1069</TotalTime>
  <Words>876</Words>
  <Application>Microsoft Office PowerPoint</Application>
  <PresentationFormat>Personnalisé</PresentationFormat>
  <Paragraphs>84</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TOCHIBA</cp:lastModifiedBy>
  <cp:revision>145</cp:revision>
  <dcterms:created xsi:type="dcterms:W3CDTF">2012-02-10T00:21:22Z</dcterms:created>
  <dcterms:modified xsi:type="dcterms:W3CDTF">2015-02-22T14:11:38Z</dcterms:modified>
</cp:coreProperties>
</file>