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34587" autoAdjust="0"/>
    <p:restoredTop sz="86380" autoAdjust="0"/>
  </p:normalViewPr>
  <p:slideViewPr>
    <p:cSldViewPr snapToGrid="0" snapToObjects="1" showGuides="1">
      <p:cViewPr>
        <p:scale>
          <a:sx n="40" d="100"/>
          <a:sy n="40" d="100"/>
        </p:scale>
        <p:origin x="-2454" y="-90"/>
      </p:cViewPr>
      <p:guideLst>
        <p:guide orient="horz" pos="4316"/>
        <p:guide orient="horz" pos="375"/>
        <p:guide orient="horz" pos="26214"/>
        <p:guide orient="horz"/>
        <p:guide pos="401"/>
        <p:guide pos="18672"/>
      </p:guideLst>
    </p:cSldViewPr>
  </p:slideViewPr>
  <p:outlineViewPr>
    <p:cViewPr>
      <p:scale>
        <a:sx n="33" d="100"/>
        <a:sy n="33" d="100"/>
      </p:scale>
      <p:origin x="21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2/21/2015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2/21/2015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641522" y="24736926"/>
            <a:ext cx="14299153" cy="5154952"/>
          </a:xfrm>
        </p:spPr>
        <p:txBody>
          <a:bodyPr/>
          <a:lstStyle/>
          <a:p>
            <a:pPr algn="r" rtl="1"/>
            <a:r>
              <a:rPr lang="ar-DZ" sz="4800" dirty="0" smtClean="0">
                <a:cs typeface="Traditional Arabic" pitchFamily="2" charset="-78"/>
              </a:rPr>
              <a:t>     </a:t>
            </a:r>
          </a:p>
          <a:p>
            <a:pPr algn="r" rtl="1"/>
            <a:r>
              <a:rPr lang="ar-DZ" dirty="0" smtClean="0">
                <a:latin typeface="Traditional Arabic" pitchFamily="18" charset="-78"/>
                <a:cs typeface="Traditional Arabic" pitchFamily="18" charset="-78"/>
              </a:rPr>
              <a:t>للإجابة عن الإشكالية المطروحة سابقا استخدما المنهج الوصفي، ومنهج دراسة الحالة الذي يعد أكثر المناهج موافقة مع موضوع</a:t>
            </a:r>
          </a:p>
          <a:p>
            <a:pPr algn="r" rtl="1"/>
            <a:r>
              <a:rPr lang="ar-DZ" dirty="0" smtClean="0">
                <a:latin typeface="Traditional Arabic" pitchFamily="18" charset="-78"/>
                <a:cs typeface="Traditional Arabic" pitchFamily="18" charset="-78"/>
              </a:rPr>
              <a:t>الدراسة، فالمنهج الوصفي أكثر المناهج شيوعا وانتشارا واستخداما في الدراسات الاجتماعية، إذ يركز على ما هو كائن في وصفه</a:t>
            </a:r>
          </a:p>
          <a:p>
            <a:pPr algn="r" rtl="1"/>
            <a:r>
              <a:rPr lang="ar-DZ" dirty="0" smtClean="0">
                <a:latin typeface="Traditional Arabic" pitchFamily="18" charset="-78"/>
                <a:cs typeface="Traditional Arabic" pitchFamily="18" charset="-78"/>
              </a:rPr>
              <a:t>وتفسيره للظاهرة المدروسة، فهذا النوع من المناهج يقوم على الجمع بين الدراسة النظرية والدراسة الميدانية من خلال:</a:t>
            </a:r>
          </a:p>
          <a:p>
            <a:pPr algn="r" rtl="1">
              <a:buFontTx/>
              <a:buChar char="-"/>
            </a:pPr>
            <a:r>
              <a:rPr lang="ar-DZ" b="1" dirty="0" smtClean="0">
                <a:latin typeface="Traditional Arabic" pitchFamily="18" charset="-78"/>
                <a:cs typeface="Traditional Arabic" pitchFamily="18" charset="-78"/>
              </a:rPr>
              <a:t>المنهج الوصفي : في الجزء النظري، وهذا باستعمال مجموعة من المراجع والمصادر والمتمثلة في الكتب، الرسائل الجامعية، الملتقيات.</a:t>
            </a:r>
          </a:p>
          <a:p>
            <a:pPr algn="r" rtl="1"/>
            <a:r>
              <a:rPr lang="ar-DZ" b="1" dirty="0" smtClean="0">
                <a:latin typeface="Traditional Arabic" pitchFamily="18" charset="-78"/>
                <a:cs typeface="Traditional Arabic" pitchFamily="18" charset="-78"/>
              </a:rPr>
              <a:t>- المنهج دراسة الحالة : في الجزء التطبيقي (الدراسة الميدانية)، بغية تحليل وتحديد وضعية المؤسسة الاقتصادية في استخدام نظام </a:t>
            </a:r>
            <a:r>
              <a:rPr lang="ar-DZ" dirty="0" smtClean="0">
                <a:latin typeface="Traditional Arabic" pitchFamily="18" charset="-78"/>
                <a:cs typeface="Traditional Arabic" pitchFamily="18" charset="-78"/>
              </a:rPr>
              <a:t>لوحة القيادة ومدى عمل إدارة الموارد البشرية بها ، لذلك قمنا بدراسة ميدانية على مؤسسة نافطال وحدة الوقود حاسي مسعود بالإضافة إلى المقابلات الحرة مع بعض إطارات هذه المؤسسة.</a:t>
            </a:r>
            <a:endParaRPr lang="fr-FR" dirty="0" smtClean="0">
              <a:latin typeface="Traditional Arabic" pitchFamily="18" charset="-78"/>
              <a:cs typeface="Traditional Arabic" pitchFamily="18" charset="-78"/>
            </a:endParaRPr>
          </a:p>
          <a:p>
            <a:pPr algn="r" rtl="1"/>
            <a:r>
              <a:rPr lang="en-US" dirty="0" smtClean="0">
                <a:latin typeface="Traditional Arabic" pitchFamily="18" charset="-78"/>
                <a:cs typeface="Traditional Arabic" pitchFamily="18" charset="-78"/>
              </a:rPr>
              <a:t> </a:t>
            </a:r>
            <a:endParaRPr lang="en-US" dirty="0">
              <a:latin typeface="Traditional Arabic" pitchFamily="18" charset="-78"/>
              <a:cs typeface="Traditional Arabic" pitchFamily="18" charset="-78"/>
            </a:endParaRPr>
          </a:p>
        </p:txBody>
      </p:sp>
      <p:sp>
        <p:nvSpPr>
          <p:cNvPr id="335" name="Text Placeholder 334"/>
          <p:cNvSpPr>
            <a:spLocks noGrp="1"/>
          </p:cNvSpPr>
          <p:nvPr>
            <p:ph type="body" sz="quarter" idx="11"/>
          </p:nvPr>
        </p:nvSpPr>
        <p:spPr>
          <a:xfrm>
            <a:off x="641522" y="23824737"/>
            <a:ext cx="14287866" cy="1824378"/>
          </a:xfrm>
        </p:spPr>
        <p:txBody>
          <a:bodyPr/>
          <a:lstStyle/>
          <a:p>
            <a:r>
              <a:rPr lang="ar-DZ" sz="6000" dirty="0" smtClean="0">
                <a:cs typeface="Traditional Arabic" pitchFamily="2" charset="-78"/>
              </a:rPr>
              <a:t>منهجية الدراسة والأدوات المستخدمة:</a:t>
            </a:r>
            <a:endParaRPr lang="fr-FR" sz="6000" dirty="0" smtClean="0">
              <a:cs typeface="Traditional Arabic" pitchFamily="2" charset="-78"/>
            </a:endParaRPr>
          </a:p>
          <a:p>
            <a:endParaRPr lang="en-US" dirty="0"/>
          </a:p>
        </p:txBody>
      </p:sp>
      <p:sp>
        <p:nvSpPr>
          <p:cNvPr id="339" name="Text Placeholder 338"/>
          <p:cNvSpPr>
            <a:spLocks noGrp="1"/>
          </p:cNvSpPr>
          <p:nvPr>
            <p:ph type="body" sz="quarter" idx="25"/>
          </p:nvPr>
        </p:nvSpPr>
        <p:spPr>
          <a:xfrm>
            <a:off x="15336775" y="6922518"/>
            <a:ext cx="14287682" cy="1011848"/>
          </a:xfrm>
        </p:spPr>
        <p:txBody>
          <a:bodyPr/>
          <a:lstStyle/>
          <a:p>
            <a:pPr algn="r" rtl="1"/>
            <a:r>
              <a:rPr lang="ar-DZ" sz="5400" smtClean="0">
                <a:latin typeface="Traditional Arabic" pitchFamily="18" charset="-78"/>
                <a:cs typeface="Traditional Arabic" pitchFamily="18" charset="-78"/>
              </a:rPr>
              <a:t>الملخص:</a:t>
            </a:r>
            <a:endParaRPr lang="fr-FR" sz="6000" dirty="0" smtClean="0">
              <a:cs typeface="Traditional Arabic" pitchFamily="2" charset="-78"/>
            </a:endParaRPr>
          </a:p>
        </p:txBody>
      </p:sp>
      <p:sp>
        <p:nvSpPr>
          <p:cNvPr id="340" name="Text Placeholder 339"/>
          <p:cNvSpPr>
            <a:spLocks noGrp="1"/>
          </p:cNvSpPr>
          <p:nvPr>
            <p:ph type="body" sz="quarter" idx="26"/>
          </p:nvPr>
        </p:nvSpPr>
        <p:spPr>
          <a:xfrm>
            <a:off x="15357254" y="8026699"/>
            <a:ext cx="14287682" cy="10355087"/>
          </a:xfrm>
        </p:spPr>
        <p:txBody>
          <a:bodyPr/>
          <a:lstStyle/>
          <a:p>
            <a:pPr algn="r" rtl="1"/>
            <a:r>
              <a:rPr lang="ar-DZ" sz="4800" dirty="0" smtClean="0"/>
              <a:t> </a:t>
            </a:r>
            <a:r>
              <a:rPr lang="fr-FR" sz="4800" dirty="0" smtClean="0">
                <a:latin typeface="Traditional Arabic" pitchFamily="18" charset="-78"/>
                <a:cs typeface="Traditional Arabic" pitchFamily="18" charset="-78"/>
              </a:rPr>
              <a:t> </a:t>
            </a:r>
            <a:r>
              <a:rPr lang="ar-DZ" sz="4800" dirty="0" smtClean="0">
                <a:latin typeface="Traditional Arabic" pitchFamily="18" charset="-78"/>
                <a:cs typeface="Traditional Arabic" pitchFamily="18" charset="-78"/>
              </a:rPr>
              <a:t>في ظل المنافسة والتوجيه الذي صار العالم يسير عليهما ، أصبحت وظيفة </a:t>
            </a:r>
            <a:r>
              <a:rPr lang="ar-DZ" sz="4800" dirty="0" smtClean="0">
                <a:latin typeface="Traditional Arabic" pitchFamily="18" charset="-78"/>
                <a:cs typeface="Traditional Arabic" pitchFamily="18" charset="-78"/>
              </a:rPr>
              <a:t>إدارة الموارد البشرية تمثل إحدى أهم الأنشطة التي تركز عليها الموئسة في تقييم وقياس أداء العاملين وكذلك تحقيق أهدافها سواء كانت طويلة أو قصيرة الأجل هذا ما جعلها تبحث عن أداة حقيقية لتسيير نشاطاتها ، وتكون بمثابة مرشد وموجها لها في تطبيق إستراتيجيات وتحقيق أهدافها الاجتماعية ، تتمثل هذه الأداة في لوحة القيادة الاجتماعية .</a:t>
            </a:r>
          </a:p>
          <a:p>
            <a:pPr algn="r" rtl="1"/>
            <a:r>
              <a:rPr lang="ar-DZ" sz="4800" dirty="0" smtClean="0">
                <a:latin typeface="Traditional Arabic" pitchFamily="18" charset="-78"/>
                <a:cs typeface="Traditional Arabic" pitchFamily="18" charset="-78"/>
              </a:rPr>
              <a:t>أما فيما يخص الدراسة الميدانية التي كانت على مستوى مؤسسة نفطال وحدة الوقود حاسي مسعود  فقد أثبتت وجود لوحات قيادة اجتماعية تتماشى مع تصور المؤسسة ومميزاتها المتعلقة بالهيكل التنظيمي ، كما أن تقييم وقياس أداء العاملين بالوظائف المسندة إليهم و تحقيقهم للأهداف المطلوبة منهم ، ومدى تقدمهم في العمل وقدرتهم على الاستفادة من فرص الترقية وزيادة الأجور احتياجها للمعلومات وإدارتها للموارد البشرية ، فهي أداة حقيقية لتسيير الأنشطة الاجتماعية ، كونها تقوم بلفت مسؤول الموارد </a:t>
            </a:r>
            <a:r>
              <a:rPr lang="ar-DZ" sz="4800" dirty="0" smtClean="0">
                <a:latin typeface="Traditional Arabic" pitchFamily="18" charset="-78"/>
                <a:cs typeface="Traditional Arabic" pitchFamily="18" charset="-78"/>
              </a:rPr>
              <a:t>البشرية إلى جميع الانحرافات المسجلة عن تحقيق الأهداف والقيام بالإجراءات التصحيحية </a:t>
            </a:r>
          </a:p>
          <a:p>
            <a:pPr algn="r" rtl="1"/>
            <a:r>
              <a:rPr lang="ar-DZ" sz="4800" dirty="0" smtClean="0">
                <a:latin typeface="Traditional Arabic" pitchFamily="18" charset="-78"/>
                <a:cs typeface="Traditional Arabic" pitchFamily="18" charset="-78"/>
              </a:rPr>
              <a:t>الكلمات المفتاحية </a:t>
            </a:r>
            <a:r>
              <a:rPr lang="ar-DZ" sz="4800" dirty="0" smtClean="0">
                <a:latin typeface="Traditional Arabic" pitchFamily="18" charset="-78"/>
                <a:cs typeface="Traditional Arabic" pitchFamily="18" charset="-78"/>
              </a:rPr>
              <a:t>: </a:t>
            </a:r>
          </a:p>
          <a:p>
            <a:pPr algn="r" rtl="1"/>
            <a:r>
              <a:rPr lang="ar-DZ" sz="4800" dirty="0" smtClean="0">
                <a:latin typeface="Traditional Arabic" pitchFamily="18" charset="-78"/>
                <a:cs typeface="Traditional Arabic" pitchFamily="18" charset="-78"/>
              </a:rPr>
              <a:t>إدارة الموارد البشرية ،لوحة القيادة الاجتماعية ، </a:t>
            </a:r>
            <a:r>
              <a:rPr lang="ar-DZ" sz="4800" dirty="0" smtClean="0">
                <a:latin typeface="Traditional Arabic" pitchFamily="18" charset="-78"/>
                <a:cs typeface="Traditional Arabic" pitchFamily="18" charset="-78"/>
              </a:rPr>
              <a:t> تقييم الأداء ، نافطال .</a:t>
            </a:r>
            <a:endParaRPr lang="fr-FR" sz="4800" dirty="0" smtClean="0">
              <a:cs typeface="+mj-cs"/>
            </a:endParaRPr>
          </a:p>
        </p:txBody>
      </p:sp>
      <p:sp>
        <p:nvSpPr>
          <p:cNvPr id="341" name="Text Placeholder 340"/>
          <p:cNvSpPr>
            <a:spLocks noGrp="1"/>
          </p:cNvSpPr>
          <p:nvPr>
            <p:ph type="body" sz="quarter" idx="27"/>
          </p:nvPr>
        </p:nvSpPr>
        <p:spPr>
          <a:xfrm>
            <a:off x="636213" y="6922518"/>
            <a:ext cx="14283756" cy="1681155"/>
          </a:xfrm>
        </p:spPr>
        <p:txBody>
          <a:bodyPr/>
          <a:lstStyle/>
          <a:p>
            <a:r>
              <a:rPr lang="ar-DZ" sz="6000" dirty="0" smtClean="0">
                <a:cs typeface="Traditional Arabic" pitchFamily="2" charset="-78"/>
              </a:rPr>
              <a:t>فرضيات الدراسة </a:t>
            </a:r>
            <a:endParaRPr lang="en-US" sz="6000" dirty="0">
              <a:cs typeface="Traditional Arabic" pitchFamily="2" charset="-78"/>
            </a:endParaRPr>
          </a:p>
        </p:txBody>
      </p:sp>
      <p:sp>
        <p:nvSpPr>
          <p:cNvPr id="346" name="Text Placeholder 345"/>
          <p:cNvSpPr>
            <a:spLocks noGrp="1"/>
          </p:cNvSpPr>
          <p:nvPr>
            <p:ph type="body" sz="quarter" idx="96"/>
          </p:nvPr>
        </p:nvSpPr>
        <p:spPr>
          <a:xfrm>
            <a:off x="619582" y="14843124"/>
            <a:ext cx="14300387" cy="6704712"/>
          </a:xfrm>
        </p:spPr>
        <p:txBody>
          <a:bodyPr/>
          <a:lstStyle/>
          <a:p>
            <a:pPr rtl="1"/>
            <a:r>
              <a:rPr lang="en-US" sz="4400" dirty="0" smtClean="0"/>
              <a:t> </a:t>
            </a:r>
            <a:endParaRPr lang="fr-FR" sz="4400" dirty="0" smtClean="0"/>
          </a:p>
          <a:p>
            <a:endParaRPr lang="en-US" dirty="0"/>
          </a:p>
        </p:txBody>
      </p:sp>
      <p:sp>
        <p:nvSpPr>
          <p:cNvPr id="383" name="Text Placeholder 382"/>
          <p:cNvSpPr>
            <a:spLocks noGrp="1"/>
          </p:cNvSpPr>
          <p:nvPr>
            <p:ph type="body" sz="quarter" idx="150"/>
          </p:nvPr>
        </p:nvSpPr>
        <p:spPr>
          <a:xfrm>
            <a:off x="4090899" y="4110875"/>
            <a:ext cx="22093415" cy="1119493"/>
          </a:xfrm>
        </p:spPr>
        <p:txBody>
          <a:bodyPr/>
          <a:lstStyle/>
          <a:p>
            <a:r>
              <a:rPr lang="ar-SA" b="1" dirty="0" smtClean="0"/>
              <a:t>كلية العلوم الاقتصادية و العلوم التجارية وعلوم</a:t>
            </a:r>
            <a:r>
              <a:rPr lang="ar-DZ" b="1" dirty="0" smtClean="0"/>
              <a:t>  التسيير   </a:t>
            </a:r>
            <a:r>
              <a:rPr lang="ar-SA" b="1" dirty="0" smtClean="0"/>
              <a:t>  جامعة قاصدي مرباح- ورقلة</a:t>
            </a:r>
            <a:endParaRPr lang="en-US" dirty="0" smtClean="0"/>
          </a:p>
          <a:p>
            <a:endParaRPr lang="ar-DZ" b="1" dirty="0" smtClean="0"/>
          </a:p>
        </p:txBody>
      </p:sp>
      <p:sp>
        <p:nvSpPr>
          <p:cNvPr id="384" name="Text Placeholder 383"/>
          <p:cNvSpPr>
            <a:spLocks noGrp="1"/>
          </p:cNvSpPr>
          <p:nvPr>
            <p:ph type="body" sz="quarter" idx="151"/>
          </p:nvPr>
        </p:nvSpPr>
        <p:spPr>
          <a:xfrm>
            <a:off x="4090899" y="2268207"/>
            <a:ext cx="22093415" cy="1552412"/>
          </a:xfrm>
        </p:spPr>
        <p:txBody>
          <a:bodyPr>
            <a:normAutofit fontScale="25000" lnSpcReduction="20000"/>
          </a:bodyPr>
          <a:lstStyle/>
          <a:p>
            <a:r>
              <a:rPr lang="ar-DZ" sz="21600" b="1" dirty="0" smtClean="0"/>
              <a:t>من إعداد الطالب: </a:t>
            </a:r>
            <a:r>
              <a:rPr lang="ar-DZ" sz="21600" b="1" dirty="0" err="1" smtClean="0"/>
              <a:t>بـــادو</a:t>
            </a:r>
            <a:r>
              <a:rPr lang="ar-DZ" sz="21600" b="1" dirty="0" smtClean="0"/>
              <a:t> عبد الرحمــان</a:t>
            </a:r>
            <a:endParaRPr lang="fr-FR" sz="21600" b="1" dirty="0" smtClean="0"/>
          </a:p>
          <a:p>
            <a:r>
              <a:rPr lang="ar-DZ" sz="21600" b="1" dirty="0" smtClean="0"/>
              <a:t>تحت إشراف  : الأستاذ رجم خالد</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4090899" y="492940"/>
            <a:ext cx="22093415" cy="1775267"/>
          </a:xfrm>
        </p:spPr>
        <p:txBody>
          <a:bodyPr>
            <a:normAutofit fontScale="62500" lnSpcReduction="20000"/>
          </a:bodyPr>
          <a:lstStyle/>
          <a:p>
            <a:pPr rtl="1"/>
            <a:r>
              <a:rPr lang="ar-DZ" b="1" dirty="0" smtClean="0"/>
              <a:t>اثر لوحة القيادة </a:t>
            </a:r>
            <a:r>
              <a:rPr lang="ar-DZ" b="1" dirty="0" err="1" smtClean="0"/>
              <a:t>الإجتماعية</a:t>
            </a:r>
            <a:r>
              <a:rPr lang="ar-DZ" b="1" dirty="0" smtClean="0"/>
              <a:t> في تقييم أداء العاملين</a:t>
            </a:r>
            <a:endParaRPr lang="fr-FR" dirty="0" smtClean="0"/>
          </a:p>
          <a:p>
            <a:pPr rtl="1"/>
            <a:r>
              <a:rPr lang="ar-DZ" b="1" dirty="0" smtClean="0"/>
              <a:t> ( دراسـة تطبيقيـة مؤسسة نافطال)</a:t>
            </a:r>
            <a:endParaRPr lang="fr-FR" dirty="0" smtClean="0"/>
          </a:p>
          <a:p>
            <a:endParaRPr lang="en-US" dirty="0"/>
          </a:p>
        </p:txBody>
      </p:sp>
      <p:sp>
        <p:nvSpPr>
          <p:cNvPr id="15" name="Text Placeholder 340"/>
          <p:cNvSpPr txBox="1">
            <a:spLocks/>
          </p:cNvSpPr>
          <p:nvPr/>
        </p:nvSpPr>
        <p:spPr>
          <a:xfrm>
            <a:off x="556488" y="31182539"/>
            <a:ext cx="14283756" cy="1104181"/>
          </a:xfrm>
          <a:prstGeom prst="rect">
            <a:avLst/>
          </a:prstGeom>
          <a:noFill/>
        </p:spPr>
        <p:txBody>
          <a:bodyPr wrap="square" lIns="89551" tIns="89551" rIns="89551" bIns="89551" anchor="ctr" anchorCtr="0">
            <a:spAutoFit/>
          </a:bodyPr>
          <a:lstStyle/>
          <a:p>
            <a:pPr marL="0" marR="0" lvl="0" indent="0" algn="ctr" defTabSz="4298410" rtl="0" eaLnBrk="1" fontAlgn="auto" latinLnBrk="0" hangingPunct="1">
              <a:lnSpc>
                <a:spcPct val="100000"/>
              </a:lnSpc>
              <a:spcBef>
                <a:spcPct val="20000"/>
              </a:spcBef>
              <a:spcAft>
                <a:spcPts val="0"/>
              </a:spcAft>
              <a:buClrTx/>
              <a:buSzTx/>
              <a:buFont typeface="Arial" pitchFamily="34" charset="0"/>
              <a:buNone/>
              <a:tabLst/>
              <a:defRPr/>
            </a:pPr>
            <a:r>
              <a:rPr kumimoji="0" lang="ar-SA" sz="6000" b="1" i="0" u="sng" strike="noStrike" kern="1200" cap="none" spc="0" normalizeH="0" baseline="0" noProof="0" dirty="0" smtClean="0">
                <a:ln>
                  <a:noFill/>
                </a:ln>
                <a:solidFill>
                  <a:schemeClr val="accent5">
                    <a:lumMod val="50000"/>
                  </a:schemeClr>
                </a:solidFill>
                <a:effectLst/>
                <a:uLnTx/>
                <a:uFillTx/>
                <a:cs typeface="Traditional Arabic" pitchFamily="2" charset="-78"/>
              </a:rPr>
              <a:t>النتائج المتوقعة</a:t>
            </a:r>
            <a:endParaRPr kumimoji="0" lang="en-US" sz="6000" b="1" i="0" u="sng" strike="noStrike" kern="1200" cap="none" spc="0" normalizeH="0" baseline="0" noProof="0" dirty="0">
              <a:ln>
                <a:noFill/>
              </a:ln>
              <a:solidFill>
                <a:schemeClr val="accent5">
                  <a:lumMod val="50000"/>
                </a:schemeClr>
              </a:solidFill>
              <a:effectLst/>
              <a:uLnTx/>
              <a:uFillTx/>
              <a:cs typeface="Traditional Arabic" pitchFamily="2" charset="-78"/>
            </a:endParaRPr>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552688" y="15224247"/>
            <a:ext cx="14291358" cy="1104181"/>
          </a:xfrm>
        </p:spPr>
        <p:txBody>
          <a:bodyPr/>
          <a:lstStyle/>
          <a:p>
            <a:r>
              <a:rPr lang="ar-DZ" sz="6000" dirty="0" smtClean="0">
                <a:cs typeface="Traditional Arabic" pitchFamily="2" charset="-78"/>
              </a:rPr>
              <a:t>أهداف البحث</a:t>
            </a:r>
            <a:endParaRPr lang="fr-FR" sz="6000" dirty="0">
              <a:cs typeface="Traditional Arabic" pitchFamily="2" charset="-78"/>
            </a:endParaRPr>
          </a:p>
        </p:txBody>
      </p:sp>
      <p:sp>
        <p:nvSpPr>
          <p:cNvPr id="23" name="Espace réservé du texte 22"/>
          <p:cNvSpPr>
            <a:spLocks noGrp="1"/>
          </p:cNvSpPr>
          <p:nvPr>
            <p:ph type="body" sz="quarter" idx="29"/>
          </p:nvPr>
        </p:nvSpPr>
        <p:spPr>
          <a:xfrm>
            <a:off x="15368331" y="19273171"/>
            <a:ext cx="14276605" cy="1541461"/>
          </a:xfrm>
        </p:spPr>
        <p:txBody>
          <a:bodyPr/>
          <a:lstStyle/>
          <a:p>
            <a:r>
              <a:rPr lang="ar-SA" sz="6000" dirty="0" smtClean="0">
                <a:cs typeface="Traditional Arabic" pitchFamily="2" charset="-78"/>
              </a:rPr>
              <a:t>إشكالية البحث:</a:t>
            </a:r>
            <a:endParaRPr lang="fr-FR" sz="6000" dirty="0" smtClean="0">
              <a:cs typeface="Traditional Arabic" pitchFamily="2" charset="-78"/>
            </a:endParaRPr>
          </a:p>
          <a:p>
            <a:endParaRPr lang="fr-FR" dirty="0"/>
          </a:p>
        </p:txBody>
      </p:sp>
      <p:sp>
        <p:nvSpPr>
          <p:cNvPr id="24" name="Espace réservé du texte 23"/>
          <p:cNvSpPr>
            <a:spLocks noGrp="1"/>
          </p:cNvSpPr>
          <p:nvPr>
            <p:ph type="body" sz="quarter" idx="30"/>
          </p:nvPr>
        </p:nvSpPr>
        <p:spPr>
          <a:xfrm>
            <a:off x="15368331" y="20814632"/>
            <a:ext cx="13935777" cy="16218568"/>
          </a:xfrm>
        </p:spPr>
        <p:txBody>
          <a:bodyPr/>
          <a:lstStyle/>
          <a:p>
            <a:pPr algn="r" rtl="1"/>
            <a:r>
              <a:rPr lang="ar-DZ" sz="4800" dirty="0" smtClean="0">
                <a:latin typeface="Traditional Arabic" pitchFamily="18" charset="-78"/>
                <a:cs typeface="Traditional Arabic" pitchFamily="18" charset="-78"/>
              </a:rPr>
              <a:t>   عرفت المؤسسات الاقتصادية العديد من التحولات والتطورات في طرق تسييرها وإنتاجها وتسويقها ومختلف العمليات المتعلقة بنشاطها، مما اجبرها على إعادة ترتيب أمورها ومهامها وتجديد طرق تسير نشاطها تماشيا مع تطورات البيئة المحيطة بها ، وهذا ما أدى بالعديد من قادة المؤسسات الاقتصادية إلى إعادة النظر في قواعد المنافسة الجديدة من اجل صياغة استراتجيات تمكنها من التفوق على المنافسين وترقي إلى المستوى العالمي وتحقيق أهدافها التي وجدت من اجلها، وذلك بتلبية حاجات وإشباع رغبات عملائها والحفاظ على رضاهم والعمل على وفائهم وولائهم.</a:t>
            </a:r>
          </a:p>
          <a:p>
            <a:pPr algn="r" rtl="1"/>
            <a:r>
              <a:rPr lang="ar-DZ" sz="4800" dirty="0" smtClean="0">
                <a:latin typeface="Traditional Arabic" pitchFamily="18" charset="-78"/>
                <a:cs typeface="Traditional Arabic" pitchFamily="18" charset="-78"/>
              </a:rPr>
              <a:t>تحتل الموارد البشرية صدارة الاهتمام في المؤسسات الاقتصادية باعتبارها مصدرا أساسيا وهاما من مصادر التنمية والتطوير، فبعد أن كانت مجرد يد عاملة منتجة ومنفذة للأوامر والتعليمات أصبحت تساهم في تحسين إنتاجية المؤسسة، من خلال اعتمادها على</a:t>
            </a:r>
          </a:p>
          <a:p>
            <a:pPr algn="r" rtl="1"/>
            <a:r>
              <a:rPr lang="ar-DZ" sz="4800" dirty="0" smtClean="0">
                <a:latin typeface="Traditional Arabic" pitchFamily="18" charset="-78"/>
                <a:cs typeface="Traditional Arabic" pitchFamily="18" charset="-78"/>
              </a:rPr>
              <a:t>تقنيات وأدوات تسمح لها باتخاذ قرارات سليمة، وهذا ما يستدعي إيجاد نظام مراقبة التسيير باعتباره الركيزة الأساسية للقيادة الإستراتيجية، وذلك بالاعتماد على كل أدوات</a:t>
            </a:r>
          </a:p>
          <a:p>
            <a:pPr algn="r" rtl="1"/>
            <a:r>
              <a:rPr lang="ar-DZ" sz="4800" dirty="0" smtClean="0">
                <a:latin typeface="Traditional Arabic" pitchFamily="18" charset="-78"/>
                <a:cs typeface="Traditional Arabic" pitchFamily="18" charset="-78"/>
              </a:rPr>
              <a:t>بما فيها لوحة القيادة أداة تعكس الصورة الحقيقية للمؤسسة، فهي تسمح بمقارنة</a:t>
            </a:r>
          </a:p>
          <a:p>
            <a:pPr algn="r" rtl="1"/>
            <a:r>
              <a:rPr lang="ar-DZ" sz="4800" dirty="0" smtClean="0">
                <a:latin typeface="Traditional Arabic" pitchFamily="18" charset="-78"/>
                <a:cs typeface="Traditional Arabic" pitchFamily="18" charset="-78"/>
              </a:rPr>
              <a:t>الوضعية الحقيقية مع الأهداف الموضوعة للمؤسسة عامة ولمديرية الموارد البشرية على وجه الخصوص.</a:t>
            </a:r>
          </a:p>
          <a:p>
            <a:pPr algn="r" rtl="1"/>
            <a:endParaRPr lang="fr-FR" sz="4800" dirty="0" smtClean="0">
              <a:latin typeface="Traditional Arabic" pitchFamily="18" charset="-78"/>
              <a:cs typeface="Traditional Arabic" pitchFamily="18" charset="-78"/>
            </a:endParaRPr>
          </a:p>
          <a:p>
            <a:pPr algn="r" rtl="1"/>
            <a:r>
              <a:rPr lang="ar-DZ" sz="4800" dirty="0" smtClean="0">
                <a:latin typeface="Traditional Arabic" pitchFamily="18" charset="-78"/>
                <a:cs typeface="Traditional Arabic" pitchFamily="18" charset="-78"/>
              </a:rPr>
              <a:t> </a:t>
            </a:r>
            <a:r>
              <a:rPr lang="ar-DZ" sz="4800" b="1" dirty="0" smtClean="0">
                <a:latin typeface="Traditional Arabic" pitchFamily="18" charset="-78"/>
                <a:cs typeface="Traditional Arabic" pitchFamily="18" charset="-78"/>
              </a:rPr>
              <a:t>ب -طرح الإشكالية</a:t>
            </a:r>
          </a:p>
          <a:p>
            <a:pPr algn="r" rtl="1"/>
            <a:r>
              <a:rPr lang="ar-DZ" sz="4800" dirty="0" smtClean="0">
                <a:latin typeface="Traditional Arabic" pitchFamily="18" charset="-78"/>
                <a:cs typeface="Traditional Arabic" pitchFamily="18" charset="-78"/>
              </a:rPr>
              <a:t>انطلاقا من هذا قمنا ببلورة هذه الإشكالية بصيغة التساؤل التالي :</a:t>
            </a:r>
          </a:p>
          <a:p>
            <a:pPr algn="r" rtl="1"/>
            <a:r>
              <a:rPr lang="ar-DZ" sz="4800" b="1" dirty="0" smtClean="0">
                <a:latin typeface="Traditional Arabic" pitchFamily="18" charset="-78"/>
                <a:cs typeface="Traditional Arabic" pitchFamily="18" charset="-78"/>
              </a:rPr>
              <a:t>ما مدى فعالية لوحة القيادة الاجتماعية في تقييم أداء العاملين في المؤسسة الاقتصادية </a:t>
            </a:r>
            <a:r>
              <a:rPr lang="ar-DZ" sz="4800" b="1" dirty="0" smtClean="0"/>
              <a:t>؟</a:t>
            </a:r>
            <a:endParaRPr lang="fr-FR" sz="4800" dirty="0" smtClean="0">
              <a:cs typeface="Traditional Arabic" pitchFamily="2" charset="-78"/>
            </a:endParaRPr>
          </a:p>
          <a:p>
            <a:endParaRPr lang="fr-FR" sz="4800" dirty="0"/>
          </a:p>
        </p:txBody>
      </p:sp>
      <p:sp>
        <p:nvSpPr>
          <p:cNvPr id="31" name="Ellipse 30"/>
          <p:cNvSpPr/>
          <p:nvPr/>
        </p:nvSpPr>
        <p:spPr>
          <a:xfrm>
            <a:off x="11258228" y="17388227"/>
            <a:ext cx="3467915" cy="58567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DZ" sz="3200" dirty="0" smtClean="0"/>
              <a:t>التعريف بلوحة قيادة إدارة الموارد البشرية (لوحة القيادة الاجتماعية)؛</a:t>
            </a:r>
            <a:endParaRPr lang="ar-DZ" sz="3200" dirty="0" smtClean="0">
              <a:cs typeface="Traditional Arabic" pitchFamily="2" charset="-78"/>
            </a:endParaRPr>
          </a:p>
        </p:txBody>
      </p:sp>
      <p:sp>
        <p:nvSpPr>
          <p:cNvPr id="39" name="Ellipse 38"/>
          <p:cNvSpPr/>
          <p:nvPr/>
        </p:nvSpPr>
        <p:spPr>
          <a:xfrm>
            <a:off x="10635916" y="10039125"/>
            <a:ext cx="4150350" cy="50484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2800" dirty="0" smtClean="0">
                <a:latin typeface="Traditional Arabic" pitchFamily="18" charset="-78"/>
                <a:cs typeface="Traditional Arabic" pitchFamily="18" charset="-78"/>
              </a:rPr>
              <a:t>- تعتبر لوحة القيادة أداة ضرورية لمراقبة تسير أداء المورد البشري في المؤسسة نافطال ، حيث تسمح بتحليل وتدقيق أسباب الانحرافات الناتجة عن تحقيق الأهداف الموضوعة؛</a:t>
            </a:r>
            <a:endParaRPr lang="fr-FR" sz="2800" dirty="0" smtClean="0">
              <a:latin typeface="Traditional Arabic" pitchFamily="18" charset="-78"/>
              <a:cs typeface="Traditional Arabic" pitchFamily="18" charset="-78"/>
            </a:endParaRPr>
          </a:p>
        </p:txBody>
      </p:sp>
      <p:cxnSp>
        <p:nvCxnSpPr>
          <p:cNvPr id="42" name="Connecteur droit avec flèche 41"/>
          <p:cNvCxnSpPr/>
          <p:nvPr/>
        </p:nvCxnSpPr>
        <p:spPr>
          <a:xfrm>
            <a:off x="7778886" y="8603673"/>
            <a:ext cx="4454469" cy="14354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a:stCxn id="341" idx="2"/>
          </p:cNvCxnSpPr>
          <p:nvPr/>
        </p:nvCxnSpPr>
        <p:spPr>
          <a:xfrm rot="5400000">
            <a:off x="4903867" y="7164901"/>
            <a:ext cx="1435452" cy="43129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Text Placeholder 345"/>
          <p:cNvSpPr txBox="1">
            <a:spLocks/>
          </p:cNvSpPr>
          <p:nvPr/>
        </p:nvSpPr>
        <p:spPr>
          <a:xfrm>
            <a:off x="708888" y="15087600"/>
            <a:ext cx="14300387" cy="6704712"/>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1" name="Ellipse 50"/>
          <p:cNvSpPr/>
          <p:nvPr/>
        </p:nvSpPr>
        <p:spPr>
          <a:xfrm>
            <a:off x="10309808" y="34728005"/>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2800" dirty="0" smtClean="0">
                <a:latin typeface="Traditional Arabic" pitchFamily="18" charset="-78"/>
                <a:cs typeface="Traditional Arabic" pitchFamily="18" charset="-78"/>
              </a:rPr>
              <a:t>- تعتبر لوحة القيادة وسيلة تنبوئية تستطيع المؤسسة أن تنبأ بها إلى المستقبل؛</a:t>
            </a:r>
            <a:endParaRPr lang="fr-FR" sz="2800" dirty="0" smtClean="0">
              <a:latin typeface="Traditional Arabic" pitchFamily="18" charset="-78"/>
              <a:cs typeface="Traditional Arabic" pitchFamily="18" charset="-78"/>
            </a:endParaRPr>
          </a:p>
        </p:txBody>
      </p:sp>
      <p:sp>
        <p:nvSpPr>
          <p:cNvPr id="52" name="Ellipse 51"/>
          <p:cNvSpPr/>
          <p:nvPr/>
        </p:nvSpPr>
        <p:spPr>
          <a:xfrm>
            <a:off x="5512872" y="34728005"/>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2800" dirty="0" smtClean="0">
                <a:latin typeface="Traditional Arabic" pitchFamily="18" charset="-78"/>
                <a:cs typeface="Traditional Arabic" pitchFamily="18" charset="-78"/>
              </a:rPr>
              <a:t>- وجود اهتمام كبير من العاملين بالمؤسسة بتقييم الأداء </a:t>
            </a:r>
            <a:endParaRPr lang="fr-FR" sz="2800" dirty="0" smtClean="0">
              <a:latin typeface="Traditional Arabic" pitchFamily="18" charset="-78"/>
              <a:cs typeface="Traditional Arabic" pitchFamily="18" charset="-78"/>
            </a:endParaRPr>
          </a:p>
        </p:txBody>
      </p:sp>
      <p:sp>
        <p:nvSpPr>
          <p:cNvPr id="53" name="Ellipse 52"/>
          <p:cNvSpPr/>
          <p:nvPr/>
        </p:nvSpPr>
        <p:spPr>
          <a:xfrm>
            <a:off x="569009" y="34728005"/>
            <a:ext cx="4530436" cy="35285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2800" dirty="0" smtClean="0">
                <a:latin typeface="Traditional Arabic" pitchFamily="18" charset="-78"/>
                <a:cs typeface="Traditional Arabic" pitchFamily="18" charset="-78"/>
              </a:rPr>
              <a:t>الهدف من استخدام تقييم الأداء بالمؤسسة هو معرفة نقاط الضعف لدى المرؤوسين والمتمثلة في نقص المعارف ونقص المهارات وهذا يعد مؤشرا واضحا ؛</a:t>
            </a:r>
            <a:endParaRPr lang="fr-FR" sz="2800" dirty="0" smtClean="0">
              <a:latin typeface="Traditional Arabic" pitchFamily="18" charset="-78"/>
              <a:cs typeface="Traditional Arabic" pitchFamily="18" charset="-78"/>
            </a:endParaRPr>
          </a:p>
        </p:txBody>
      </p:sp>
      <p:cxnSp>
        <p:nvCxnSpPr>
          <p:cNvPr id="55" name="Connecteur droit avec flèche 54"/>
          <p:cNvCxnSpPr>
            <a:stCxn id="15" idx="2"/>
          </p:cNvCxnSpPr>
          <p:nvPr/>
        </p:nvCxnSpPr>
        <p:spPr>
          <a:xfrm rot="16200000" flipH="1">
            <a:off x="8745218" y="31239867"/>
            <a:ext cx="2441284" cy="453498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Connecteur droit avec flèche 56"/>
          <p:cNvCxnSpPr>
            <a:stCxn id="15" idx="2"/>
          </p:cNvCxnSpPr>
          <p:nvPr/>
        </p:nvCxnSpPr>
        <p:spPr>
          <a:xfrm rot="5400000">
            <a:off x="6465269" y="33494907"/>
            <a:ext cx="2441284" cy="249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9" name="Connecteur droit avec flèche 58"/>
          <p:cNvCxnSpPr>
            <a:stCxn id="15" idx="2"/>
          </p:cNvCxnSpPr>
          <p:nvPr/>
        </p:nvCxnSpPr>
        <p:spPr>
          <a:xfrm rot="5400000">
            <a:off x="4173219" y="31202857"/>
            <a:ext cx="2441284" cy="46090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ZoneTexte 35"/>
          <p:cNvSpPr txBox="1"/>
          <p:nvPr/>
        </p:nvSpPr>
        <p:spPr>
          <a:xfrm>
            <a:off x="708888" y="38256584"/>
            <a:ext cx="14017255" cy="1938992"/>
          </a:xfrm>
          <a:prstGeom prst="rect">
            <a:avLst/>
          </a:prstGeom>
          <a:noFill/>
        </p:spPr>
        <p:txBody>
          <a:bodyPr wrap="square" rtlCol="0">
            <a:spAutoFit/>
          </a:bodyPr>
          <a:lstStyle/>
          <a:p>
            <a:pPr algn="r" rtl="1"/>
            <a:r>
              <a:rPr lang="ar-DZ" sz="2800" dirty="0" smtClean="0">
                <a:latin typeface="Traditional Arabic" pitchFamily="18" charset="-78"/>
                <a:cs typeface="Traditional Arabic" pitchFamily="18" charset="-78"/>
              </a:rPr>
              <a:t>- مذكرة ماجستار بعنوان دور تقييم أداء العاملين في تحديد احتياجات التدريب دراسة حالة مؤسسة صناعة الكوابل الكهربائية (بسكرة)؛</a:t>
            </a:r>
          </a:p>
          <a:p>
            <a:pPr algn="r" rtl="1"/>
            <a:r>
              <a:rPr lang="ar-DZ" sz="2800" dirty="0" smtClean="0">
                <a:latin typeface="Traditional Arabic" pitchFamily="18" charset="-78"/>
                <a:cs typeface="Traditional Arabic" pitchFamily="18" charset="-78"/>
              </a:rPr>
              <a:t>- مذكرة ماجستار بعنوان تقييم فعالية نظام تقييم الأداء في المؤسسة الاقتصادية الجزائرية  دراسة حالة مؤسسة توزيع وتسويق المواد البترولية المتعددة نفطال </a:t>
            </a:r>
            <a:r>
              <a:rPr lang="fr-FR" sz="2800" dirty="0" smtClean="0">
                <a:latin typeface="Traditional Arabic" pitchFamily="18" charset="-78"/>
                <a:cs typeface="Traditional Arabic" pitchFamily="18" charset="-78"/>
              </a:rPr>
              <a:t>CLP</a:t>
            </a:r>
            <a:r>
              <a:rPr lang="ar-DZ" sz="2800" dirty="0" smtClean="0">
                <a:latin typeface="Traditional Arabic" pitchFamily="18" charset="-78"/>
                <a:cs typeface="Traditional Arabic" pitchFamily="18" charset="-78"/>
              </a:rPr>
              <a:t> (منطقة سطيف ) </a:t>
            </a:r>
          </a:p>
          <a:p>
            <a:pPr algn="r" rtl="1"/>
            <a:r>
              <a:rPr lang="ar-DZ" sz="3600" dirty="0" smtClean="0"/>
              <a:t>البريد الالكتروني لطالب :</a:t>
            </a:r>
            <a:r>
              <a:rPr lang="fr-FR" sz="3600" dirty="0" smtClean="0"/>
              <a:t>badd.abdou32@gmail.com</a:t>
            </a:r>
            <a:endParaRPr lang="fr-FR" sz="1600" dirty="0"/>
          </a:p>
        </p:txBody>
      </p:sp>
      <p:cxnSp>
        <p:nvCxnSpPr>
          <p:cNvPr id="37" name="Connecteur droit avec flèche 36"/>
          <p:cNvCxnSpPr>
            <a:stCxn id="341" idx="2"/>
          </p:cNvCxnSpPr>
          <p:nvPr/>
        </p:nvCxnSpPr>
        <p:spPr>
          <a:xfrm rot="16200000" flipH="1">
            <a:off x="7060761" y="9321002"/>
            <a:ext cx="1435454" cy="7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Ellipse 45"/>
          <p:cNvSpPr/>
          <p:nvPr/>
        </p:nvSpPr>
        <p:spPr>
          <a:xfrm>
            <a:off x="5702915" y="10039125"/>
            <a:ext cx="4150350" cy="50484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2800" dirty="0" smtClean="0">
                <a:latin typeface="Traditional Arabic" pitchFamily="18" charset="-78"/>
                <a:cs typeface="Traditional Arabic" pitchFamily="18" charset="-78"/>
              </a:rPr>
              <a:t>-</a:t>
            </a:r>
            <a:r>
              <a:rPr lang="ar-DZ" sz="2800" dirty="0" smtClean="0"/>
              <a:t>يتم تحسين أداء العاملين في مؤسسة نفطال بناءا على المؤشرات والمعلومات الضرورية الفعالة التي تحتويها لوحة القيادة</a:t>
            </a:r>
            <a:r>
              <a:rPr lang="ar-DZ" sz="2800" dirty="0" smtClean="0">
                <a:latin typeface="Traditional Arabic" pitchFamily="18" charset="-78"/>
                <a:cs typeface="Traditional Arabic" pitchFamily="18" charset="-78"/>
              </a:rPr>
              <a:t>؛</a:t>
            </a:r>
            <a:endParaRPr lang="fr-FR" sz="2800" dirty="0" smtClean="0">
              <a:latin typeface="Traditional Arabic" pitchFamily="18" charset="-78"/>
              <a:cs typeface="Traditional Arabic" pitchFamily="18" charset="-78"/>
            </a:endParaRPr>
          </a:p>
        </p:txBody>
      </p:sp>
      <p:sp>
        <p:nvSpPr>
          <p:cNvPr id="48" name="Ellipse 47"/>
          <p:cNvSpPr/>
          <p:nvPr/>
        </p:nvSpPr>
        <p:spPr>
          <a:xfrm>
            <a:off x="1389920" y="10039127"/>
            <a:ext cx="4150350" cy="50484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2800" dirty="0" smtClean="0">
                <a:latin typeface="Traditional Arabic" pitchFamily="18" charset="-78"/>
                <a:cs typeface="Traditional Arabic" pitchFamily="18" charset="-78"/>
              </a:rPr>
              <a:t>تتميز لوحة القيادة الاجتماعية في مؤسسة نافطال بطريقة تقديم المؤشرات الخاصة لمعالجة كل وظيفة من وظائف إدارة الموارد البشرية ؛</a:t>
            </a:r>
            <a:endParaRPr lang="fr-FR" sz="2800" dirty="0">
              <a:latin typeface="Traditional Arabic" pitchFamily="18" charset="-78"/>
              <a:cs typeface="Traditional Arabic" pitchFamily="18" charset="-78"/>
            </a:endParaRPr>
          </a:p>
        </p:txBody>
      </p:sp>
      <p:sp>
        <p:nvSpPr>
          <p:cNvPr id="60" name="Ellipse 59"/>
          <p:cNvSpPr/>
          <p:nvPr/>
        </p:nvSpPr>
        <p:spPr>
          <a:xfrm>
            <a:off x="7790313" y="17540627"/>
            <a:ext cx="3467915" cy="58567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DZ" sz="3200" dirty="0" smtClean="0"/>
              <a:t>إظهار أهمية لوحة القيادة لمسؤول إدارة الموارد البشرية في المؤسسات الاقتصادية الجزائرية؛</a:t>
            </a:r>
            <a:endParaRPr lang="ar-DZ" sz="3200" dirty="0" smtClean="0">
              <a:cs typeface="Traditional Arabic" pitchFamily="2" charset="-78"/>
            </a:endParaRPr>
          </a:p>
        </p:txBody>
      </p:sp>
      <p:sp>
        <p:nvSpPr>
          <p:cNvPr id="61" name="Ellipse 60"/>
          <p:cNvSpPr/>
          <p:nvPr/>
        </p:nvSpPr>
        <p:spPr>
          <a:xfrm>
            <a:off x="4205540" y="17388227"/>
            <a:ext cx="3467915" cy="58567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DZ" sz="3200" dirty="0" smtClean="0"/>
              <a:t>معرفة مدى اعتماد هذه المؤسسات على نظام لوحة القيادة كأداة لتحسين أداء العاملين؛</a:t>
            </a:r>
            <a:endParaRPr lang="ar-DZ" sz="3200" dirty="0" smtClean="0">
              <a:cs typeface="Traditional Arabic" pitchFamily="2" charset="-78"/>
            </a:endParaRPr>
          </a:p>
        </p:txBody>
      </p:sp>
      <p:sp>
        <p:nvSpPr>
          <p:cNvPr id="62" name="Ellipse 61"/>
          <p:cNvSpPr/>
          <p:nvPr/>
        </p:nvSpPr>
        <p:spPr>
          <a:xfrm>
            <a:off x="708888" y="17388227"/>
            <a:ext cx="3467915" cy="58567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DZ" sz="3200" dirty="0" smtClean="0"/>
              <a:t>الخروج بنتائج واقتراحات حول نظام لوحة القيادة سواء بالنسبة للمؤسسة أو بالنسبة للعاملين؛</a:t>
            </a:r>
            <a:endParaRPr lang="ar-DZ" sz="3200" dirty="0" smtClean="0">
              <a:cs typeface="Traditional Arabic" pitchFamily="2" charset="-78"/>
            </a:endParaRPr>
          </a:p>
        </p:txBody>
      </p:sp>
      <p:cxnSp>
        <p:nvCxnSpPr>
          <p:cNvPr id="73" name="Connecteur droit 72"/>
          <p:cNvCxnSpPr>
            <a:stCxn id="27" idx="2"/>
          </p:cNvCxnSpPr>
          <p:nvPr/>
        </p:nvCxnSpPr>
        <p:spPr>
          <a:xfrm rot="16200000" flipH="1">
            <a:off x="7442420" y="16584375"/>
            <a:ext cx="511896" cy="2"/>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Connecteur droit 78"/>
          <p:cNvCxnSpPr/>
          <p:nvPr/>
        </p:nvCxnSpPr>
        <p:spPr>
          <a:xfrm>
            <a:off x="7698369" y="16840324"/>
            <a:ext cx="507916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Connecteur droit 80"/>
          <p:cNvCxnSpPr/>
          <p:nvPr/>
        </p:nvCxnSpPr>
        <p:spPr>
          <a:xfrm rot="10800000">
            <a:off x="2358189" y="16840324"/>
            <a:ext cx="53152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83" name="Connecteur droit avec flèche 82"/>
          <p:cNvCxnSpPr/>
          <p:nvPr/>
        </p:nvCxnSpPr>
        <p:spPr>
          <a:xfrm rot="5400000">
            <a:off x="2084238" y="17114275"/>
            <a:ext cx="54790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5" name="Connecteur droit avec flèche 84"/>
          <p:cNvCxnSpPr/>
          <p:nvPr/>
        </p:nvCxnSpPr>
        <p:spPr>
          <a:xfrm rot="5400000">
            <a:off x="5431742" y="17116261"/>
            <a:ext cx="54552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7" name="Connecteur droit avec flèche 86"/>
          <p:cNvCxnSpPr>
            <a:endCxn id="60" idx="0"/>
          </p:cNvCxnSpPr>
          <p:nvPr/>
        </p:nvCxnSpPr>
        <p:spPr>
          <a:xfrm rot="16200000" flipH="1">
            <a:off x="9165648" y="17182004"/>
            <a:ext cx="697922" cy="193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1" name="Connecteur droit avec flèche 90"/>
          <p:cNvCxnSpPr/>
          <p:nvPr/>
        </p:nvCxnSpPr>
        <p:spPr>
          <a:xfrm rot="5400000">
            <a:off x="12505966" y="17117452"/>
            <a:ext cx="54473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643</TotalTime>
  <Words>786</Words>
  <Application>Microsoft Office PowerPoint</Application>
  <PresentationFormat>Personnalisé</PresentationFormat>
  <Paragraphs>50</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FADLAOUI</cp:lastModifiedBy>
  <cp:revision>80</cp:revision>
  <dcterms:created xsi:type="dcterms:W3CDTF">2012-02-10T00:21:22Z</dcterms:created>
  <dcterms:modified xsi:type="dcterms:W3CDTF">2015-02-21T15:14:44Z</dcterms:modified>
</cp:coreProperties>
</file>