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742113" cy="9872663"/>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0705" autoAdjust="0"/>
    <p:restoredTop sz="98747" autoAdjust="0"/>
  </p:normalViewPr>
  <p:slideViewPr>
    <p:cSldViewPr snapToGrid="0" snapToObjects="1" showGuides="1">
      <p:cViewPr>
        <p:scale>
          <a:sx n="40" d="100"/>
          <a:sy n="40" d="100"/>
        </p:scale>
        <p:origin x="-36" y="-90"/>
      </p:cViewPr>
      <p:guideLst>
        <p:guide orient="horz" pos="4316"/>
        <p:guide orient="horz" pos="375"/>
        <p:guide orient="horz" pos="26214"/>
        <p:guide orient="horz"/>
        <p:guide pos="401"/>
        <p:guide pos="186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3110"/>
        <p:guide pos="212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8971" y="0"/>
            <a:ext cx="2921582" cy="493633"/>
          </a:xfrm>
          <a:prstGeom prst="rect">
            <a:avLst/>
          </a:prstGeom>
        </p:spPr>
        <p:txBody>
          <a:bodyPr vert="horz" lIns="91440" tIns="45720" rIns="91440" bIns="45720" rtlCol="0"/>
          <a:lstStyle>
            <a:lvl1pPr algn="r">
              <a:defRPr sz="1200"/>
            </a:lvl1pPr>
          </a:lstStyle>
          <a:p>
            <a:fld id="{0158C5BC-9A70-462C-B28D-9600239EAC64}" type="datetimeFigureOut">
              <a:rPr lang="en-US" smtClean="0"/>
              <a:pPr/>
              <a:t>2/24/2015</a:t>
            </a:fld>
            <a:endParaRPr lang="en-US"/>
          </a:p>
        </p:txBody>
      </p:sp>
      <p:sp>
        <p:nvSpPr>
          <p:cNvPr id="4" name="Footer Placeholder 3"/>
          <p:cNvSpPr>
            <a:spLocks noGrp="1"/>
          </p:cNvSpPr>
          <p:nvPr>
            <p:ph type="ftr" sz="quarter" idx="2"/>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8971" y="9377316"/>
            <a:ext cx="2921582" cy="493633"/>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E6CC2317-6751-4CD4-9995-8782DD78E936}" type="datetimeFigureOut">
              <a:rPr lang="en-US" smtClean="0"/>
              <a:pPr/>
              <a:t>2/24/2015</a:t>
            </a:fld>
            <a:endParaRPr lang="en-US" dirty="0"/>
          </a:p>
        </p:txBody>
      </p:sp>
      <p:sp>
        <p:nvSpPr>
          <p:cNvPr id="4" name="Slide Image Placeholder 3"/>
          <p:cNvSpPr>
            <a:spLocks noGrp="1" noRot="1" noChangeAspect="1"/>
          </p:cNvSpPr>
          <p:nvPr>
            <p:ph type="sldImg" idx="2"/>
          </p:nvPr>
        </p:nvSpPr>
        <p:spPr>
          <a:xfrm>
            <a:off x="2062163" y="739775"/>
            <a:ext cx="2617787" cy="37036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rganigramme : Préparation 89"/>
          <p:cNvSpPr/>
          <p:nvPr/>
        </p:nvSpPr>
        <p:spPr>
          <a:xfrm>
            <a:off x="20331953" y="7368988"/>
            <a:ext cx="4571999" cy="1365395"/>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Organigramme : Alternative 75"/>
          <p:cNvSpPr/>
          <p:nvPr/>
        </p:nvSpPr>
        <p:spPr>
          <a:xfrm>
            <a:off x="1051016" y="23021366"/>
            <a:ext cx="13805857" cy="7200274"/>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8800" dirty="0" smtClean="0"/>
              <a:t>.</a:t>
            </a:r>
            <a:endParaRPr lang="fr-FR" sz="8800" dirty="0" smtClean="0"/>
          </a:p>
          <a:p>
            <a:pPr algn="r" rtl="1"/>
            <a:r>
              <a:rPr lang="en-US" sz="7200" dirty="0" smtClean="0"/>
              <a:t> </a:t>
            </a:r>
            <a:endParaRPr lang="fr-FR" dirty="0"/>
          </a:p>
        </p:txBody>
      </p:sp>
      <p:sp>
        <p:nvSpPr>
          <p:cNvPr id="334" name="Text Placeholder 333"/>
          <p:cNvSpPr>
            <a:spLocks noGrp="1"/>
          </p:cNvSpPr>
          <p:nvPr>
            <p:ph type="body" sz="quarter" idx="10"/>
          </p:nvPr>
        </p:nvSpPr>
        <p:spPr>
          <a:xfrm>
            <a:off x="1198179" y="21649767"/>
            <a:ext cx="13322395" cy="5647765"/>
          </a:xfrm>
        </p:spPr>
        <p:txBody>
          <a:bodyPr/>
          <a:lstStyle/>
          <a:p>
            <a:pPr algn="r" rtl="1"/>
            <a:endParaRPr lang="ar-DZ" sz="4000" dirty="0" smtClean="0"/>
          </a:p>
          <a:p>
            <a:pPr algn="r" rtl="1"/>
            <a:endParaRPr lang="ar-DZ" sz="4000" dirty="0" smtClean="0"/>
          </a:p>
          <a:p>
            <a:pPr algn="r" rtl="1"/>
            <a:r>
              <a:rPr lang="ar-DZ" sz="4000" dirty="0" smtClean="0"/>
              <a:t> </a:t>
            </a:r>
          </a:p>
          <a:p>
            <a:pPr algn="r" rtl="1"/>
            <a:r>
              <a:rPr lang="ar-DZ" sz="4400" dirty="0" smtClean="0"/>
              <a:t>تعالج هذه المذكرة النمط القيادي وعلاقته بتسيير الموارد البشرية في المؤسسات الصغيرة و المتوسطة من خلال البحث في مفاهيم تسيير الموارد البشرية و أهم نشاطاتها في المؤسسات الصغيرة و المتوسطة و النمط القيادي و دراسة العلاقة بين النمط القيادي وتسيير الموارد البشرية وبعد إستعراض كل المفاهيم النظرية جاء الجانب التطبيقي من الدراسة كمحاولة لإسقاط الجانب النظري على المؤسسة محل الدراسة .                                     </a:t>
            </a:r>
            <a:endParaRPr lang="en-US" sz="4400" dirty="0">
              <a:latin typeface="+mn-lt"/>
            </a:endParaRPr>
          </a:p>
        </p:txBody>
      </p:sp>
      <p:sp>
        <p:nvSpPr>
          <p:cNvPr id="335" name="Text Placeholder 334"/>
          <p:cNvSpPr>
            <a:spLocks noGrp="1"/>
          </p:cNvSpPr>
          <p:nvPr>
            <p:ph type="body" sz="quarter" idx="11"/>
          </p:nvPr>
        </p:nvSpPr>
        <p:spPr>
          <a:xfrm>
            <a:off x="655950" y="20475389"/>
            <a:ext cx="14287866" cy="2932374"/>
          </a:xfrm>
        </p:spPr>
        <p:txBody>
          <a:bodyPr/>
          <a:lstStyle/>
          <a:p>
            <a:endParaRPr lang="ar-DZ" sz="6000" dirty="0" smtClean="0"/>
          </a:p>
          <a:p>
            <a:r>
              <a:rPr lang="ar-DZ" sz="6000" dirty="0" smtClean="0"/>
              <a:t>الملخص :</a:t>
            </a:r>
            <a:endParaRPr lang="fr-FR" sz="6000" dirty="0" smtClean="0"/>
          </a:p>
          <a:p>
            <a:endParaRPr lang="en-US" dirty="0"/>
          </a:p>
        </p:txBody>
      </p:sp>
      <p:sp>
        <p:nvSpPr>
          <p:cNvPr id="341" name="Text Placeholder 340"/>
          <p:cNvSpPr>
            <a:spLocks noGrp="1"/>
          </p:cNvSpPr>
          <p:nvPr>
            <p:ph type="body" sz="quarter" idx="27"/>
          </p:nvPr>
        </p:nvSpPr>
        <p:spPr>
          <a:xfrm>
            <a:off x="708887" y="6716083"/>
            <a:ext cx="14147987" cy="1104181"/>
          </a:xfrm>
        </p:spPr>
        <p:txBody>
          <a:bodyPr/>
          <a:lstStyle/>
          <a:p>
            <a:r>
              <a:rPr lang="ar-DZ" sz="6000" dirty="0" smtClean="0"/>
              <a:t>فرضيات الدراسة </a:t>
            </a:r>
            <a:endParaRPr lang="en-US" sz="6000" dirty="0"/>
          </a:p>
        </p:txBody>
      </p:sp>
      <p:sp>
        <p:nvSpPr>
          <p:cNvPr id="346" name="Text Placeholder 345"/>
          <p:cNvSpPr>
            <a:spLocks noGrp="1"/>
          </p:cNvSpPr>
          <p:nvPr>
            <p:ph type="body" sz="quarter" idx="96"/>
          </p:nvPr>
        </p:nvSpPr>
        <p:spPr>
          <a:xfrm>
            <a:off x="556488" y="14410944"/>
            <a:ext cx="14300387" cy="1646300"/>
          </a:xfrm>
        </p:spPr>
        <p:txBody>
          <a:bodyPr/>
          <a:lstStyle/>
          <a:p>
            <a:pPr rtl="1"/>
            <a:r>
              <a:rPr lang="en-US" sz="4400" dirty="0" smtClean="0">
                <a:latin typeface="+mn-lt"/>
              </a:rPr>
              <a:t> </a:t>
            </a:r>
            <a:endParaRPr lang="fr-FR" sz="4400" dirty="0" smtClean="0">
              <a:latin typeface="+mn-lt"/>
            </a:endParaRPr>
          </a:p>
          <a:p>
            <a:endParaRPr lang="en-US" dirty="0">
              <a:latin typeface="+mn-lt"/>
            </a:endParaRPr>
          </a:p>
        </p:txBody>
      </p:sp>
      <p:sp>
        <p:nvSpPr>
          <p:cNvPr id="383" name="Text Placeholder 382"/>
          <p:cNvSpPr>
            <a:spLocks noGrp="1"/>
          </p:cNvSpPr>
          <p:nvPr>
            <p:ph type="body" sz="quarter" idx="150"/>
          </p:nvPr>
        </p:nvSpPr>
        <p:spPr>
          <a:xfrm>
            <a:off x="4090899" y="4110875"/>
            <a:ext cx="22093415" cy="1119493"/>
          </a:xfrm>
        </p:spPr>
        <p:txBody>
          <a:bodyPr/>
          <a:lstStyle/>
          <a:p>
            <a:pPr rtl="1"/>
            <a:r>
              <a:rPr lang="ar-DZ" b="1" dirty="0" smtClean="0">
                <a:latin typeface="+mn-lt"/>
              </a:rPr>
              <a:t>  </a:t>
            </a:r>
            <a:r>
              <a:rPr lang="ar-SA" b="1" dirty="0" smtClean="0">
                <a:latin typeface="+mn-lt"/>
              </a:rPr>
              <a:t>كلية العلوم الاقتصادية و العلوم التجارية وعلوم</a:t>
            </a:r>
            <a:r>
              <a:rPr lang="ar-DZ" b="1" dirty="0" smtClean="0">
                <a:latin typeface="+mn-lt"/>
              </a:rPr>
              <a:t>  التسيير   </a:t>
            </a:r>
            <a:r>
              <a:rPr lang="ar-SA" b="1" dirty="0" smtClean="0">
                <a:latin typeface="+mn-lt"/>
              </a:rPr>
              <a:t>  جامعة قاصدي </a:t>
            </a:r>
            <a:r>
              <a:rPr lang="ar-SA" b="1" dirty="0" err="1" smtClean="0">
                <a:latin typeface="+mn-lt"/>
              </a:rPr>
              <a:t>مرباح</a:t>
            </a:r>
            <a:r>
              <a:rPr lang="ar-SA" b="1" dirty="0" smtClean="0">
                <a:latin typeface="+mn-lt"/>
              </a:rPr>
              <a:t>- </a:t>
            </a:r>
            <a:r>
              <a:rPr lang="ar-SA" b="1" dirty="0" err="1" smtClean="0">
                <a:latin typeface="+mn-lt"/>
              </a:rPr>
              <a:t>ورقلة</a:t>
            </a:r>
            <a:r>
              <a:rPr lang="ar-DZ" b="1" dirty="0" smtClean="0">
                <a:latin typeface="+mn-lt"/>
              </a:rPr>
              <a:t> -</a:t>
            </a:r>
            <a:endParaRPr lang="en-US" dirty="0" smtClean="0">
              <a:latin typeface="+mn-lt"/>
            </a:endParaRPr>
          </a:p>
          <a:p>
            <a:endParaRPr lang="ar-DZ" b="1" dirty="0" smtClean="0">
              <a:latin typeface="+mn-lt"/>
            </a:endParaRPr>
          </a:p>
        </p:txBody>
      </p:sp>
      <p:sp>
        <p:nvSpPr>
          <p:cNvPr id="384" name="Text Placeholder 383"/>
          <p:cNvSpPr>
            <a:spLocks noGrp="1"/>
          </p:cNvSpPr>
          <p:nvPr>
            <p:ph type="body" sz="quarter" idx="151"/>
          </p:nvPr>
        </p:nvSpPr>
        <p:spPr>
          <a:xfrm>
            <a:off x="1882589" y="2268207"/>
            <a:ext cx="24301726" cy="1552412"/>
          </a:xfrm>
        </p:spPr>
        <p:txBody>
          <a:bodyPr>
            <a:normAutofit fontScale="25000" lnSpcReduction="20000"/>
          </a:bodyPr>
          <a:lstStyle/>
          <a:p>
            <a:r>
              <a:rPr lang="ar-DZ" sz="21600" b="1" dirty="0" smtClean="0">
                <a:latin typeface="+mn-lt"/>
              </a:rPr>
              <a:t>من</a:t>
            </a:r>
            <a:r>
              <a:rPr lang="ar-DZ" sz="19200" b="1" dirty="0" smtClean="0">
                <a:latin typeface="+mn-lt"/>
              </a:rPr>
              <a:t> إعداد الطالبة : مقدم ميرة</a:t>
            </a:r>
          </a:p>
          <a:p>
            <a:r>
              <a:rPr lang="ar-DZ" sz="19200" b="1" dirty="0" smtClean="0">
                <a:latin typeface="+mn-lt"/>
              </a:rPr>
              <a:t>تحت إشراف  : مسغوني منى </a:t>
            </a:r>
            <a:endParaRPr lang="fr-FR" sz="19200" b="1" dirty="0" smtClean="0">
              <a:latin typeface="+mn-lt"/>
            </a:endParaRPr>
          </a:p>
          <a:p>
            <a:r>
              <a:rPr lang="ar-DZ" b="1" dirty="0" smtClean="0">
                <a:latin typeface="+mn-lt"/>
              </a:rPr>
              <a:t> </a:t>
            </a:r>
            <a:endParaRPr lang="en-US" b="1" dirty="0" smtClean="0">
              <a:latin typeface="+mn-lt"/>
            </a:endParaRPr>
          </a:p>
          <a:p>
            <a:endParaRPr lang="en-US" dirty="0">
              <a:latin typeface="+mn-lt"/>
            </a:endParaRPr>
          </a:p>
        </p:txBody>
      </p:sp>
      <p:sp>
        <p:nvSpPr>
          <p:cNvPr id="385" name="Text Placeholder 384"/>
          <p:cNvSpPr>
            <a:spLocks noGrp="1"/>
          </p:cNvSpPr>
          <p:nvPr>
            <p:ph type="body" sz="quarter" idx="153"/>
          </p:nvPr>
        </p:nvSpPr>
        <p:spPr>
          <a:xfrm>
            <a:off x="1051016" y="492940"/>
            <a:ext cx="24695537" cy="2277153"/>
          </a:xfrm>
        </p:spPr>
        <p:txBody>
          <a:bodyPr>
            <a:normAutofit fontScale="40000" lnSpcReduction="20000"/>
          </a:bodyPr>
          <a:lstStyle/>
          <a:p>
            <a:pPr rtl="1"/>
            <a:r>
              <a:rPr lang="ar-DZ" sz="18000" b="1" dirty="0" smtClean="0">
                <a:solidFill>
                  <a:srgbClr val="FFFF00"/>
                </a:solidFill>
                <a:latin typeface="+mn-lt"/>
              </a:rPr>
              <a:t>أثر النمط القيادي على تسيير الموارد البشرية  في المؤسسات الصغيرة والمتوسطة</a:t>
            </a:r>
            <a:endParaRPr lang="fr-FR" sz="18000" dirty="0" smtClean="0">
              <a:solidFill>
                <a:srgbClr val="FFFF00"/>
              </a:solidFill>
              <a:latin typeface="+mn-lt"/>
            </a:endParaRPr>
          </a:p>
          <a:p>
            <a:pPr rtl="1"/>
            <a:r>
              <a:rPr lang="ar-DZ" sz="15000" b="1" dirty="0" smtClean="0">
                <a:solidFill>
                  <a:srgbClr val="FFFF00"/>
                </a:solidFill>
                <a:latin typeface="+mn-lt"/>
              </a:rPr>
              <a:t> </a:t>
            </a:r>
          </a:p>
          <a:p>
            <a:pPr rtl="1"/>
            <a:endParaRPr lang="fr-FR" sz="16600" dirty="0" smtClean="0">
              <a:solidFill>
                <a:srgbClr val="FFFF00"/>
              </a:solidFill>
              <a:latin typeface="+mn-lt"/>
            </a:endParaRPr>
          </a:p>
          <a:p>
            <a:endParaRPr lang="en-US" dirty="0">
              <a:latin typeface="+mn-lt"/>
            </a:endParaRPr>
          </a:p>
        </p:txBody>
      </p:sp>
      <p:sp>
        <p:nvSpPr>
          <p:cNvPr id="15" name="Text Placeholder 340"/>
          <p:cNvSpPr txBox="1">
            <a:spLocks/>
          </p:cNvSpPr>
          <p:nvPr/>
        </p:nvSpPr>
        <p:spPr>
          <a:xfrm>
            <a:off x="5238772" y="30899818"/>
            <a:ext cx="4804537"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DZ" sz="6000" b="1" i="0" u="sng" strike="noStrike" kern="1200" cap="none" spc="0" normalizeH="0" baseline="0" noProof="0" dirty="0" smtClean="0">
                <a:ln>
                  <a:noFill/>
                </a:ln>
                <a:solidFill>
                  <a:schemeClr val="accent5">
                    <a:lumMod val="50000"/>
                  </a:schemeClr>
                </a:solidFill>
                <a:effectLst/>
                <a:uLnTx/>
                <a:uFillTx/>
              </a:rPr>
              <a:t>أهمية الدراسة </a:t>
            </a:r>
            <a:endParaRPr kumimoji="0" lang="en-US" sz="6000" b="1" i="0" u="sng" strike="noStrike" kern="1200" cap="none" spc="0" normalizeH="0" baseline="0" noProof="0" dirty="0">
              <a:ln>
                <a:noFill/>
              </a:ln>
              <a:solidFill>
                <a:schemeClr val="accent5">
                  <a:lumMod val="50000"/>
                </a:schemeClr>
              </a:solidFill>
              <a:effectLst/>
              <a:uLnTx/>
              <a:uFillTx/>
            </a:endParaRPr>
          </a:p>
        </p:txBody>
      </p:sp>
      <p:sp>
        <p:nvSpPr>
          <p:cNvPr id="6148" name="Rectangle 4"/>
          <p:cNvSpPr>
            <a:spLocks noChangeArrowheads="1"/>
          </p:cNvSpPr>
          <p:nvPr/>
        </p:nvSpPr>
        <p:spPr bwMode="auto">
          <a:xfrm>
            <a:off x="0" y="0"/>
            <a:ext cx="655950"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ea typeface="Times New Roman" pitchFamily="18" charset="0"/>
              </a:rPr>
              <a:t>للبنك. </a:t>
            </a:r>
            <a:endParaRPr kumimoji="0" lang="fr-FR" sz="4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rPr>
              <a:t/>
            </a:r>
            <a:br>
              <a:rPr kumimoji="0" lang="fr-FR" sz="1800" b="0" i="0" u="none" strike="noStrike" cap="none" normalizeH="0" baseline="0" dirty="0" smtClean="0">
                <a:ln>
                  <a:noFill/>
                </a:ln>
                <a:solidFill>
                  <a:schemeClr val="tx1"/>
                </a:solidFill>
                <a:effectLst/>
              </a:rPr>
            </a:br>
            <a:endParaRPr kumimoji="0" lang="fr-FR" sz="1800" b="0" i="0" u="none" strike="noStrike" cap="none" normalizeH="0" baseline="0" dirty="0" smtClean="0">
              <a:ln>
                <a:noFill/>
              </a:ln>
              <a:solidFill>
                <a:schemeClr val="tx1"/>
              </a:solidFill>
              <a:effectLst/>
            </a:endParaRPr>
          </a:p>
        </p:txBody>
      </p:sp>
      <p:sp>
        <p:nvSpPr>
          <p:cNvPr id="27" name="Espace réservé du texte 26"/>
          <p:cNvSpPr>
            <a:spLocks noGrp="1"/>
          </p:cNvSpPr>
          <p:nvPr>
            <p:ph type="body" sz="quarter" idx="20"/>
          </p:nvPr>
        </p:nvSpPr>
        <p:spPr>
          <a:xfrm>
            <a:off x="5818126" y="14595762"/>
            <a:ext cx="3146612" cy="1011848"/>
          </a:xfrm>
        </p:spPr>
        <p:txBody>
          <a:bodyPr/>
          <a:lstStyle/>
          <a:p>
            <a:r>
              <a:rPr lang="ar-DZ" sz="5400" dirty="0" smtClean="0"/>
              <a:t>أهداف البحث</a:t>
            </a:r>
            <a:endParaRPr lang="fr-FR" sz="5400" dirty="0"/>
          </a:p>
        </p:txBody>
      </p:sp>
      <p:sp>
        <p:nvSpPr>
          <p:cNvPr id="23" name="Espace réservé du texte 22"/>
          <p:cNvSpPr>
            <a:spLocks noGrp="1"/>
          </p:cNvSpPr>
          <p:nvPr>
            <p:ph type="body" sz="quarter" idx="29"/>
          </p:nvPr>
        </p:nvSpPr>
        <p:spPr>
          <a:xfrm>
            <a:off x="15353329" y="7368988"/>
            <a:ext cx="14276605" cy="2125183"/>
          </a:xfrm>
        </p:spPr>
        <p:txBody>
          <a:bodyPr/>
          <a:lstStyle/>
          <a:p>
            <a:r>
              <a:rPr lang="ar-DZ" sz="6000" dirty="0" smtClean="0"/>
              <a:t>مقدمة</a:t>
            </a:r>
            <a:endParaRPr lang="fr-FR" sz="6000" dirty="0" smtClean="0"/>
          </a:p>
          <a:p>
            <a:endParaRPr lang="fr-FR" dirty="0"/>
          </a:p>
        </p:txBody>
      </p:sp>
      <p:cxnSp>
        <p:nvCxnSpPr>
          <p:cNvPr id="26" name="Connecteur droit avec flèche 25"/>
          <p:cNvCxnSpPr/>
          <p:nvPr/>
        </p:nvCxnSpPr>
        <p:spPr>
          <a:xfrm>
            <a:off x="7391432" y="15415784"/>
            <a:ext cx="4584807" cy="13653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0" name="Ellipse 29"/>
          <p:cNvSpPr/>
          <p:nvPr/>
        </p:nvSpPr>
        <p:spPr>
          <a:xfrm>
            <a:off x="636213" y="16781179"/>
            <a:ext cx="4530436" cy="45466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solidFill>
                  <a:schemeClr val="tx1"/>
                </a:solidFill>
              </a:rPr>
              <a:t>-التأكد من أن الإدارات تتجه إلى مسار التطور بإعتمادها على أساليب الحديثة .</a:t>
            </a:r>
            <a:endParaRPr lang="fr-FR" sz="3200" dirty="0" smtClean="0">
              <a:solidFill>
                <a:schemeClr val="tx1"/>
              </a:solidFill>
            </a:endParaRPr>
          </a:p>
        </p:txBody>
      </p:sp>
      <p:sp>
        <p:nvSpPr>
          <p:cNvPr id="31" name="Ellipse 30"/>
          <p:cNvSpPr/>
          <p:nvPr/>
        </p:nvSpPr>
        <p:spPr>
          <a:xfrm>
            <a:off x="10043309" y="16870314"/>
            <a:ext cx="4590235" cy="4545856"/>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solidFill>
                  <a:schemeClr val="tx1"/>
                </a:solidFill>
              </a:rPr>
              <a:t>-معرفة اتجاه المرؤوسين نحو أسلوب القيادة متبعة في المؤسسات الصغيرة و المتوسطة.</a:t>
            </a:r>
          </a:p>
        </p:txBody>
      </p:sp>
      <p:cxnSp>
        <p:nvCxnSpPr>
          <p:cNvPr id="35" name="Connecteur droit avec flèche 34"/>
          <p:cNvCxnSpPr/>
          <p:nvPr/>
        </p:nvCxnSpPr>
        <p:spPr>
          <a:xfrm rot="16200000" flipH="1">
            <a:off x="6740368" y="16130114"/>
            <a:ext cx="1302130" cy="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Connecteur droit avec flèche 37"/>
          <p:cNvCxnSpPr/>
          <p:nvPr/>
        </p:nvCxnSpPr>
        <p:spPr>
          <a:xfrm rot="10800000" flipV="1">
            <a:off x="2782422" y="15415784"/>
            <a:ext cx="4609010" cy="136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9" name="Ellipse 38"/>
          <p:cNvSpPr/>
          <p:nvPr/>
        </p:nvSpPr>
        <p:spPr>
          <a:xfrm>
            <a:off x="10317410" y="11104831"/>
            <a:ext cx="3802002"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200" dirty="0" smtClean="0">
                <a:solidFill>
                  <a:schemeClr val="tx1"/>
                </a:solidFill>
                <a:effectLst>
                  <a:outerShdw blurRad="38100" dist="38100" dir="2700000" algn="tl">
                    <a:srgbClr val="000000">
                      <a:alpha val="43137"/>
                    </a:srgbClr>
                  </a:outerShdw>
                </a:effectLst>
              </a:rPr>
              <a:t>إن النمط القيادي المتبع في المؤسسة فعال لأنه يسير الموارد البشرية بكفاءة </a:t>
            </a:r>
            <a:endParaRPr lang="fr-FR" sz="3200" dirty="0" smtClean="0">
              <a:solidFill>
                <a:schemeClr val="tx1"/>
              </a:solidFill>
              <a:effectLst>
                <a:outerShdw blurRad="38100" dist="38100" dir="2700000" algn="tl">
                  <a:srgbClr val="000000">
                    <a:alpha val="43137"/>
                  </a:srgbClr>
                </a:outerShdw>
              </a:effectLst>
            </a:endParaRPr>
          </a:p>
        </p:txBody>
      </p:sp>
      <p:sp>
        <p:nvSpPr>
          <p:cNvPr id="40" name="Ellipse 39"/>
          <p:cNvSpPr/>
          <p:nvPr/>
        </p:nvSpPr>
        <p:spPr>
          <a:xfrm>
            <a:off x="5411243" y="16870314"/>
            <a:ext cx="4530436" cy="4457515"/>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solidFill>
                  <a:schemeClr val="tx1"/>
                </a:solidFill>
              </a:rPr>
              <a:t>التحقيق من فرصة نجاح المؤسسة المتوقف على فعالية القيادة فيها.</a:t>
            </a:r>
          </a:p>
        </p:txBody>
      </p:sp>
      <p:sp>
        <p:nvSpPr>
          <p:cNvPr id="47" name="Text Placeholder 345"/>
          <p:cNvSpPr txBox="1">
            <a:spLocks/>
          </p:cNvSpPr>
          <p:nvPr/>
        </p:nvSpPr>
        <p:spPr>
          <a:xfrm>
            <a:off x="708888" y="14563344"/>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ea typeface="+mn-ea"/>
              </a:rPr>
              <a:t> </a:t>
            </a:r>
            <a:endParaRPr kumimoji="0" lang="fr-FR" sz="4400" b="0" i="0" u="none" strike="noStrike" kern="1200" cap="none" spc="0" normalizeH="0" baseline="0" noProof="0" smtClean="0">
              <a:ln>
                <a:noFill/>
              </a:ln>
              <a:solidFill>
                <a:schemeClr val="accent5">
                  <a:lumMod val="50000"/>
                </a:schemeClr>
              </a:solidFill>
              <a:effectLst/>
              <a:uLnTx/>
              <a:uFillTx/>
              <a:ea typeface="+mn-ea"/>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ea typeface="+mn-ea"/>
            </a:endParaRPr>
          </a:p>
        </p:txBody>
      </p:sp>
      <p:pic>
        <p:nvPicPr>
          <p:cNvPr id="34" name="Image 33"/>
          <p:cNvPicPr/>
          <p:nvPr/>
        </p:nvPicPr>
        <p:blipFill>
          <a:blip r:embed="rId3"/>
          <a:srcRect t="26418" r="84167"/>
          <a:stretch>
            <a:fillRect/>
          </a:stretch>
        </p:blipFill>
        <p:spPr bwMode="auto">
          <a:xfrm>
            <a:off x="25746553" y="492940"/>
            <a:ext cx="3898383" cy="3760129"/>
          </a:xfrm>
          <a:prstGeom prst="rect">
            <a:avLst/>
          </a:prstGeom>
          <a:noFill/>
        </p:spPr>
      </p:pic>
      <p:sp>
        <p:nvSpPr>
          <p:cNvPr id="83" name="Rectangle à coins arrondis 82"/>
          <p:cNvSpPr/>
          <p:nvPr/>
        </p:nvSpPr>
        <p:spPr>
          <a:xfrm>
            <a:off x="861290" y="33348702"/>
            <a:ext cx="13995583" cy="321600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buFontTx/>
              <a:buChar char="-"/>
            </a:pPr>
            <a:r>
              <a:rPr lang="ar-DZ" sz="4000" dirty="0" smtClean="0">
                <a:solidFill>
                  <a:schemeClr val="bg2">
                    <a:lumMod val="25000"/>
                  </a:schemeClr>
                </a:solidFill>
              </a:rPr>
              <a:t>يوضح أهمية القيادة في أي مؤسسة مهما كان مجال نشاطها ونوع توجه.</a:t>
            </a:r>
          </a:p>
          <a:p>
            <a:pPr algn="r" rtl="1">
              <a:buFontTx/>
              <a:buChar char="-"/>
            </a:pPr>
            <a:r>
              <a:rPr lang="ar-DZ" sz="4000" dirty="0" smtClean="0">
                <a:solidFill>
                  <a:schemeClr val="bg2">
                    <a:lumMod val="25000"/>
                  </a:schemeClr>
                </a:solidFill>
              </a:rPr>
              <a:t>القيادة موضوع يثير إهتمام فئات المجتمع وهذا للركود مؤسساتنا وقلة المردودية والأداء.</a:t>
            </a:r>
          </a:p>
          <a:p>
            <a:pPr algn="r" rtl="1">
              <a:buFontTx/>
              <a:buChar char="-"/>
            </a:pPr>
            <a:r>
              <a:rPr lang="ar-DZ" sz="4000" dirty="0" smtClean="0">
                <a:solidFill>
                  <a:schemeClr val="bg2">
                    <a:lumMod val="25000"/>
                  </a:schemeClr>
                </a:solidFill>
              </a:rPr>
              <a:t>تقديم دراسة توضح العلاقة المردودية بين النمط القيادي وتسيير الموارد البشرية.</a:t>
            </a:r>
          </a:p>
        </p:txBody>
      </p:sp>
      <p:sp>
        <p:nvSpPr>
          <p:cNvPr id="89" name="Parchemin vertical 88"/>
          <p:cNvSpPr/>
          <p:nvPr/>
        </p:nvSpPr>
        <p:spPr>
          <a:xfrm>
            <a:off x="15353330" y="9494171"/>
            <a:ext cx="14276604" cy="1522282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rtl="1"/>
            <a:r>
              <a:rPr lang="ar-DZ" sz="4800" dirty="0" smtClean="0">
                <a:solidFill>
                  <a:schemeClr val="tx1"/>
                </a:solidFill>
              </a:rPr>
              <a:t>تواجه القيادة في أي مكان تحديات مستمرة من منطلق أهميتها الكبرى في تسيير المؤسسات الصغيرة و المتوسطة , في ظل التغيير الذي يهب على العالم بمعدلات أسرع وهذا من أجل التكيف مع العولمة فأصبحت المواد البشرية موردا وإستثمار بالنسبة إلى المؤسسات , فهي مصدر الإبداع و الرقي و النمو في العديد من المؤسسات فهذا يتطلب تخطيط و تنظيم وتوجيه وتقييم , فالعنصر البشري يشكل ثروة لعديد من المؤسسات وهذا من أجل خلق مؤسسات قوية قادرة على مواجهة التغيرات , فأصبح من الضروري أن تتوفر لدى القائد الإداري معرفة وخبرة بأنماط القيادة وطرق التعامل بها من أجل تسيير الموارد البشرية فالقائد يسعى إلى التشاور و المشاركة في إتخاذ القرار بغية الوصول إلى تحقيق الأهداف وتنفيذ الإستراتجية المستقبلية .</a:t>
            </a:r>
            <a:endParaRPr lang="fr-FR" sz="4800" dirty="0" smtClean="0">
              <a:solidFill>
                <a:schemeClr val="tx1"/>
              </a:solidFill>
            </a:endParaRPr>
          </a:p>
        </p:txBody>
      </p:sp>
      <p:sp>
        <p:nvSpPr>
          <p:cNvPr id="99" name="Arrondir un rectangle avec un coin diagonal 98"/>
          <p:cNvSpPr/>
          <p:nvPr/>
        </p:nvSpPr>
        <p:spPr>
          <a:xfrm>
            <a:off x="16055788" y="27296006"/>
            <a:ext cx="13205012" cy="3603812"/>
          </a:xfrm>
          <a:prstGeom prst="round2DiagRect">
            <a:avLst/>
          </a:prstGeom>
        </p:spPr>
        <p:style>
          <a:lnRef idx="0">
            <a:schemeClr val="accent5"/>
          </a:lnRef>
          <a:fillRef idx="3">
            <a:schemeClr val="accent5"/>
          </a:fillRef>
          <a:effectRef idx="3">
            <a:schemeClr val="accent5"/>
          </a:effectRef>
          <a:fontRef idx="minor">
            <a:schemeClr val="lt1"/>
          </a:fontRef>
        </p:style>
        <p:txBody>
          <a:bodyPr rtlCol="0" anchor="ctr"/>
          <a:lstStyle/>
          <a:p>
            <a:pPr algn="r" rtl="1"/>
            <a:endParaRPr lang="ar-DZ" sz="5400" dirty="0" smtClean="0">
              <a:solidFill>
                <a:schemeClr val="tx1"/>
              </a:solidFill>
              <a:latin typeface="Arial" pitchFamily="34" charset="0"/>
            </a:endParaRPr>
          </a:p>
          <a:p>
            <a:pPr algn="r" rtl="1"/>
            <a:endParaRPr lang="ar-DZ" sz="5400" dirty="0" smtClean="0">
              <a:solidFill>
                <a:schemeClr val="tx1"/>
              </a:solidFill>
              <a:latin typeface="Arial" pitchFamily="34" charset="0"/>
            </a:endParaRPr>
          </a:p>
          <a:p>
            <a:pPr algn="r" rtl="1"/>
            <a:endParaRPr lang="ar-DZ" sz="5400" dirty="0" smtClean="0">
              <a:solidFill>
                <a:schemeClr val="tx1"/>
              </a:solidFill>
              <a:latin typeface="Arial" pitchFamily="34" charset="0"/>
            </a:endParaRPr>
          </a:p>
          <a:p>
            <a:pPr algn="r" rtl="1"/>
            <a:r>
              <a:rPr lang="ar-DZ" sz="5400" dirty="0" smtClean="0">
                <a:solidFill>
                  <a:schemeClr val="tx1"/>
                </a:solidFill>
                <a:latin typeface="Arial" pitchFamily="34" charset="0"/>
              </a:rPr>
              <a:t>إشكالية :</a:t>
            </a:r>
          </a:p>
          <a:p>
            <a:pPr algn="r" rtl="1"/>
            <a:r>
              <a:rPr lang="ar-DZ" sz="3600" dirty="0" smtClean="0">
                <a:solidFill>
                  <a:schemeClr val="tx1"/>
                </a:solidFill>
                <a:latin typeface="Arial" pitchFamily="34" charset="0"/>
              </a:rPr>
              <a:t>مامدى تأثير النمط القيادي على تسيير الموارد البشرية في المؤسسات الصغيرة و المتوسطة ؟</a:t>
            </a:r>
          </a:p>
          <a:p>
            <a:pPr algn="r" rtl="1"/>
            <a:endParaRPr lang="ar-DZ" sz="5400" dirty="0" smtClean="0">
              <a:solidFill>
                <a:schemeClr val="tx1"/>
              </a:solidFill>
              <a:latin typeface="Arial" pitchFamily="34" charset="0"/>
              <a:cs typeface="Arial" pitchFamily="34" charset="0"/>
            </a:endParaRPr>
          </a:p>
          <a:p>
            <a:pPr algn="r" rtl="1"/>
            <a:endParaRPr lang="ar-DZ" sz="5400" dirty="0" smtClean="0">
              <a:solidFill>
                <a:schemeClr val="tx1"/>
              </a:solidFill>
              <a:latin typeface="Arial" pitchFamily="34" charset="0"/>
              <a:cs typeface="Arial" pitchFamily="34" charset="0"/>
            </a:endParaRPr>
          </a:p>
          <a:p>
            <a:pPr algn="r" rtl="1"/>
            <a:endParaRPr lang="fr-FR" sz="5400" dirty="0">
              <a:solidFill>
                <a:schemeClr val="tx1"/>
              </a:solidFill>
              <a:latin typeface="Arial" pitchFamily="34" charset="0"/>
              <a:cs typeface="Arial" pitchFamily="34" charset="0"/>
            </a:endParaRPr>
          </a:p>
        </p:txBody>
      </p:sp>
      <p:sp>
        <p:nvSpPr>
          <p:cNvPr id="113" name="Parchemin horizontal 112"/>
          <p:cNvSpPr/>
          <p:nvPr/>
        </p:nvSpPr>
        <p:spPr>
          <a:xfrm>
            <a:off x="15353329" y="32004000"/>
            <a:ext cx="13907471" cy="7261412"/>
          </a:xfrm>
          <a:prstGeom prst="horizontalScroll">
            <a:avLst/>
          </a:prstGeom>
        </p:spPr>
        <p:style>
          <a:lnRef idx="3">
            <a:schemeClr val="lt1"/>
          </a:lnRef>
          <a:fillRef idx="1">
            <a:schemeClr val="accent4"/>
          </a:fillRef>
          <a:effectRef idx="1">
            <a:schemeClr val="accent4"/>
          </a:effectRef>
          <a:fontRef idx="minor">
            <a:schemeClr val="lt1"/>
          </a:fontRef>
        </p:style>
        <p:txBody>
          <a:bodyPr rtlCol="0" anchor="ctr"/>
          <a:lstStyle/>
          <a:p>
            <a:pPr algn="r" rtl="1"/>
            <a:endParaRPr lang="ar-DZ" sz="3600" dirty="0" smtClean="0"/>
          </a:p>
          <a:p>
            <a:pPr algn="r" rtl="1"/>
            <a:endParaRPr lang="ar-DZ" sz="3600" dirty="0" smtClean="0"/>
          </a:p>
          <a:p>
            <a:pPr algn="r" rtl="1"/>
            <a:r>
              <a:rPr lang="ar-DZ" sz="4000" dirty="0" smtClean="0">
                <a:solidFill>
                  <a:schemeClr val="tx1"/>
                </a:solidFill>
              </a:rPr>
              <a:t>المراجع </a:t>
            </a:r>
          </a:p>
          <a:p>
            <a:pPr algn="r" rtl="1"/>
            <a:r>
              <a:rPr lang="ar-DZ" sz="3200" dirty="0" smtClean="0">
                <a:solidFill>
                  <a:schemeClr val="tx1"/>
                </a:solidFill>
              </a:rPr>
              <a:t>1-صلاح الدين عبد الباقي ,الموارد البشرية ,دار الجامعة ,2000 </a:t>
            </a:r>
          </a:p>
          <a:p>
            <a:pPr algn="r" rtl="1"/>
            <a:r>
              <a:rPr lang="ar-DZ" sz="3200" dirty="0" smtClean="0">
                <a:solidFill>
                  <a:schemeClr val="tx1"/>
                </a:solidFill>
              </a:rPr>
              <a:t>2-محمد إسماعيل بلال , إدارة الموارد البشرية , دار الجامعة مصر , 2004 </a:t>
            </a:r>
          </a:p>
          <a:p>
            <a:pPr algn="r" rtl="1"/>
            <a:r>
              <a:rPr lang="ar-DZ" sz="3200" dirty="0" smtClean="0">
                <a:solidFill>
                  <a:schemeClr val="tx1"/>
                </a:solidFill>
              </a:rPr>
              <a:t>3- علي الحطاب , إستراتيجية التخطيط للمشاريع , دار أسامة الأردن , 2010 </a:t>
            </a:r>
          </a:p>
          <a:p>
            <a:pPr algn="r" rtl="1"/>
            <a:r>
              <a:rPr lang="ar-DZ" sz="3200" dirty="0" smtClean="0">
                <a:solidFill>
                  <a:schemeClr val="tx1"/>
                </a:solidFill>
              </a:rPr>
              <a:t>4-نواف كنعان , القيادة الإدارية , دار الثقافة  , عمان 2007 </a:t>
            </a:r>
          </a:p>
          <a:p>
            <a:pPr algn="r" rtl="1"/>
            <a:r>
              <a:rPr lang="ar-DZ" sz="3200" dirty="0" smtClean="0">
                <a:solidFill>
                  <a:schemeClr val="tx1"/>
                </a:solidFill>
              </a:rPr>
              <a:t>5-غلاء محمد سيد قنديل , القيادة الإدارية وإدارة الإبتكار , عمان,2010 </a:t>
            </a:r>
          </a:p>
          <a:p>
            <a:pPr algn="r" rtl="1"/>
            <a:r>
              <a:rPr lang="ar-DZ" sz="3200" dirty="0" smtClean="0">
                <a:solidFill>
                  <a:schemeClr val="tx1"/>
                </a:solidFill>
              </a:rPr>
              <a:t>6-أثر تسيير الموارد البشرية على الأداء الوظيفي للعاملين في المؤسسات الوطنية ,إيمان خويلدات جامعة ورقلة 2014 </a:t>
            </a:r>
          </a:p>
          <a:p>
            <a:pPr algn="r" rtl="1"/>
            <a:r>
              <a:rPr lang="ar-DZ" sz="3200" dirty="0" smtClean="0">
                <a:solidFill>
                  <a:schemeClr val="tx1"/>
                </a:solidFill>
              </a:rPr>
              <a:t>7-سارق فاطمة , دور القيادة الإدارية في الإبداع بالمؤسسات الصغيرة و المتوسطة , جامعة ورقلة 2010 </a:t>
            </a:r>
          </a:p>
          <a:p>
            <a:pPr algn="r" rtl="1"/>
            <a:endParaRPr lang="ar-DZ" sz="4000" dirty="0" smtClean="0"/>
          </a:p>
          <a:p>
            <a:pPr algn="r" rtl="1"/>
            <a:endParaRPr lang="fr-FR" sz="4000" dirty="0"/>
          </a:p>
        </p:txBody>
      </p:sp>
      <p:sp>
        <p:nvSpPr>
          <p:cNvPr id="54" name="Ellipse 53"/>
          <p:cNvSpPr/>
          <p:nvPr/>
        </p:nvSpPr>
        <p:spPr>
          <a:xfrm>
            <a:off x="2782423" y="11104831"/>
            <a:ext cx="3707938"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200" dirty="0" smtClean="0">
                <a:solidFill>
                  <a:schemeClr val="tx1"/>
                </a:solidFill>
                <a:effectLst>
                  <a:outerShdw blurRad="38100" dist="38100" dir="2700000" algn="tl">
                    <a:srgbClr val="000000">
                      <a:alpha val="43137"/>
                    </a:srgbClr>
                  </a:outerShdw>
                </a:effectLst>
              </a:rPr>
              <a:t>إن إتجاه المؤسسة نحو أسلوب القيادي المتبع في مؤسسة الصغيرة و المتوسطة إجابي </a:t>
            </a:r>
            <a:endParaRPr lang="fr-FR" sz="3200" dirty="0" smtClean="0">
              <a:solidFill>
                <a:schemeClr val="tx1"/>
              </a:solidFill>
              <a:effectLst>
                <a:outerShdw blurRad="38100" dist="38100" dir="2700000" algn="tl">
                  <a:srgbClr val="000000">
                    <a:alpha val="43137"/>
                  </a:srgbClr>
                </a:outerShdw>
              </a:effectLst>
            </a:endParaRPr>
          </a:p>
        </p:txBody>
      </p:sp>
      <p:sp>
        <p:nvSpPr>
          <p:cNvPr id="56" name="Ellipse 55"/>
          <p:cNvSpPr/>
          <p:nvPr/>
        </p:nvSpPr>
        <p:spPr>
          <a:xfrm>
            <a:off x="6661790" y="8026699"/>
            <a:ext cx="3816990"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200" dirty="0" smtClean="0">
                <a:solidFill>
                  <a:schemeClr val="tx1"/>
                </a:solidFill>
                <a:effectLst>
                  <a:outerShdw blurRad="38100" dist="38100" dir="2700000" algn="tl">
                    <a:srgbClr val="000000">
                      <a:alpha val="43137"/>
                    </a:srgbClr>
                  </a:outerShdw>
                </a:effectLst>
              </a:rPr>
              <a:t>يعد النمط القيادي الطريقة التي تسلكها القيادة في إدارتها للمؤسسة أو الموارد البشرية </a:t>
            </a:r>
            <a:endParaRPr lang="fr-FR" sz="3200" dirty="0" smtClean="0">
              <a:solidFill>
                <a:schemeClr val="tx1"/>
              </a:solidFill>
              <a:effectLst>
                <a:outerShdw blurRad="38100" dist="38100" dir="2700000" algn="tl">
                  <a:srgbClr val="000000">
                    <a:alpha val="43137"/>
                  </a:srgbClr>
                </a:outerShdw>
              </a:effectLst>
            </a:endParaRPr>
          </a:p>
        </p:txBody>
      </p:sp>
      <p:cxnSp>
        <p:nvCxnSpPr>
          <p:cNvPr id="61" name="Connecteur droit avec flèche 60"/>
          <p:cNvCxnSpPr>
            <a:stCxn id="56" idx="3"/>
          </p:cNvCxnSpPr>
          <p:nvPr/>
        </p:nvCxnSpPr>
        <p:spPr>
          <a:xfrm rot="5400000">
            <a:off x="6393461" y="11201730"/>
            <a:ext cx="924214" cy="7304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Connecteur droit avec flèche 62"/>
          <p:cNvCxnSpPr/>
          <p:nvPr/>
        </p:nvCxnSpPr>
        <p:spPr>
          <a:xfrm rot="16200000" flipH="1">
            <a:off x="9523539" y="11073804"/>
            <a:ext cx="1039539" cy="8709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18600173" y="39749506"/>
            <a:ext cx="7584141" cy="1721223"/>
          </a:xfrm>
          <a:prstGeom prst="ellipse">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r>
              <a:rPr lang="ar-DZ"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2014/2015 </a:t>
            </a:r>
            <a:endParaRPr lang="ar-DZ"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1095</TotalTime>
  <Words>456</Words>
  <Application>Microsoft Office PowerPoint</Application>
  <PresentationFormat>Personnalisé</PresentationFormat>
  <Paragraphs>50</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toshiba</cp:lastModifiedBy>
  <cp:revision>118</cp:revision>
  <dcterms:created xsi:type="dcterms:W3CDTF">2012-02-10T00:21:22Z</dcterms:created>
  <dcterms:modified xsi:type="dcterms:W3CDTF">2015-02-24T07:58:03Z</dcterms:modified>
</cp:coreProperties>
</file>