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3F5FA"/>
    <a:srgbClr val="CDD2DE"/>
    <a:srgbClr val="E3E9E5"/>
    <a:srgbClr val="EAEAE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34559" autoAdjust="0"/>
    <p:restoredTop sz="86380" autoAdjust="0"/>
  </p:normalViewPr>
  <p:slideViewPr>
    <p:cSldViewPr snapToGrid="0" snapToObjects="1" showGuides="1">
      <p:cViewPr>
        <p:scale>
          <a:sx n="30" d="100"/>
          <a:sy n="30" d="100"/>
        </p:scale>
        <p:origin x="-930" y="4974"/>
      </p:cViewPr>
      <p:guideLst>
        <p:guide orient="horz" pos="4316"/>
        <p:guide orient="horz" pos="375"/>
        <p:guide orient="horz" pos="26214"/>
        <p:guide orient="horz"/>
        <p:guide pos="401"/>
        <p:guide pos="18672"/>
      </p:guideLst>
    </p:cSldViewPr>
  </p:slideViewPr>
  <p:outlineViewPr>
    <p:cViewPr>
      <p:scale>
        <a:sx n="33" d="100"/>
        <a:sy n="33" d="100"/>
      </p:scale>
      <p:origin x="21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2/25/2015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2/25/2015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2">
                <a:lumMod val="60000"/>
                <a:lumOff val="40000"/>
              </a:schemeClr>
            </a:gs>
            <a:gs pos="40000">
              <a:schemeClr val="bg1">
                <a:tint val="45000"/>
                <a:shade val="99000"/>
                <a:satMod val="350000"/>
              </a:schemeClr>
            </a:gs>
            <a:gs pos="100000">
              <a:schemeClr val="bg1">
                <a:shade val="20000"/>
                <a:satMod val="25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2">
                <a:lumMod val="60000"/>
                <a:lumOff val="40000"/>
              </a:schemeClr>
            </a:gs>
            <a:gs pos="40000">
              <a:schemeClr val="bg1">
                <a:tint val="45000"/>
                <a:shade val="99000"/>
                <a:satMod val="350000"/>
              </a:schemeClr>
            </a:gs>
            <a:gs pos="100000">
              <a:schemeClr val="bg1">
                <a:shade val="20000"/>
                <a:satMod val="25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60000"/>
                <a:lumOff val="40000"/>
              </a:schemeClr>
            </a:gs>
            <a:gs pos="40000">
              <a:schemeClr val="bg1">
                <a:tint val="45000"/>
                <a:shade val="99000"/>
                <a:satMod val="350000"/>
              </a:schemeClr>
            </a:gs>
            <a:gs pos="100000">
              <a:schemeClr val="bg1">
                <a:shade val="20000"/>
                <a:satMod val="255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 name="Ellipse 29"/>
          <p:cNvSpPr/>
          <p:nvPr/>
        </p:nvSpPr>
        <p:spPr>
          <a:xfrm>
            <a:off x="23537206" y="37493242"/>
            <a:ext cx="5294216" cy="3528579"/>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lgn="r" rtl="1"/>
            <a:r>
              <a:rPr lang="ar-DZ" sz="3600" b="1" dirty="0" smtClean="0">
                <a:latin typeface="Arial" pitchFamily="34" charset="0"/>
              </a:rPr>
              <a:t>-تساهم  لوحة القيادة فعلا في تصحيح الانحرافات واتخاذ قرارات مالية </a:t>
            </a:r>
            <a:r>
              <a:rPr lang="ar-DZ" sz="3600" b="1" dirty="0" err="1" smtClean="0">
                <a:latin typeface="Arial" pitchFamily="34" charset="0"/>
              </a:rPr>
              <a:t>تعديلية</a:t>
            </a:r>
            <a:r>
              <a:rPr lang="ar-DZ" sz="3600" b="1" dirty="0" smtClean="0">
                <a:latin typeface="Arial" pitchFamily="34" charset="0"/>
              </a:rPr>
              <a:t> وإضافية.</a:t>
            </a:r>
          </a:p>
          <a:p>
            <a:pPr lvl="0" algn="r" rtl="1"/>
            <a:endParaRPr lang="fr-FR" sz="3200" b="1" dirty="0" smtClean="0">
              <a:cs typeface="Traditional Arabic" pitchFamily="2" charset="-78"/>
            </a:endParaRPr>
          </a:p>
        </p:txBody>
      </p:sp>
      <p:sp>
        <p:nvSpPr>
          <p:cNvPr id="47" name="Text Placeholder 345"/>
          <p:cNvSpPr txBox="1">
            <a:spLocks/>
          </p:cNvSpPr>
          <p:nvPr/>
        </p:nvSpPr>
        <p:spPr>
          <a:xfrm>
            <a:off x="569009" y="15871437"/>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84" name="Ellipse 83"/>
          <p:cNvSpPr/>
          <p:nvPr/>
        </p:nvSpPr>
        <p:spPr>
          <a:xfrm>
            <a:off x="23112247" y="27697583"/>
            <a:ext cx="6085490" cy="401580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lgn="r" rtl="1"/>
            <a:r>
              <a:rPr lang="ar-DZ" sz="3600" b="1" dirty="0" smtClean="0">
                <a:latin typeface="Arial" pitchFamily="34" charset="0"/>
              </a:rPr>
              <a:t>- يرجع القصور الذي تعاني منه المؤسسة إلى عدم كفاءة آليات التسيير فيها وإلى عدم الاستفادة من التطور الهائل التي تشهده الأساليب </a:t>
            </a:r>
            <a:r>
              <a:rPr lang="ar-DZ" sz="3600" b="1" dirty="0" err="1" smtClean="0">
                <a:latin typeface="Arial" pitchFamily="34" charset="0"/>
              </a:rPr>
              <a:t>التسييرية</a:t>
            </a:r>
            <a:r>
              <a:rPr lang="ar-DZ" sz="3600" dirty="0" smtClean="0">
                <a:cs typeface="Traditional Arabic" pitchFamily="2" charset="-78"/>
              </a:rPr>
              <a:t>.</a:t>
            </a:r>
            <a:endParaRPr lang="fr-FR" sz="3600" dirty="0" smtClean="0">
              <a:cs typeface="Traditional Arabic" pitchFamily="2" charset="-78"/>
            </a:endParaRPr>
          </a:p>
        </p:txBody>
      </p:sp>
      <p:sp>
        <p:nvSpPr>
          <p:cNvPr id="97" name="Rectangle 96"/>
          <p:cNvSpPr/>
          <p:nvPr/>
        </p:nvSpPr>
        <p:spPr>
          <a:xfrm>
            <a:off x="8540815" y="9680028"/>
            <a:ext cx="5112123" cy="307518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buFont typeface="Wingdings" pitchFamily="2" charset="2"/>
              <a:buChar char="ü"/>
            </a:pPr>
            <a:r>
              <a:rPr lang="ar-DZ" sz="4000" b="1" dirty="0" smtClean="0">
                <a:solidFill>
                  <a:schemeClr val="tx1">
                    <a:lumMod val="95000"/>
                    <a:lumOff val="5000"/>
                  </a:schemeClr>
                </a:solidFill>
                <a:latin typeface="Trebuchet MS" pitchFamily="34" charset="0"/>
              </a:rPr>
              <a:t>إظهار مدى اعتماد المؤسسة الجزائرية على لوحة القيادة كأداة تسيير حديثة وفعالة في اتخاذ القرارات المالية</a:t>
            </a:r>
            <a:r>
              <a:rPr lang="ar-DZ" sz="4400" dirty="0" smtClean="0">
                <a:solidFill>
                  <a:schemeClr val="tx1">
                    <a:lumMod val="95000"/>
                    <a:lumOff val="5000"/>
                  </a:schemeClr>
                </a:solidFill>
                <a:latin typeface="Trebuchet MS" pitchFamily="34" charset="0"/>
              </a:rPr>
              <a:t>.</a:t>
            </a:r>
            <a:endParaRPr lang="fr-FR" sz="4400" dirty="0">
              <a:solidFill>
                <a:schemeClr val="tx1">
                  <a:lumMod val="95000"/>
                  <a:lumOff val="5000"/>
                </a:schemeClr>
              </a:solidFill>
              <a:latin typeface="Trebuchet MS" pitchFamily="34" charset="0"/>
            </a:endParaRPr>
          </a:p>
        </p:txBody>
      </p:sp>
      <p:sp>
        <p:nvSpPr>
          <p:cNvPr id="98" name="Rectangle 97"/>
          <p:cNvSpPr/>
          <p:nvPr/>
        </p:nvSpPr>
        <p:spPr>
          <a:xfrm>
            <a:off x="4928743" y="13127608"/>
            <a:ext cx="5582758" cy="243802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buFont typeface="Wingdings" pitchFamily="2" charset="2"/>
              <a:buChar char="ü"/>
            </a:pPr>
            <a:r>
              <a:rPr lang="ar-DZ" sz="3600" b="1" dirty="0" smtClean="0"/>
              <a:t>التعرف على لوحة القيادة  والأهداف التي تحققها في المؤسسة الاقتصادية</a:t>
            </a:r>
            <a:endParaRPr lang="fr-FR" sz="3600" b="1" dirty="0"/>
          </a:p>
        </p:txBody>
      </p:sp>
      <p:sp>
        <p:nvSpPr>
          <p:cNvPr id="99" name="Rectangle 98"/>
          <p:cNvSpPr/>
          <p:nvPr/>
        </p:nvSpPr>
        <p:spPr>
          <a:xfrm>
            <a:off x="2175641" y="9680028"/>
            <a:ext cx="4729657" cy="3075189"/>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buFont typeface="Wingdings" pitchFamily="2" charset="2"/>
              <a:buChar char="ü"/>
            </a:pPr>
            <a:r>
              <a:rPr lang="ar-DZ" sz="4000" b="1" dirty="0" smtClean="0">
                <a:solidFill>
                  <a:schemeClr val="tx1"/>
                </a:solidFill>
                <a:latin typeface="Trebuchet MS" pitchFamily="34" charset="0"/>
              </a:rPr>
              <a:t>توجيه متخذ القرار المالي إلى طرق إنشاء لوحة القيادة المالية من خلال تقديم نموذج للوحة القيادة</a:t>
            </a:r>
            <a:r>
              <a:rPr lang="ar-DZ" sz="4000" b="1" dirty="0" smtClean="0">
                <a:solidFill>
                  <a:schemeClr val="accent5">
                    <a:lumMod val="50000"/>
                  </a:schemeClr>
                </a:solidFill>
                <a:latin typeface="Trebuchet MS" pitchFamily="34" charset="0"/>
              </a:rPr>
              <a:t>.</a:t>
            </a:r>
            <a:endParaRPr lang="fr-FR" sz="4000" b="1" dirty="0">
              <a:solidFill>
                <a:schemeClr val="accent5">
                  <a:lumMod val="50000"/>
                </a:schemeClr>
              </a:solidFill>
              <a:latin typeface="Trebuchet MS" pitchFamily="34" charset="0"/>
            </a:endParaRPr>
          </a:p>
        </p:txBody>
      </p:sp>
      <p:pic>
        <p:nvPicPr>
          <p:cNvPr id="41" name="Image 40"/>
          <p:cNvPicPr/>
          <p:nvPr/>
        </p:nvPicPr>
        <p:blipFill>
          <a:blip r:embed="rId3" cstate="print"/>
          <a:srcRect t="26418" r="84167"/>
          <a:stretch>
            <a:fillRect/>
          </a:stretch>
        </p:blipFill>
        <p:spPr bwMode="auto">
          <a:xfrm>
            <a:off x="26184314" y="492940"/>
            <a:ext cx="3868013" cy="4488963"/>
          </a:xfrm>
          <a:prstGeom prst="rect">
            <a:avLst/>
          </a:prstGeom>
          <a:noFill/>
          <a:ln w="9525">
            <a:noFill/>
            <a:miter lim="800000"/>
            <a:headEnd/>
            <a:tailEnd/>
          </a:ln>
        </p:spPr>
      </p:pic>
      <p:pic>
        <p:nvPicPr>
          <p:cNvPr id="45" name="Image 44"/>
          <p:cNvPicPr/>
          <p:nvPr/>
        </p:nvPicPr>
        <p:blipFill>
          <a:blip r:embed="rId3" cstate="print"/>
          <a:srcRect t="26418" r="84167"/>
          <a:stretch>
            <a:fillRect/>
          </a:stretch>
        </p:blipFill>
        <p:spPr bwMode="auto">
          <a:xfrm>
            <a:off x="0" y="492940"/>
            <a:ext cx="4090899" cy="4488963"/>
          </a:xfrm>
          <a:prstGeom prst="rect">
            <a:avLst/>
          </a:prstGeom>
          <a:noFill/>
          <a:ln w="9525">
            <a:noFill/>
            <a:miter lim="800000"/>
            <a:headEnd/>
            <a:tailEnd/>
          </a:ln>
        </p:spPr>
      </p:pic>
      <p:sp>
        <p:nvSpPr>
          <p:cNvPr id="58" name="Espace réservé du texte 57"/>
          <p:cNvSpPr>
            <a:spLocks noGrp="1"/>
          </p:cNvSpPr>
          <p:nvPr>
            <p:ph type="body" sz="quarter" idx="30"/>
          </p:nvPr>
        </p:nvSpPr>
        <p:spPr>
          <a:xfrm>
            <a:off x="848768" y="39892586"/>
            <a:ext cx="13277136" cy="1129235"/>
          </a:xfrm>
        </p:spPr>
        <p:style>
          <a:lnRef idx="1">
            <a:schemeClr val="accent1"/>
          </a:lnRef>
          <a:fillRef idx="2">
            <a:schemeClr val="accent1"/>
          </a:fillRef>
          <a:effectRef idx="1">
            <a:schemeClr val="accent1"/>
          </a:effectRef>
          <a:fontRef idx="minor">
            <a:schemeClr val="dk1"/>
          </a:fontRef>
        </p:style>
        <p:txBody>
          <a:bodyPr/>
          <a:lstStyle/>
          <a:p>
            <a:r>
              <a:rPr lang="en-US" sz="4400" b="1" dirty="0" smtClean="0"/>
              <a:t>Email </a:t>
            </a:r>
            <a:r>
              <a:rPr lang="ar-DZ" sz="4400" b="1" dirty="0" smtClean="0"/>
              <a:t>:</a:t>
            </a:r>
            <a:r>
              <a:rPr lang="fr-FR" sz="4400" b="1" dirty="0" smtClean="0"/>
              <a:t>KHAWLA.BAHOURA@YAHOO.COM</a:t>
            </a:r>
            <a:endParaRPr lang="fr-FR" sz="4400" b="1" dirty="0"/>
          </a:p>
        </p:txBody>
      </p:sp>
      <p:sp>
        <p:nvSpPr>
          <p:cNvPr id="28" name="Ellipse 27"/>
          <p:cNvSpPr/>
          <p:nvPr/>
        </p:nvSpPr>
        <p:spPr>
          <a:xfrm>
            <a:off x="16121963" y="37493242"/>
            <a:ext cx="5050913" cy="3528579"/>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lgn="r" rtl="1"/>
            <a:r>
              <a:rPr lang="ar-DZ" sz="3600" b="1" dirty="0" smtClean="0">
                <a:latin typeface="Arial" pitchFamily="34" charset="0"/>
              </a:rPr>
              <a:t>-تعمل المؤسسة جاهدة للمحافظة على سير نشاطاتها باستخدامها للوحة القيادة كإحدى أهم أدوات التسيير.</a:t>
            </a:r>
            <a:endParaRPr lang="fr-FR" sz="3600" b="1" dirty="0" smtClean="0">
              <a:latin typeface="Arial" pitchFamily="34" charset="0"/>
            </a:endParaRPr>
          </a:p>
        </p:txBody>
      </p:sp>
      <p:sp>
        <p:nvSpPr>
          <p:cNvPr id="29" name="Ellipse 28"/>
          <p:cNvSpPr/>
          <p:nvPr/>
        </p:nvSpPr>
        <p:spPr>
          <a:xfrm>
            <a:off x="15860109" y="27697583"/>
            <a:ext cx="6730330" cy="4047331"/>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lvl="0" algn="r" rtl="1"/>
            <a:r>
              <a:rPr lang="ar-DZ" sz="3200" b="1" dirty="0" smtClean="0">
                <a:latin typeface="Arial" pitchFamily="34" charset="0"/>
              </a:rPr>
              <a:t>-</a:t>
            </a:r>
            <a:r>
              <a:rPr lang="ar-DZ" sz="3600" b="1" dirty="0" smtClean="0">
                <a:latin typeface="Arial" pitchFamily="34" charset="0"/>
              </a:rPr>
              <a:t>تلعب لوحة القيادة دورا مهما في مراقبة التسيير بإعطائها نظرة شاملة عن وضعية المؤسسة وتساهم في اتخاذ القرارات في الوقت والمكان المناسبين.</a:t>
            </a:r>
          </a:p>
          <a:p>
            <a:pPr lvl="0" algn="r" rtl="1"/>
            <a:endParaRPr lang="fr-FR" sz="3200" b="1" dirty="0" smtClean="0">
              <a:cs typeface="Traditional Arabic" pitchFamily="2" charset="-78"/>
            </a:endParaRPr>
          </a:p>
        </p:txBody>
      </p:sp>
      <p:sp>
        <p:nvSpPr>
          <p:cNvPr id="52" name="Flèche vers le bas 51"/>
          <p:cNvSpPr/>
          <p:nvPr/>
        </p:nvSpPr>
        <p:spPr>
          <a:xfrm flipH="1">
            <a:off x="18035751" y="35099246"/>
            <a:ext cx="1797269" cy="2393996"/>
          </a:xfrm>
          <a:prstGeom prst="downArrow">
            <a:avLst>
              <a:gd name="adj1" fmla="val 50000"/>
              <a:gd name="adj2" fmla="val 4855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53" name="Flèche vers le bas 52"/>
          <p:cNvSpPr/>
          <p:nvPr/>
        </p:nvSpPr>
        <p:spPr>
          <a:xfrm flipH="1">
            <a:off x="25285678" y="35036184"/>
            <a:ext cx="1797269" cy="2393996"/>
          </a:xfrm>
          <a:prstGeom prst="downArrow">
            <a:avLst>
              <a:gd name="adj1" fmla="val 50000"/>
              <a:gd name="adj2" fmla="val 4855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54" name="Flèche vers le haut 53"/>
          <p:cNvSpPr/>
          <p:nvPr/>
        </p:nvSpPr>
        <p:spPr>
          <a:xfrm>
            <a:off x="18035751" y="31713383"/>
            <a:ext cx="1797269" cy="2074552"/>
          </a:xfrm>
          <a:prstGeom prst="up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55" name="Flèche vers le haut 54"/>
          <p:cNvSpPr/>
          <p:nvPr/>
        </p:nvSpPr>
        <p:spPr>
          <a:xfrm>
            <a:off x="25285679" y="31744914"/>
            <a:ext cx="1797269" cy="2074552"/>
          </a:xfrm>
          <a:prstGeom prst="up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fr-FR"/>
          </a:p>
        </p:txBody>
      </p:sp>
      <p:sp>
        <p:nvSpPr>
          <p:cNvPr id="56" name="Flèche courbée vers la droite 55"/>
          <p:cNvSpPr/>
          <p:nvPr/>
        </p:nvSpPr>
        <p:spPr>
          <a:xfrm>
            <a:off x="848768" y="7452418"/>
            <a:ext cx="1326873" cy="4434782"/>
          </a:xfrm>
          <a:prstGeom prst="curved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solidFill>
                <a:schemeClr val="tx1"/>
              </a:solidFill>
            </a:endParaRPr>
          </a:p>
        </p:txBody>
      </p:sp>
      <p:sp>
        <p:nvSpPr>
          <p:cNvPr id="59" name="Flèche courbée vers la gauche 58"/>
          <p:cNvSpPr/>
          <p:nvPr/>
        </p:nvSpPr>
        <p:spPr>
          <a:xfrm>
            <a:off x="13652938" y="7452418"/>
            <a:ext cx="1072055" cy="4434782"/>
          </a:xfrm>
          <a:prstGeom prst="curvedLeftArrow">
            <a:avLst>
              <a:gd name="adj1" fmla="val 25000"/>
              <a:gd name="adj2" fmla="val 47686"/>
              <a:gd name="adj3" fmla="val 25000"/>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solidFill>
                <a:schemeClr val="tx1"/>
              </a:solidFill>
            </a:endParaRPr>
          </a:p>
        </p:txBody>
      </p:sp>
      <p:sp>
        <p:nvSpPr>
          <p:cNvPr id="61" name="Flèche vers le bas 60"/>
          <p:cNvSpPr/>
          <p:nvPr/>
        </p:nvSpPr>
        <p:spPr>
          <a:xfrm>
            <a:off x="7335064" y="8351458"/>
            <a:ext cx="894535" cy="4776150"/>
          </a:xfrm>
          <a:prstGeom prst="down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fr-FR"/>
          </a:p>
        </p:txBody>
      </p:sp>
      <p:sp>
        <p:nvSpPr>
          <p:cNvPr id="63" name="Rectangle à coins arrondis 62"/>
          <p:cNvSpPr/>
          <p:nvPr/>
        </p:nvSpPr>
        <p:spPr>
          <a:xfrm>
            <a:off x="1006423" y="18098815"/>
            <a:ext cx="13560915" cy="614855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r" rtl="1"/>
            <a:r>
              <a:rPr lang="ar-DZ" sz="4400" dirty="0" smtClean="0">
                <a:solidFill>
                  <a:schemeClr val="tx1">
                    <a:lumMod val="95000"/>
                    <a:lumOff val="5000"/>
                  </a:schemeClr>
                </a:solidFill>
                <a:latin typeface="Trebuchet MS" pitchFamily="34" charset="0"/>
              </a:rPr>
              <a:t>قصد الوصول الى النتائج المرجوة، وقصد الاجابة على الاسئلة المطروحة يتطلب منا اعتماد المنهج الوصفي الملائم للجانب النظري من البحث، لذي يعتمد على جمع الحقائق وتحليلها وتفسيرها للوصول إلى نتائج عامة، حيث يشتمل المنهج على مناهج فرعية متعددة منها البحث المكتبي والوثائقي ودراسة حالة، بالنسبة لأدوات الدراسة تمثلت في:</a:t>
            </a:r>
          </a:p>
          <a:p>
            <a:pPr algn="r" rtl="1"/>
            <a:r>
              <a:rPr lang="ar-DZ" sz="4400" dirty="0" smtClean="0">
                <a:solidFill>
                  <a:schemeClr val="tx1">
                    <a:lumMod val="95000"/>
                    <a:lumOff val="5000"/>
                  </a:schemeClr>
                </a:solidFill>
                <a:latin typeface="Trebuchet MS" pitchFamily="34" charset="0"/>
              </a:rPr>
              <a:t>الكتابات والوثائق المختلفة، المقابلة الشخصية، الملاحظة.</a:t>
            </a:r>
            <a:endParaRPr lang="fr-FR" sz="3600" dirty="0" smtClean="0">
              <a:solidFill>
                <a:schemeClr val="tx1">
                  <a:lumMod val="95000"/>
                  <a:lumOff val="5000"/>
                </a:schemeClr>
              </a:solidFill>
              <a:latin typeface="Trebuchet MS" pitchFamily="34" charset="0"/>
            </a:endParaRPr>
          </a:p>
        </p:txBody>
      </p:sp>
      <p:sp>
        <p:nvSpPr>
          <p:cNvPr id="68" name="Organigramme : Multidocument 67"/>
          <p:cNvSpPr/>
          <p:nvPr/>
        </p:nvSpPr>
        <p:spPr>
          <a:xfrm>
            <a:off x="8540816" y="35233498"/>
            <a:ext cx="4733750" cy="3896515"/>
          </a:xfrm>
          <a:prstGeom prst="flowChartMultidocumen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buFont typeface="Wingdings" pitchFamily="2" charset="2"/>
              <a:buChar char="ü"/>
            </a:pPr>
            <a:r>
              <a:rPr lang="ar-DZ" sz="4000" b="1" dirty="0" smtClean="0"/>
              <a:t>للوحة القيادة أثر بالغ ومهم في اتخاذ القرارات المالية من خلال منح المؤسسة مرونة مالية دائمة.</a:t>
            </a:r>
            <a:endParaRPr lang="fr-FR" sz="4000" b="1" dirty="0"/>
          </a:p>
        </p:txBody>
      </p:sp>
      <p:sp>
        <p:nvSpPr>
          <p:cNvPr id="70" name="Organigramme : Multidocument 69"/>
          <p:cNvSpPr/>
          <p:nvPr/>
        </p:nvSpPr>
        <p:spPr>
          <a:xfrm>
            <a:off x="1491564" y="35233499"/>
            <a:ext cx="4827732" cy="3896516"/>
          </a:xfrm>
          <a:prstGeom prst="flowChartMultidocumen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buFont typeface="Wingdings" pitchFamily="2" charset="2"/>
              <a:buChar char="ü"/>
            </a:pPr>
            <a:r>
              <a:rPr lang="ar-DZ" sz="4000" b="1" dirty="0" smtClean="0"/>
              <a:t>ليس للوحة القيادة أي أثر في اتخاذ القرارات المالية في المؤسسة.</a:t>
            </a:r>
            <a:endParaRPr lang="fr-FR" sz="4000" b="1" dirty="0"/>
          </a:p>
        </p:txBody>
      </p:sp>
      <p:sp>
        <p:nvSpPr>
          <p:cNvPr id="78" name="Ellipse 77"/>
          <p:cNvSpPr/>
          <p:nvPr/>
        </p:nvSpPr>
        <p:spPr>
          <a:xfrm>
            <a:off x="7335064" y="3137075"/>
            <a:ext cx="15777183" cy="2061359"/>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rtl="1"/>
            <a:r>
              <a:rPr lang="ar-DZ" sz="5400" b="1" dirty="0" smtClean="0">
                <a:solidFill>
                  <a:schemeClr val="tx1"/>
                </a:solidFill>
              </a:rPr>
              <a:t>من اعداد الطالبة: </a:t>
            </a:r>
            <a:r>
              <a:rPr lang="ar-DZ" sz="5400" b="1" dirty="0" err="1" smtClean="0">
                <a:solidFill>
                  <a:schemeClr val="tx1"/>
                </a:solidFill>
              </a:rPr>
              <a:t>بحورة</a:t>
            </a:r>
            <a:r>
              <a:rPr lang="ar-DZ" sz="5400" b="1" dirty="0" smtClean="0">
                <a:solidFill>
                  <a:schemeClr val="tx1"/>
                </a:solidFill>
              </a:rPr>
              <a:t> </a:t>
            </a:r>
            <a:r>
              <a:rPr lang="ar-DZ" sz="5400" b="1" dirty="0" err="1" smtClean="0">
                <a:solidFill>
                  <a:schemeClr val="tx1"/>
                </a:solidFill>
              </a:rPr>
              <a:t>خولة</a:t>
            </a:r>
            <a:endParaRPr lang="ar-DZ" sz="5400" b="1" dirty="0" smtClean="0">
              <a:solidFill>
                <a:schemeClr val="tx1"/>
              </a:solidFill>
            </a:endParaRPr>
          </a:p>
          <a:p>
            <a:r>
              <a:rPr lang="ar-DZ" sz="5400" b="1" dirty="0" smtClean="0">
                <a:solidFill>
                  <a:schemeClr val="tx1"/>
                </a:solidFill>
              </a:rPr>
              <a:t>تحت اشراف الاستاذ: د </a:t>
            </a:r>
            <a:r>
              <a:rPr lang="ar-DZ" sz="5400" b="1" dirty="0" err="1" smtClean="0">
                <a:solidFill>
                  <a:schemeClr val="tx1"/>
                </a:solidFill>
              </a:rPr>
              <a:t>بوخاري</a:t>
            </a:r>
            <a:r>
              <a:rPr lang="ar-DZ" sz="5400" b="1" dirty="0" smtClean="0">
                <a:solidFill>
                  <a:schemeClr val="tx1"/>
                </a:solidFill>
              </a:rPr>
              <a:t> عبد الحميد </a:t>
            </a:r>
          </a:p>
        </p:txBody>
      </p:sp>
      <p:sp>
        <p:nvSpPr>
          <p:cNvPr id="72" name="Rectangle à coins arrondis 71"/>
          <p:cNvSpPr/>
          <p:nvPr/>
        </p:nvSpPr>
        <p:spPr>
          <a:xfrm>
            <a:off x="5834155" y="457200"/>
            <a:ext cx="16868190" cy="242760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r>
              <a:rPr lang="ar-DZ" sz="6000" b="1" dirty="0" smtClean="0">
                <a:solidFill>
                  <a:schemeClr val="tx1"/>
                </a:solidFill>
              </a:rPr>
              <a:t>دور لوحة القيادة في اتخاذ القرارات المالية في المؤسسة الاقتصادية دراسة حالة مؤسسة </a:t>
            </a:r>
            <a:r>
              <a:rPr lang="ar-DZ" sz="6000" b="1" dirty="0" err="1" smtClean="0">
                <a:solidFill>
                  <a:schemeClr val="tx1"/>
                </a:solidFill>
              </a:rPr>
              <a:t>سونالغاز</a:t>
            </a:r>
            <a:r>
              <a:rPr lang="ar-DZ" sz="6000" b="1" dirty="0" smtClean="0">
                <a:solidFill>
                  <a:schemeClr val="tx1"/>
                </a:solidFill>
              </a:rPr>
              <a:t> –</a:t>
            </a:r>
            <a:r>
              <a:rPr lang="ar-DZ" sz="6000" b="1" dirty="0" err="1" smtClean="0">
                <a:solidFill>
                  <a:schemeClr val="tx1"/>
                </a:solidFill>
              </a:rPr>
              <a:t>حاسي</a:t>
            </a:r>
            <a:r>
              <a:rPr lang="ar-DZ" sz="6000" b="1" dirty="0" smtClean="0">
                <a:solidFill>
                  <a:schemeClr val="tx1"/>
                </a:solidFill>
              </a:rPr>
              <a:t> مسعود-</a:t>
            </a:r>
            <a:endParaRPr lang="fr-FR" sz="6000" b="1" dirty="0">
              <a:solidFill>
                <a:schemeClr val="tx1"/>
              </a:solidFill>
            </a:endParaRPr>
          </a:p>
        </p:txBody>
      </p:sp>
      <p:sp>
        <p:nvSpPr>
          <p:cNvPr id="81" name="Ellipse 80"/>
          <p:cNvSpPr/>
          <p:nvPr/>
        </p:nvSpPr>
        <p:spPr>
          <a:xfrm>
            <a:off x="16121964" y="6558455"/>
            <a:ext cx="13075774" cy="160322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rtl="1"/>
            <a:r>
              <a:rPr lang="ar-DZ" dirty="0" smtClean="0">
                <a:solidFill>
                  <a:schemeClr val="tx1"/>
                </a:solidFill>
              </a:rPr>
              <a:t>الملخص</a:t>
            </a:r>
            <a:endParaRPr lang="fr-FR" dirty="0">
              <a:solidFill>
                <a:schemeClr val="tx1"/>
              </a:solidFill>
            </a:endParaRPr>
          </a:p>
        </p:txBody>
      </p:sp>
      <p:sp>
        <p:nvSpPr>
          <p:cNvPr id="83" name="Ellipse 82"/>
          <p:cNvSpPr/>
          <p:nvPr/>
        </p:nvSpPr>
        <p:spPr>
          <a:xfrm>
            <a:off x="16121963" y="16585323"/>
            <a:ext cx="13075774" cy="151349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ar-DZ" sz="6000" dirty="0" smtClean="0">
                <a:solidFill>
                  <a:schemeClr val="tx1">
                    <a:lumMod val="95000"/>
                    <a:lumOff val="5000"/>
                  </a:schemeClr>
                </a:solidFill>
              </a:rPr>
              <a:t>الاشكالية</a:t>
            </a:r>
            <a:endParaRPr lang="fr-FR" sz="6000" dirty="0">
              <a:solidFill>
                <a:schemeClr val="tx1">
                  <a:lumMod val="95000"/>
                  <a:lumOff val="5000"/>
                </a:schemeClr>
              </a:solidFill>
            </a:endParaRPr>
          </a:p>
        </p:txBody>
      </p:sp>
      <p:sp>
        <p:nvSpPr>
          <p:cNvPr id="86" name="Rectangle à coins arrondis 85"/>
          <p:cNvSpPr/>
          <p:nvPr/>
        </p:nvSpPr>
        <p:spPr>
          <a:xfrm>
            <a:off x="16121964" y="18666372"/>
            <a:ext cx="12709458" cy="797735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r" rtl="1"/>
            <a:r>
              <a:rPr lang="ar-SA" sz="4800" dirty="0" smtClean="0">
                <a:solidFill>
                  <a:schemeClr val="tx1">
                    <a:lumMod val="95000"/>
                    <a:lumOff val="5000"/>
                  </a:schemeClr>
                </a:solidFill>
                <a:latin typeface="Trebuchet MS" pitchFamily="34" charset="0"/>
              </a:rPr>
              <a:t>ت</a:t>
            </a:r>
            <a:r>
              <a:rPr lang="ar-DZ" sz="4800" dirty="0" smtClean="0">
                <a:solidFill>
                  <a:schemeClr val="tx1">
                    <a:lumMod val="95000"/>
                    <a:lumOff val="5000"/>
                  </a:schemeClr>
                </a:solidFill>
                <a:latin typeface="Trebuchet MS" pitchFamily="34" charset="0"/>
              </a:rPr>
              <a:t>عد لوحة القيادة من أهم الوسائل المستعملة في مراقبة التسيير بحيث تمكن المسير من أخذ نظرة شاملة عن وضعية المؤسسة  ومدى </a:t>
            </a:r>
            <a:r>
              <a:rPr lang="ar-DZ" sz="4800" dirty="0" err="1" smtClean="0">
                <a:solidFill>
                  <a:schemeClr val="tx1">
                    <a:lumMod val="95000"/>
                    <a:lumOff val="5000"/>
                  </a:schemeClr>
                </a:solidFill>
                <a:latin typeface="Trebuchet MS" pitchFamily="34" charset="0"/>
              </a:rPr>
              <a:t>نجاعة</a:t>
            </a:r>
            <a:r>
              <a:rPr lang="ar-DZ" sz="4800" dirty="0" smtClean="0">
                <a:solidFill>
                  <a:schemeClr val="tx1">
                    <a:lumMod val="95000"/>
                    <a:lumOff val="5000"/>
                  </a:schemeClr>
                </a:solidFill>
                <a:latin typeface="Trebuchet MS" pitchFamily="34" charset="0"/>
              </a:rPr>
              <a:t> أساليب التسيير فيها من خلال النتائج المحققة والتي تظهر في لوحة القيادة عن طريق جملة من المؤشرات المتعلقة بجميع الوظائف، وذلك بهدف مراقبة القرارات المتخذة والعمل على تصحيحها وعلى هذا النحو تمت صياغة الإشكالية التالية :</a:t>
            </a:r>
          </a:p>
          <a:p>
            <a:pPr algn="r" rtl="1"/>
            <a:r>
              <a:rPr lang="ar-DZ" sz="4800" b="1" dirty="0" smtClean="0">
                <a:solidFill>
                  <a:schemeClr val="tx1">
                    <a:lumMod val="95000"/>
                    <a:lumOff val="5000"/>
                  </a:schemeClr>
                </a:solidFill>
                <a:latin typeface="Trebuchet MS" pitchFamily="34" charset="0"/>
              </a:rPr>
              <a:t>كيف يمكن للوحة القيادة أن تساهم في اتخاذ القرارات المالية في المؤسسة؟ </a:t>
            </a:r>
            <a:endParaRPr lang="fr-FR" sz="4800" b="1" dirty="0"/>
          </a:p>
        </p:txBody>
      </p:sp>
      <p:sp>
        <p:nvSpPr>
          <p:cNvPr id="88" name="Ellipse 87"/>
          <p:cNvSpPr/>
          <p:nvPr/>
        </p:nvSpPr>
        <p:spPr>
          <a:xfrm>
            <a:off x="15860109" y="33630278"/>
            <a:ext cx="13075774" cy="160322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ar-DZ" sz="6000" dirty="0" smtClean="0">
                <a:solidFill>
                  <a:schemeClr val="tx1">
                    <a:lumMod val="95000"/>
                    <a:lumOff val="5000"/>
                  </a:schemeClr>
                </a:solidFill>
              </a:rPr>
              <a:t>الفرضيات</a:t>
            </a:r>
            <a:endParaRPr lang="fr-FR" sz="6000" dirty="0">
              <a:solidFill>
                <a:schemeClr val="tx1">
                  <a:lumMod val="95000"/>
                  <a:lumOff val="5000"/>
                </a:schemeClr>
              </a:solidFill>
            </a:endParaRPr>
          </a:p>
        </p:txBody>
      </p:sp>
      <p:sp>
        <p:nvSpPr>
          <p:cNvPr id="90" name="Rectangle à coins arrondis 89"/>
          <p:cNvSpPr/>
          <p:nvPr/>
        </p:nvSpPr>
        <p:spPr>
          <a:xfrm>
            <a:off x="16626592" y="13621408"/>
            <a:ext cx="12151506" cy="2313091"/>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rtl="1"/>
            <a:endParaRPr lang="fr-FR" sz="3600" b="1" dirty="0" smtClean="0"/>
          </a:p>
          <a:p>
            <a:pPr algn="ctr" rtl="1"/>
            <a:endParaRPr lang="fr-FR" sz="3600" b="1" dirty="0" smtClean="0"/>
          </a:p>
          <a:p>
            <a:pPr algn="ctr" rtl="1"/>
            <a:endParaRPr lang="fr-FR" sz="3600" b="1" dirty="0" smtClean="0"/>
          </a:p>
          <a:p>
            <a:pPr algn="ctr" rtl="1"/>
            <a:r>
              <a:rPr lang="ar-DZ" sz="3600" b="1" dirty="0" smtClean="0"/>
              <a:t>الكلمات </a:t>
            </a:r>
            <a:r>
              <a:rPr lang="ar-DZ" sz="3600" b="1" dirty="0" err="1" smtClean="0"/>
              <a:t>المفتاحية</a:t>
            </a:r>
            <a:r>
              <a:rPr lang="ar-DZ" sz="3600" b="1" dirty="0" smtClean="0"/>
              <a:t>:لوحة القيادة، القرارات المالية، قرار الاستثمار،</a:t>
            </a:r>
          </a:p>
          <a:p>
            <a:pPr algn="ctr" rtl="1"/>
            <a:r>
              <a:rPr lang="ar-DZ" sz="3600" b="1" dirty="0" smtClean="0"/>
              <a:t> قرار التمويل ، لوحة القيادة المالية</a:t>
            </a:r>
          </a:p>
          <a:p>
            <a:pPr algn="just" rtl="1"/>
            <a:endParaRPr lang="ar-DZ" sz="4400" b="1" dirty="0" smtClean="0"/>
          </a:p>
          <a:p>
            <a:pPr algn="r"/>
            <a:endParaRPr lang="ar-DZ" sz="4800" b="1" dirty="0" smtClean="0"/>
          </a:p>
          <a:p>
            <a:pPr algn="r"/>
            <a:endParaRPr lang="fr-FR" sz="4400" dirty="0"/>
          </a:p>
        </p:txBody>
      </p:sp>
      <p:sp>
        <p:nvSpPr>
          <p:cNvPr id="91" name="Rectangle à coins arrondis 90"/>
          <p:cNvSpPr/>
          <p:nvPr/>
        </p:nvSpPr>
        <p:spPr>
          <a:xfrm>
            <a:off x="16121963" y="8351459"/>
            <a:ext cx="13075775" cy="477615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r" rtl="1"/>
            <a:r>
              <a:rPr lang="ar-DZ" sz="4400" dirty="0" smtClean="0">
                <a:solidFill>
                  <a:schemeClr val="tx1">
                    <a:lumMod val="95000"/>
                    <a:lumOff val="5000"/>
                  </a:schemeClr>
                </a:solidFill>
                <a:latin typeface="Trebuchet MS" pitchFamily="34" charset="0"/>
              </a:rPr>
              <a:t>عرفت مراقبة التسيير تطورات عديدة، تزامنت مع كبر حجم المؤسسات وتنوعها ومع تطور وتعقد العملية </a:t>
            </a:r>
            <a:r>
              <a:rPr lang="ar-DZ" sz="4400" dirty="0" err="1" smtClean="0">
                <a:solidFill>
                  <a:schemeClr val="tx1">
                    <a:lumMod val="95000"/>
                    <a:lumOff val="5000"/>
                  </a:schemeClr>
                </a:solidFill>
                <a:latin typeface="Trebuchet MS" pitchFamily="34" charset="0"/>
              </a:rPr>
              <a:t>التسييرية</a:t>
            </a:r>
            <a:r>
              <a:rPr lang="ar-DZ" sz="4400" dirty="0" smtClean="0">
                <a:solidFill>
                  <a:schemeClr val="tx1">
                    <a:lumMod val="95000"/>
                    <a:lumOff val="5000"/>
                  </a:schemeClr>
                </a:solidFill>
                <a:latin typeface="Trebuchet MS" pitchFamily="34" charset="0"/>
              </a:rPr>
              <a:t> ظهرت الأهمية البالغة التي تكتسبها أدوات مراقبة التسيير داخل المؤسسة الاقتصادية في تحقيق الأهداف المرجوة والتي تظهر خاصة في القرارات المالية المتخذة مما يحتم عليها ضرورة اعتماد طرق </a:t>
            </a:r>
            <a:r>
              <a:rPr lang="ar-DZ" sz="4400" dirty="0" err="1" smtClean="0">
                <a:solidFill>
                  <a:schemeClr val="tx1">
                    <a:lumMod val="95000"/>
                    <a:lumOff val="5000"/>
                  </a:schemeClr>
                </a:solidFill>
                <a:latin typeface="Trebuchet MS" pitchFamily="34" charset="0"/>
              </a:rPr>
              <a:t>تسييرية</a:t>
            </a:r>
            <a:r>
              <a:rPr lang="ar-DZ" sz="4400" dirty="0" smtClean="0">
                <a:solidFill>
                  <a:schemeClr val="tx1">
                    <a:lumMod val="95000"/>
                    <a:lumOff val="5000"/>
                  </a:schemeClr>
                </a:solidFill>
                <a:latin typeface="Trebuchet MS" pitchFamily="34" charset="0"/>
              </a:rPr>
              <a:t> حديثة والتي من أبرزها لوحة القيادة  لذا نهتم بدراسة واقع لوحة القيادة في المؤسسة.</a:t>
            </a:r>
          </a:p>
          <a:p>
            <a:pPr algn="r" rtl="1"/>
            <a:endParaRPr lang="fr-FR" sz="4400" dirty="0" smtClean="0">
              <a:solidFill>
                <a:schemeClr val="tx1">
                  <a:lumMod val="95000"/>
                  <a:lumOff val="5000"/>
                </a:schemeClr>
              </a:solidFill>
              <a:latin typeface="Trebuchet MS" pitchFamily="34" charset="0"/>
            </a:endParaRPr>
          </a:p>
        </p:txBody>
      </p:sp>
      <p:sp>
        <p:nvSpPr>
          <p:cNvPr id="92" name="Ellipse 91"/>
          <p:cNvSpPr/>
          <p:nvPr/>
        </p:nvSpPr>
        <p:spPr>
          <a:xfrm>
            <a:off x="1491564" y="6748237"/>
            <a:ext cx="12634340" cy="160322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ar-DZ" sz="6000" dirty="0" smtClean="0">
                <a:solidFill>
                  <a:schemeClr val="tx1">
                    <a:lumMod val="95000"/>
                    <a:lumOff val="5000"/>
                  </a:schemeClr>
                </a:solidFill>
              </a:rPr>
              <a:t>أهداف البحث</a:t>
            </a:r>
            <a:endParaRPr lang="fr-FR" sz="6000" dirty="0">
              <a:solidFill>
                <a:schemeClr val="tx1">
                  <a:lumMod val="95000"/>
                  <a:lumOff val="5000"/>
                </a:schemeClr>
              </a:solidFill>
            </a:endParaRPr>
          </a:p>
        </p:txBody>
      </p:sp>
      <p:sp>
        <p:nvSpPr>
          <p:cNvPr id="93" name="Ellipse 92"/>
          <p:cNvSpPr/>
          <p:nvPr/>
        </p:nvSpPr>
        <p:spPr>
          <a:xfrm>
            <a:off x="1491564" y="15934499"/>
            <a:ext cx="13075774" cy="1603221"/>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ar-DZ" sz="6000" dirty="0" smtClean="0">
                <a:solidFill>
                  <a:schemeClr val="tx1">
                    <a:lumMod val="95000"/>
                    <a:lumOff val="5000"/>
                  </a:schemeClr>
                </a:solidFill>
              </a:rPr>
              <a:t>منهج الدراسة والأدوات المستخدمة</a:t>
            </a:r>
            <a:endParaRPr lang="fr-FR" sz="6000" dirty="0">
              <a:solidFill>
                <a:schemeClr val="tx1">
                  <a:lumMod val="95000"/>
                  <a:lumOff val="5000"/>
                </a:schemeClr>
              </a:solidFill>
            </a:endParaRPr>
          </a:p>
        </p:txBody>
      </p:sp>
      <p:sp>
        <p:nvSpPr>
          <p:cNvPr id="94" name="Ellipse 93"/>
          <p:cNvSpPr/>
          <p:nvPr/>
        </p:nvSpPr>
        <p:spPr>
          <a:xfrm>
            <a:off x="1643964" y="25067172"/>
            <a:ext cx="12634340" cy="1576553"/>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ar-DZ" sz="6000" dirty="0" smtClean="0">
                <a:solidFill>
                  <a:schemeClr val="tx1">
                    <a:lumMod val="95000"/>
                    <a:lumOff val="5000"/>
                  </a:schemeClr>
                </a:solidFill>
              </a:rPr>
              <a:t>المراجع الاكثر استعمالا</a:t>
            </a:r>
            <a:endParaRPr lang="fr-FR" sz="6000" dirty="0">
              <a:solidFill>
                <a:schemeClr val="tx1">
                  <a:lumMod val="95000"/>
                  <a:lumOff val="5000"/>
                </a:schemeClr>
              </a:solidFill>
            </a:endParaRPr>
          </a:p>
        </p:txBody>
      </p:sp>
      <p:sp>
        <p:nvSpPr>
          <p:cNvPr id="95" name="Rectangle à coins arrondis 94"/>
          <p:cNvSpPr/>
          <p:nvPr/>
        </p:nvSpPr>
        <p:spPr>
          <a:xfrm>
            <a:off x="848768" y="27697583"/>
            <a:ext cx="13813163" cy="40158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r" rtl="1">
              <a:buFont typeface="Wingdings" pitchFamily="2" charset="2"/>
              <a:buChar char="ü"/>
            </a:pPr>
            <a:r>
              <a:rPr lang="ar-DZ" sz="4400" dirty="0" smtClean="0"/>
              <a:t> </a:t>
            </a:r>
            <a:r>
              <a:rPr lang="ar-DZ" sz="4400" dirty="0" err="1" smtClean="0"/>
              <a:t>قوطار</a:t>
            </a:r>
            <a:r>
              <a:rPr lang="ar-DZ" sz="4400" dirty="0" smtClean="0"/>
              <a:t> خميسين دور لوحة القيادة في </a:t>
            </a:r>
            <a:r>
              <a:rPr lang="ar-DZ" sz="4400" dirty="0" err="1" smtClean="0"/>
              <a:t>تحسيين</a:t>
            </a:r>
            <a:r>
              <a:rPr lang="ar-DZ" sz="4400" dirty="0" smtClean="0"/>
              <a:t> نظام مراقبة التسيير في المؤسسة الاقتصادية الجزائرية، مذكرة </a:t>
            </a:r>
            <a:r>
              <a:rPr lang="ar-DZ" sz="4400" dirty="0" err="1" smtClean="0"/>
              <a:t>ماستر</a:t>
            </a:r>
            <a:r>
              <a:rPr lang="ar-DZ" sz="4400" dirty="0" smtClean="0"/>
              <a:t> في علوم التسيير، جامعة </a:t>
            </a:r>
            <a:r>
              <a:rPr lang="ar-DZ" sz="4400" dirty="0" err="1" smtClean="0"/>
              <a:t>ورقلة</a:t>
            </a:r>
            <a:r>
              <a:rPr lang="ar-DZ" sz="4400" dirty="0" smtClean="0"/>
              <a:t> 2013/2014.</a:t>
            </a:r>
          </a:p>
          <a:p>
            <a:pPr algn="r" rtl="1">
              <a:buFont typeface="Wingdings" pitchFamily="2" charset="2"/>
              <a:buChar char="ü"/>
            </a:pPr>
            <a:r>
              <a:rPr lang="ar-DZ" sz="4400" dirty="0" smtClean="0"/>
              <a:t>مريم بالأطرش، دور لوحة القيادة المالية في تحسين الأداء المالي واتخاذ القرارات المالية في المؤسسة الاقتصادية الجزائرية، مذكرة </a:t>
            </a:r>
            <a:r>
              <a:rPr lang="ar-DZ" sz="4400" dirty="0" err="1" smtClean="0"/>
              <a:t>ماستر</a:t>
            </a:r>
            <a:r>
              <a:rPr lang="ar-DZ" sz="4400" dirty="0" smtClean="0"/>
              <a:t> في علوم التسيير، جامعة </a:t>
            </a:r>
            <a:r>
              <a:rPr lang="ar-DZ" sz="4400" dirty="0" err="1" smtClean="0"/>
              <a:t>ورقلة</a:t>
            </a:r>
            <a:r>
              <a:rPr lang="ar-DZ" sz="4400" dirty="0" smtClean="0"/>
              <a:t>، 2010/2011.</a:t>
            </a:r>
          </a:p>
        </p:txBody>
      </p:sp>
      <p:sp>
        <p:nvSpPr>
          <p:cNvPr id="96" name="Ellipse 95"/>
          <p:cNvSpPr/>
          <p:nvPr/>
        </p:nvSpPr>
        <p:spPr>
          <a:xfrm>
            <a:off x="1670240" y="32476967"/>
            <a:ext cx="12634340" cy="2175640"/>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ar-DZ" sz="6000" dirty="0" smtClean="0">
                <a:solidFill>
                  <a:schemeClr val="tx1">
                    <a:lumMod val="95000"/>
                    <a:lumOff val="5000"/>
                  </a:schemeClr>
                </a:solidFill>
              </a:rPr>
              <a:t>النتائج المتوقعة</a:t>
            </a:r>
            <a:endParaRPr lang="fr-FR" sz="6000" dirty="0">
              <a:solidFill>
                <a:schemeClr val="tx1">
                  <a:lumMod val="95000"/>
                  <a:lumOff val="5000"/>
                </a:schemeClr>
              </a:solidFill>
            </a:endParaRPr>
          </a:p>
        </p:txBody>
      </p:sp>
    </p:spTree>
    <p:extLst>
      <p:ext uri="{BB962C8B-B14F-4D97-AF65-F5344CB8AC3E}">
        <p14:creationId xmlns:p14="http://schemas.microsoft.com/office/powerpoint/2010/main" xmlns=""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1559</TotalTime>
  <Words>472</Words>
  <Application>Microsoft Office PowerPoint</Application>
  <PresentationFormat>Personnalisé</PresentationFormat>
  <Paragraphs>37</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shift</cp:lastModifiedBy>
  <cp:revision>178</cp:revision>
  <dcterms:created xsi:type="dcterms:W3CDTF">2012-02-10T00:21:22Z</dcterms:created>
  <dcterms:modified xsi:type="dcterms:W3CDTF">2015-02-25T00:32:57Z</dcterms:modified>
</cp:coreProperties>
</file>